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264" r:id="rId12"/>
    <p:sldId id="329" r:id="rId13"/>
    <p:sldId id="330" r:id="rId14"/>
    <p:sldId id="331" r:id="rId15"/>
    <p:sldId id="332" r:id="rId16"/>
    <p:sldId id="333" r:id="rId17"/>
    <p:sldId id="270" r:id="rId18"/>
    <p:sldId id="334" r:id="rId19"/>
    <p:sldId id="296" r:id="rId20"/>
    <p:sldId id="307" r:id="rId21"/>
    <p:sldId id="292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02" r:id="rId32"/>
    <p:sldId id="303" r:id="rId33"/>
    <p:sldId id="317" r:id="rId34"/>
    <p:sldId id="319" r:id="rId35"/>
    <p:sldId id="297" r:id="rId36"/>
    <p:sldId id="298" r:id="rId37"/>
    <p:sldId id="300" r:id="rId38"/>
    <p:sldId id="299" r:id="rId39"/>
    <p:sldId id="301" r:id="rId40"/>
    <p:sldId id="304" r:id="rId41"/>
    <p:sldId id="305" r:id="rId42"/>
    <p:sldId id="306" r:id="rId43"/>
    <p:sldId id="335" r:id="rId44"/>
    <p:sldId id="336" r:id="rId45"/>
    <p:sldId id="337" r:id="rId4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A6641-075C-4D3E-992A-8693D3A61A7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B717E-FA0C-4ED8-A197-6CDD569EFD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516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독도의 달을 맞아 독도재단이 주최한 행사는 문화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예술이 살아 숨 쉬는 ‘평화의 섬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독도’를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 세계에 알리고 청소년들의 독도 사랑을 고취하기 위해 개최되었다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이상모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독도재단 대표이사는 환영사를 통해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독도의 달을 기념하기 위해 기획한 행사가 어느덧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회째를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맞이했다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독도를 사랑하는 모든 단체와 시민들이 자발적으로 참여하여 즐길 수 있는 문화예술의 축제로 거듭나기를 희망한다고 말했다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전영하 경상북도 독도정책관은 독도는 영토의 의미를 넘어 민족의 혼이 깃든 소중한 섬으로 경북도는 최 일선에서 독도를 지키고 있으며 민족의 섬 독도를 문화예술의 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평화의 섬으로 각인될 수 있도록 더욱 노력해 나가겠다고 강조했다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4E414-B4DD-46F5-BD4E-1A4D28F763C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84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68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79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76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809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56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79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039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756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764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79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74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896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45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204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54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33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62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56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8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78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94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94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1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042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3100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2699792" y="3789040"/>
            <a:ext cx="6457589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2435724" y="3668988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flipV="1">
            <a:off x="13381" y="2463942"/>
            <a:ext cx="6400891" cy="676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>
          <a:xfrm>
            <a:off x="6414272" y="2332584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2564904"/>
            <a:ext cx="4698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교육적 독도수호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0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492" y="0"/>
            <a:ext cx="9231492" cy="6891101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-1" y="128614"/>
            <a:ext cx="4211961" cy="633857"/>
            <a:chOff x="-1" y="128614"/>
            <a:chExt cx="1967731" cy="633857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3381" y="260648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일본의 독도 교육 방법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40" y="1087782"/>
            <a:ext cx="651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고등학교 학습지도 개정안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 descr="http://img.seoul.co.kr/img/upload/2018/03/13/SSI_20180313182527_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52" y="1844824"/>
            <a:ext cx="8549924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9031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0817" y="2649816"/>
            <a:ext cx="395648" cy="9963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en-US" altLang="ko-KR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/>
              <a:ea typeface="-윤고딕34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060" y="2456892"/>
            <a:ext cx="3892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한컴 윤고딕 250" panose="02020603020101020101" pitchFamily="18" charset="-127"/>
              <a:ea typeface="한컴 윤고딕 250" panose="02020603020101020101" pitchFamily="18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557482"/>
            <a:ext cx="73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3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270629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교육적으로 독도를 수호하는 방법</a:t>
            </a:r>
          </a:p>
        </p:txBody>
      </p:sp>
    </p:spTree>
    <p:extLst>
      <p:ext uri="{BB962C8B-B14F-4D97-AF65-F5344CB8AC3E}">
        <p14:creationId xmlns:p14="http://schemas.microsoft.com/office/powerpoint/2010/main" val="1195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492" y="0"/>
            <a:ext cx="9231492" cy="6891101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-1" y="128614"/>
            <a:ext cx="4211961" cy="633857"/>
            <a:chOff x="-1" y="128614"/>
            <a:chExt cx="1967731" cy="633857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3381" y="260648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독도교육 내실화 강화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40" y="1844824"/>
            <a:ext cx="8907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보강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독도에 관한 국제법적 측면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논리적인 측면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현대 일본이 동북아 역사 갈등을 유도했다는 서술 보강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독도가 왜 우리 고유의 땅이며 일본 주장의 부당성을 알고 쉽게 설명하도록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6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492" y="0"/>
            <a:ext cx="9231492" cy="6891101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-1" y="128614"/>
            <a:ext cx="4211961" cy="633857"/>
            <a:chOff x="-1" y="128614"/>
            <a:chExt cx="1967731" cy="633857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3381" y="260648"/>
            <a:ext cx="3825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-윤고딕340"/>
                <a:cs typeface="+mn-cs"/>
              </a:rPr>
              <a:t>직접 참여할 수 있는 체험교육 강화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-윤고딕34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171" name="_x40511888" descr="/storage/emulated/0/.polaris_temp/image8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915" y="1572260"/>
            <a:ext cx="4331970" cy="4798060"/>
          </a:xfrm>
          <a:prstGeom prst="rect">
            <a:avLst/>
          </a:prstGeom>
          <a:noFill/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173" name="_x162598344" descr="/storage/emulated/0/.polaris_temp/image9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40" y="1572260"/>
            <a:ext cx="3982719" cy="4798060"/>
          </a:xfrm>
          <a:prstGeom prst="rect">
            <a:avLst/>
          </a:prstGeom>
          <a:noFill/>
        </p:spPr>
      </p:pic>
      <p:pic>
        <p:nvPicPr>
          <p:cNvPr id="7169" name="_x160610344" descr="/storage/emulated/0/.polaris_temp/image10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0" y="2816860"/>
            <a:ext cx="5221605" cy="3346450"/>
          </a:xfrm>
          <a:prstGeom prst="rect">
            <a:avLst/>
          </a:prstGeom>
          <a:noFill/>
        </p:spPr>
      </p:pic>
      <p:sp>
        <p:nvSpPr>
          <p:cNvPr id="7174" name="Text Box 1"/>
          <p:cNvSpPr txBox="1">
            <a:spLocks noGrp="1" noChangeArrowheads="1"/>
          </p:cNvSpPr>
          <p:nvPr/>
        </p:nvSpPr>
        <p:spPr>
          <a:xfrm rot="10800000" flipV="1">
            <a:off x="-39370" y="1031240"/>
            <a:ext cx="4507865" cy="368935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89535" tIns="46355" rIns="89535" bIns="46355" anchor="t"/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Gothic" charset="0"/>
                <a:ea typeface="NanumGothic" charset="0"/>
                <a:cs typeface="+mn-cs"/>
              </a:rPr>
              <a:t>https://youtu.be/1MYnb9W6CEU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numGothic" charset="0"/>
              <a:ea typeface="Nanum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43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492" y="0"/>
            <a:ext cx="9231492" cy="6891101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-1" y="128614"/>
            <a:ext cx="4731340" cy="633857"/>
            <a:chOff x="-1" y="128614"/>
            <a:chExt cx="1967731" cy="633857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3381" y="260648"/>
            <a:ext cx="4717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현대과학기술 접목한 교육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·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문화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콘텐츠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개발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42" name="Picture 2" descr="http://cphoto.asiae.co.kr/listimglink/6/2018012414032269874_15167702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092" y="709247"/>
            <a:ext cx="442909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ë³´ë¬¼ì¬ ëëë¤ ê°ì¡±ë¤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0" y="3645025"/>
            <a:ext cx="44004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ëë ì ëë©ì´ì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092" y="3645024"/>
            <a:ext cx="44290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762471"/>
            <a:ext cx="4413867" cy="26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9031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0817" y="2649816"/>
            <a:ext cx="395648" cy="9963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en-US" altLang="ko-KR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/>
              <a:ea typeface="-윤고딕34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060" y="2456892"/>
            <a:ext cx="3892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한컴 윤고딕 250" panose="02020603020101020101" pitchFamily="18" charset="-127"/>
              <a:ea typeface="한컴 윤고딕 250" panose="02020603020101020101" pitchFamily="18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557482"/>
            <a:ext cx="73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4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270629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독도 교육의 효과</a:t>
            </a:r>
          </a:p>
        </p:txBody>
      </p:sp>
    </p:spTree>
    <p:extLst>
      <p:ext uri="{BB962C8B-B14F-4D97-AF65-F5344CB8AC3E}">
        <p14:creationId xmlns:p14="http://schemas.microsoft.com/office/powerpoint/2010/main" val="7129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492" y="0"/>
            <a:ext cx="9231492" cy="6891101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-1" y="128614"/>
            <a:ext cx="1895629" cy="633857"/>
            <a:chOff x="-1" y="128614"/>
            <a:chExt cx="1967731" cy="633857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3381" y="260648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독도교육의 효과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9552" y="2096852"/>
            <a:ext cx="817290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독도에 대해 다양한 접근으로 교육을 한다면 정확한 근거뿐만 아니라 독도가 사람들과 더 가까이 다가갈 수 있고 관심도 및 독도 사랑 의식을 높일 수 있다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89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2099" y="2645040"/>
            <a:ext cx="38843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T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hank You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3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4682" y="19685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1225" y="2712513"/>
            <a:ext cx="4001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문화 예술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0074" y="2527847"/>
            <a:ext cx="692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5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3100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2699792" y="3789040"/>
            <a:ext cx="6457589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2435724" y="3668988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2419" y="2680654"/>
            <a:ext cx="6157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예술을 통한 독도수호</a:t>
            </a:r>
          </a:p>
        </p:txBody>
      </p:sp>
      <p:cxnSp>
        <p:nvCxnSpPr>
          <p:cNvPr id="27" name="직선 연결선 26"/>
          <p:cNvCxnSpPr/>
          <p:nvPr/>
        </p:nvCxnSpPr>
        <p:spPr>
          <a:xfrm>
            <a:off x="-43317" y="2463942"/>
            <a:ext cx="6457589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>
          <a:xfrm>
            <a:off x="6414272" y="2332584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9031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0817" y="2649816"/>
            <a:ext cx="395648" cy="9963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en-US" altLang="ko-KR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/>
              <a:ea typeface="-윤고딕34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060" y="2456892"/>
            <a:ext cx="3892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한컴 윤고딕 250" panose="02020603020101020101" pitchFamily="18" charset="-127"/>
              <a:ea typeface="한컴 윤고딕 250" panose="02020603020101020101" pitchFamily="18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557482"/>
            <a:ext cx="704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1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2706298"/>
            <a:ext cx="3721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독도 교육이 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중요한 이유</a:t>
            </a:r>
          </a:p>
        </p:txBody>
      </p:sp>
    </p:spTree>
    <p:extLst>
      <p:ext uri="{BB962C8B-B14F-4D97-AF65-F5344CB8AC3E}">
        <p14:creationId xmlns:p14="http://schemas.microsoft.com/office/powerpoint/2010/main" val="35412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27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Contents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="" xmlns:a16="http://schemas.microsoft.com/office/drawing/2014/main" id="{D3B8B3B9-C7E6-41D7-8150-19044B551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847" y="2102991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5400" dirty="0"/>
              <a:t>왜</a:t>
            </a:r>
            <a:r>
              <a:rPr lang="en-US" altLang="ko-KR" sz="5400" dirty="0"/>
              <a:t>? </a:t>
            </a:r>
            <a:r>
              <a:rPr lang="ko-KR" altLang="en-US" sz="5400" dirty="0"/>
              <a:t>예술인가</a:t>
            </a:r>
            <a:r>
              <a:rPr lang="en-US" altLang="ko-KR" sz="5400" dirty="0"/>
              <a:t>?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5682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4047" y="9587"/>
            <a:ext cx="9144000" cy="7085654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27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Contents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="" xmlns:a16="http://schemas.microsoft.com/office/drawing/2014/main" id="{85D20829-BBE4-44E5-86AD-BD10B6006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847" y="2082389"/>
            <a:ext cx="7772400" cy="1470025"/>
          </a:xfrm>
        </p:spPr>
        <p:txBody>
          <a:bodyPr/>
          <a:lstStyle/>
          <a:p>
            <a:r>
              <a:rPr lang="ko-KR" altLang="en-US" dirty="0"/>
              <a:t>수호하는 </a:t>
            </a:r>
            <a:r>
              <a:rPr lang="ko-KR" altLang="en-US" dirty="0" err="1"/>
              <a:t>방법으로서의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예술의 의미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95146A84-7BAD-46E9-AB23-865E8B814222}"/>
              </a:ext>
            </a:extLst>
          </p:cNvPr>
          <p:cNvSpPr/>
          <p:nvPr/>
        </p:nvSpPr>
        <p:spPr>
          <a:xfrm>
            <a:off x="474675" y="4285221"/>
            <a:ext cx="8267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나눔고딕"/>
                <a:ea typeface="맑은 고딕" panose="020B0503020000020004" pitchFamily="50" charset="-127"/>
                <a:cs typeface="+mn-cs"/>
              </a:rPr>
              <a:t>☞ 문자가 아닌 형태를 빌려와 메시지를 전달하는 부드러운 표현 방법이 예술이다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나눔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2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34BE4B4-EF7A-4F1C-825D-AC8C153BC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3314799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err="1"/>
              <a:t>예술로서의</a:t>
            </a:r>
            <a:r>
              <a:rPr lang="ko-KR" altLang="en-US" dirty="0"/>
              <a:t> 독도수호의 의미</a:t>
            </a:r>
            <a:r>
              <a:rPr lang="en-US" altLang="ko-KR" dirty="0"/>
              <a:t>: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3600" dirty="0"/>
              <a:t>1. </a:t>
            </a:r>
            <a:r>
              <a:rPr lang="ko-KR" altLang="en-US" sz="3600" dirty="0"/>
              <a:t>문화적 차원으로 독도영토의 문제를 간접적으로 </a:t>
            </a:r>
            <a:r>
              <a:rPr lang="ko-KR" altLang="en-US" sz="3600" dirty="0" err="1"/>
              <a:t>표현함으로서</a:t>
            </a:r>
            <a:r>
              <a:rPr lang="ko-KR" altLang="en-US" sz="3600" dirty="0"/>
              <a:t> 직접적인 갈등을 예방하는 장점이 있다</a:t>
            </a:r>
            <a:r>
              <a:rPr lang="en-US" altLang="ko-KR" sz="3600" dirty="0"/>
              <a:t>.</a:t>
            </a:r>
            <a:br>
              <a:rPr lang="en-US" altLang="ko-KR" sz="3600" dirty="0"/>
            </a:br>
            <a:r>
              <a:rPr lang="en-US" altLang="ko-KR" sz="3600" dirty="0"/>
              <a:t/>
            </a:r>
            <a:br>
              <a:rPr lang="en-US" altLang="ko-KR" sz="3600" dirty="0"/>
            </a:br>
            <a:r>
              <a:rPr lang="en-US" altLang="ko-KR" sz="3600" dirty="0"/>
              <a:t>2. </a:t>
            </a:r>
            <a:r>
              <a:rPr lang="ko-KR" altLang="en-US" sz="3600" dirty="0"/>
              <a:t>직접적인 영토갈등 문제를 갖기 전에 유리한 입장을 취할 수 있다</a:t>
            </a:r>
            <a:r>
              <a:rPr lang="en-US" altLang="ko-KR" sz="3600" dirty="0"/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21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472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/>
          <p:cNvCxnSpPr>
            <a:stCxn id="18" idx="6"/>
          </p:cNvCxnSpPr>
          <p:nvPr/>
        </p:nvCxnSpPr>
        <p:spPr>
          <a:xfrm>
            <a:off x="3122056" y="2659540"/>
            <a:ext cx="1256354" cy="240254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4115728" y="3025494"/>
            <a:ext cx="513204" cy="1450237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932021" y="2899793"/>
            <a:ext cx="1934451" cy="538555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6866472" y="3370426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857988" y="2527506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3962073" y="444374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117" y="2068796"/>
            <a:ext cx="24785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술이란 무엇인가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770" y="4776919"/>
            <a:ext cx="334578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중예술을 통한 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 알리기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66472" y="375061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의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의</a:t>
            </a:r>
          </a:p>
        </p:txBody>
      </p:sp>
      <p:sp>
        <p:nvSpPr>
          <p:cNvPr id="3" name="타원 2"/>
          <p:cNvSpPr/>
          <p:nvPr/>
        </p:nvSpPr>
        <p:spPr>
          <a:xfrm>
            <a:off x="3962073" y="2132856"/>
            <a:ext cx="1420282" cy="1420282"/>
          </a:xfrm>
          <a:prstGeom prst="ellipse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644279" y="497730"/>
            <a:ext cx="2134462" cy="213446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9329" y="686145"/>
            <a:ext cx="2162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I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NDEX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7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2706298"/>
            <a:ext cx="3065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예술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이란 무엇인가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?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557482"/>
            <a:ext cx="704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1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7209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-27241" y="263336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학문적으로써의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藝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995507-C6EF-4949-8CAB-79003FEE4956}"/>
              </a:ext>
            </a:extLst>
          </p:cNvPr>
          <p:cNvSpPr txBox="1"/>
          <p:nvPr/>
        </p:nvSpPr>
        <p:spPr>
          <a:xfrm>
            <a:off x="296084" y="128090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藝</a:t>
            </a:r>
            <a:r>
              <a:rPr kumimoji="0" lang="en-US" altLang="ko-KR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  <a:endParaRPr kumimoji="0" lang="ko-KR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E058D5B9-458C-4E78-BE16-0E8E95223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515" y="2132857"/>
            <a:ext cx="1988779" cy="248200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16E4EAA2-D618-41D1-AB3E-AA05C52D7B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78" y="3368998"/>
            <a:ext cx="1988780" cy="28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2813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-100529" y="298991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대중예술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?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 행위예술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?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D8468D77-08FF-4391-B91E-6AFEC633D6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047398"/>
            <a:ext cx="4499991" cy="24097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39BEAE58-C809-426E-A59F-1F38C1D2FB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21395"/>
            <a:ext cx="4499992" cy="273660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205B9894-B70A-4D44-8C7A-30DDFE2CB0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89" y="4121395"/>
            <a:ext cx="4644011" cy="272836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E1ADAD23-70ED-436E-8331-58302C3955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89" y="1047398"/>
            <a:ext cx="4644011" cy="24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9582" y="2276872"/>
            <a:ext cx="370967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2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대중예술을 통한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독도 알리기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5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32034" y="268701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독도 예술작품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8F29301-5714-4B48-B7D3-2815713C6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7" name="_x293586496" descr="EMB000022e05346">
            <a:extLst>
              <a:ext uri="{FF2B5EF4-FFF2-40B4-BE49-F238E27FC236}">
                <a16:creationId xmlns="" xmlns:a16="http://schemas.microsoft.com/office/drawing/2014/main" id="{00F6D04C-710E-447C-A15B-1476DE404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34" y="1371600"/>
            <a:ext cx="3010746" cy="34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_x293587216" descr="EMB000022e05347">
            <a:extLst>
              <a:ext uri="{FF2B5EF4-FFF2-40B4-BE49-F238E27FC236}">
                <a16:creationId xmlns="" xmlns:a16="http://schemas.microsoft.com/office/drawing/2014/main" id="{4BB911E4-9E04-44BD-A1BB-0FB5D021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8206" y="1371600"/>
            <a:ext cx="3156001" cy="34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_x293585488" descr="EMB000022e05348">
            <a:extLst>
              <a:ext uri="{FF2B5EF4-FFF2-40B4-BE49-F238E27FC236}">
                <a16:creationId xmlns="" xmlns:a16="http://schemas.microsoft.com/office/drawing/2014/main" id="{08B9ACA8-2652-4C67-8F0D-E5D9D1AD7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634" y="1371600"/>
            <a:ext cx="2346706" cy="34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0688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F01431-4F5C-42B3-92CA-5CE442BCFA7F}"/>
              </a:ext>
            </a:extLst>
          </p:cNvPr>
          <p:cNvSpPr txBox="1"/>
          <p:nvPr/>
        </p:nvSpPr>
        <p:spPr>
          <a:xfrm>
            <a:off x="92141" y="257091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독도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플레시몹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4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3100"/>
            <a:ext cx="9144000" cy="685800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-1" y="128614"/>
            <a:ext cx="4211961" cy="633857"/>
            <a:chOff x="-1" y="128614"/>
            <a:chExt cx="1967731" cy="633857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3381" y="260648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 교육이 중요한 이유</a:t>
            </a:r>
          </a:p>
        </p:txBody>
      </p:sp>
      <p:pic>
        <p:nvPicPr>
          <p:cNvPr id="1026" name="Picture 2" descr="ì¸ìì¸ ëíêµ íìë¤ ì­ì¬ ì§ì ìì¤..(feat.ë¬´ìì´ë¤) | ì¸ì¤í°ì¦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86" y="777582"/>
            <a:ext cx="4847158" cy="362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ì¸ìì¸ ëíêµ íìë¤ ì­ì¬ ì§ì ìì¤..(feat.ë¬´ìì´ë¤) | ì¸ì¤í°ì¦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744924"/>
            <a:ext cx="4680521" cy="39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-31474" y="248667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리멤버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,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독도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,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그리고 이야기</a:t>
            </a:r>
          </a:p>
        </p:txBody>
      </p:sp>
      <p:sp>
        <p:nvSpPr>
          <p:cNvPr id="4" name="제목 3">
            <a:extLst>
              <a:ext uri="{FF2B5EF4-FFF2-40B4-BE49-F238E27FC236}">
                <a16:creationId xmlns="" xmlns:a16="http://schemas.microsoft.com/office/drawing/2014/main" id="{B25B37E9-7203-46A6-93B5-CD5ABFCA21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0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557482"/>
            <a:ext cx="3066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3. </a:t>
            </a:r>
            <a:r>
              <a:rPr kumimoji="0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의의</a:t>
            </a:r>
          </a:p>
        </p:txBody>
      </p:sp>
    </p:spTree>
    <p:extLst>
      <p:ext uri="{BB962C8B-B14F-4D97-AF65-F5344CB8AC3E}">
        <p14:creationId xmlns:p14="http://schemas.microsoft.com/office/powerpoint/2010/main" val="852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27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Contents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="" xmlns:a16="http://schemas.microsoft.com/office/drawing/2014/main" id="{F92A370E-6810-464B-8951-6E3E5DC42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056" y="1051422"/>
            <a:ext cx="7772400" cy="1470025"/>
          </a:xfrm>
        </p:spPr>
        <p:txBody>
          <a:bodyPr/>
          <a:lstStyle/>
          <a:p>
            <a:r>
              <a:rPr lang="ko-KR" altLang="en-US" dirty="0"/>
              <a:t>예술이란 재미있어야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제목 1">
            <a:extLst>
              <a:ext uri="{FF2B5EF4-FFF2-40B4-BE49-F238E27FC236}">
                <a16:creationId xmlns="" xmlns:a16="http://schemas.microsoft.com/office/drawing/2014/main" id="{86E325EA-DF54-484E-81FA-ED9CEC8E4C54}"/>
              </a:ext>
            </a:extLst>
          </p:cNvPr>
          <p:cNvSpPr txBox="1">
            <a:spLocks/>
          </p:cNvSpPr>
          <p:nvPr/>
        </p:nvSpPr>
        <p:spPr>
          <a:xfrm>
            <a:off x="143508" y="2036489"/>
            <a:ext cx="8856984" cy="459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독도로서의 예술은 자칫 뻔하다는 관점으로 인해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사람들의 관심에서 벗어날 수 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우리는 그것을 벗어나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즐겁고 재미있는 관점을 추구함으로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사람들에게 대중적으로 다가가야 한다고 본다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그것이 바로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수호로서의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 가치와 일맥상통할 수 있는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‘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예술수호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’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로서의 방향이라고 생각한다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82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44682" y="2597676"/>
            <a:ext cx="3995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T</a:t>
            </a: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hank You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72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4682" y="19685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0926" y="2714022"/>
            <a:ext cx="4001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국제적홍보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6280" y="2567799"/>
            <a:ext cx="692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6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9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F136E9EB-BE5F-4808-B60B-424830A8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234976"/>
            <a:ext cx="4536504" cy="3789715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홍보사례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EB3177DD-1949-4628-A652-79F005497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268760"/>
            <a:ext cx="3640106" cy="3789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A70813-3A47-45A8-A96F-C633F3485468}"/>
              </a:ext>
            </a:extLst>
          </p:cNvPr>
          <p:cNvSpPr txBox="1"/>
          <p:nvPr/>
        </p:nvSpPr>
        <p:spPr>
          <a:xfrm>
            <a:off x="811433" y="544522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 힙합 페스티벌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864A76-6481-45E5-A44A-884F471B2BB4}"/>
              </a:ext>
            </a:extLst>
          </p:cNvPr>
          <p:cNvSpPr txBox="1"/>
          <p:nvPr/>
        </p:nvSpPr>
        <p:spPr>
          <a:xfrm>
            <a:off x="4429472" y="544522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대구 학생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보듬북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8*15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특별공연</a:t>
            </a:r>
          </a:p>
        </p:txBody>
      </p:sp>
    </p:spTree>
    <p:extLst>
      <p:ext uri="{BB962C8B-B14F-4D97-AF65-F5344CB8AC3E}">
        <p14:creationId xmlns:p14="http://schemas.microsoft.com/office/powerpoint/2010/main" val="25338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홍보사례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94E23EAC-544C-4F23-8937-10999A59F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204268"/>
            <a:ext cx="4392488" cy="331651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9A523372-A857-4EBF-AE24-66522B10E9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30" y="1204268"/>
            <a:ext cx="2718049" cy="3316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A01272-6CE0-4E0D-9415-CA0F21789037}"/>
              </a:ext>
            </a:extLst>
          </p:cNvPr>
          <p:cNvSpPr txBox="1"/>
          <p:nvPr/>
        </p:nvSpPr>
        <p:spPr>
          <a:xfrm>
            <a:off x="888438" y="4979304"/>
            <a:ext cx="258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권순도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감독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독도의 영웅들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1428693-658E-4CA2-8570-793690071D99}"/>
              </a:ext>
            </a:extLst>
          </p:cNvPr>
          <p:cNvSpPr txBox="1"/>
          <p:nvPr/>
        </p:nvSpPr>
        <p:spPr>
          <a:xfrm>
            <a:off x="5122012" y="499689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씨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플라워호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홍보사례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DBFF0620-3EA7-4ACD-8E0D-1C10B67E09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537" y="1110412"/>
            <a:ext cx="3023878" cy="38160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18BD7058-FEC9-44D5-8C26-9BAF8D36A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77" y="1132260"/>
            <a:ext cx="2603829" cy="381604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67A597F1-F0EE-4EDB-A884-E213B4A26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03" y="1132260"/>
            <a:ext cx="2280102" cy="38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홍보사례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DAAD3C21-CAE8-4E0B-A0C9-4E665F607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356786"/>
            <a:ext cx="3024335" cy="180851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1201C0D1-E9ED-4869-BE68-065E4FD88E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301" y="1188813"/>
            <a:ext cx="3888432" cy="258793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FCD3F416-FD30-4CF8-BAFA-08F820B15F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30" y="4103510"/>
            <a:ext cx="4417141" cy="223236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2C5146FF-C23C-49FC-B9AF-BC0D777B53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06" y="1011306"/>
            <a:ext cx="2737868" cy="29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0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홍보사례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pic>
        <p:nvPicPr>
          <p:cNvPr id="11" name="내용 개체 틀 3" descr="KakaoTalk_20171006_214154557.jpg">
            <a:extLst>
              <a:ext uri="{FF2B5EF4-FFF2-40B4-BE49-F238E27FC236}">
                <a16:creationId xmlns="" xmlns:a16="http://schemas.microsoft.com/office/drawing/2014/main" id="{1D60BEBE-C760-43FB-A9C5-AA50FFA3E0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32260"/>
            <a:ext cx="8064896" cy="52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4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3100"/>
            <a:ext cx="9144000" cy="685800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-1" y="128614"/>
            <a:ext cx="4211961" cy="633857"/>
            <a:chOff x="-1" y="128614"/>
            <a:chExt cx="1967731" cy="633857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3381" y="260648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 교육이 중요한 이유</a:t>
            </a:r>
          </a:p>
        </p:txBody>
      </p:sp>
      <p:pic>
        <p:nvPicPr>
          <p:cNvPr id="14" name="Picture 4" descr="/storage/emulated/0/.polaris_temp/image2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955" y="980440"/>
            <a:ext cx="4153535" cy="5473065"/>
          </a:xfrm>
          <a:prstGeom prst="rect">
            <a:avLst/>
          </a:prstGeom>
          <a:noFill/>
        </p:spPr>
      </p:pic>
      <p:pic>
        <p:nvPicPr>
          <p:cNvPr id="15" name="Picture 6" descr="ë³¸ë¬¸ì´ë¯¸ì§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381" y="980728"/>
            <a:ext cx="437910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홍보사례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BF41516-D603-45D7-A7B6-E2E27CDC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097" name="_x255836376" descr="EMB000035948223">
            <a:extLst>
              <a:ext uri="{FF2B5EF4-FFF2-40B4-BE49-F238E27FC236}">
                <a16:creationId xmlns="" xmlns:a16="http://schemas.microsoft.com/office/drawing/2014/main" id="{AA63629D-FD67-49D4-817A-34C5571F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69" y="1500187"/>
            <a:ext cx="3298267" cy="45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6B43F80-2AC0-43E7-9A5D-BA87A953E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099" name="_x255836456" descr="EMB000035948226">
            <a:extLst>
              <a:ext uri="{FF2B5EF4-FFF2-40B4-BE49-F238E27FC236}">
                <a16:creationId xmlns="" xmlns:a16="http://schemas.microsoft.com/office/drawing/2014/main" id="{A481ABAD-9262-43A3-87F6-4F1F29F95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3" y="1500187"/>
            <a:ext cx="4680520" cy="21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_x255836296" descr="EMB000035948229">
            <a:extLst>
              <a:ext uri="{FF2B5EF4-FFF2-40B4-BE49-F238E27FC236}">
                <a16:creationId xmlns="" xmlns:a16="http://schemas.microsoft.com/office/drawing/2014/main" id="{91D2AD4B-A966-4DEF-9210-819CF20BD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4896544" cy="21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6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홍보사례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C722FF-E982-43C6-9345-452B2F0AC382}"/>
              </a:ext>
            </a:extLst>
          </p:cNvPr>
          <p:cNvSpPr txBox="1"/>
          <p:nvPr/>
        </p:nvSpPr>
        <p:spPr>
          <a:xfrm>
            <a:off x="467544" y="1274259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https://blog.naver.com/aramadsim1/90189153043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462C30D3-A718-4B71-AEF4-6C4B2019C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2" y="-15070"/>
            <a:ext cx="9144000" cy="68579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7504" y="469324"/>
            <a:ext cx="5358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독도를 국제적으로 알려야 하는 이유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A362D3D6-FDB0-4972-B3CA-A7BEBBA1CE14}"/>
              </a:ext>
            </a:extLst>
          </p:cNvPr>
          <p:cNvGrpSpPr/>
          <p:nvPr/>
        </p:nvGrpSpPr>
        <p:grpSpPr>
          <a:xfrm>
            <a:off x="0" y="147741"/>
            <a:ext cx="5360064" cy="1025723"/>
            <a:chOff x="-2976116" y="-116253"/>
            <a:chExt cx="3755697" cy="577739"/>
          </a:xfrm>
          <a:solidFill>
            <a:schemeClr val="accent6">
              <a:lumMod val="75000"/>
            </a:schemeClr>
          </a:solidFill>
        </p:grpSpPr>
        <p:cxnSp>
          <p:nvCxnSpPr>
            <p:cNvPr id="12" name="직선 연결선 11">
              <a:extLst>
                <a:ext uri="{FF2B5EF4-FFF2-40B4-BE49-F238E27FC236}">
                  <a16:creationId xmlns="" xmlns:a16="http://schemas.microsoft.com/office/drawing/2014/main" id="{F511AD25-26B1-473B-8A08-A2A14FE30E47}"/>
                </a:ext>
              </a:extLst>
            </p:cNvPr>
            <p:cNvCxnSpPr>
              <a:cxnSpLocks/>
            </p:cNvCxnSpPr>
            <p:nvPr/>
          </p:nvCxnSpPr>
          <p:spPr>
            <a:xfrm>
              <a:off x="-2976116" y="398604"/>
              <a:ext cx="3595792" cy="0"/>
            </a:xfrm>
            <a:prstGeom prst="line">
              <a:avLst/>
            </a:prstGeom>
            <a:grpFill/>
            <a:ln w="5715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="" xmlns:a16="http://schemas.microsoft.com/office/drawing/2014/main" id="{BF875B44-1D73-4120-BC8F-6C9C5952C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976115" y="-60352"/>
              <a:ext cx="3595791" cy="1"/>
            </a:xfrm>
            <a:prstGeom prst="line">
              <a:avLst/>
            </a:prstGeom>
            <a:grpFill/>
            <a:ln w="5715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756F2BAB-FBB3-4D7D-9D9E-D52856874A6C}"/>
                </a:ext>
              </a:extLst>
            </p:cNvPr>
            <p:cNvSpPr>
              <a:spLocks noChangeAspect="1"/>
            </p:cNvSpPr>
            <p:nvPr/>
          </p:nvSpPr>
          <p:spPr>
            <a:xfrm rot="494699" flipH="1">
              <a:off x="628900" y="349330"/>
              <a:ext cx="150681" cy="112156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="" xmlns:a16="http://schemas.microsoft.com/office/drawing/2014/main" id="{CADB3A15-870C-48B2-A32D-BE047DA00C10}"/>
                </a:ext>
              </a:extLst>
            </p:cNvPr>
            <p:cNvSpPr/>
            <p:nvPr/>
          </p:nvSpPr>
          <p:spPr>
            <a:xfrm>
              <a:off x="619675" y="-116253"/>
              <a:ext cx="136212" cy="109496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cxnSp>
        <p:nvCxnSpPr>
          <p:cNvPr id="33" name="직선 연결선 32">
            <a:extLst>
              <a:ext uri="{FF2B5EF4-FFF2-40B4-BE49-F238E27FC236}">
                <a16:creationId xmlns="" xmlns:a16="http://schemas.microsoft.com/office/drawing/2014/main" id="{55491D70-B9BA-43AF-9097-3460E6E5CD47}"/>
              </a:ext>
            </a:extLst>
          </p:cNvPr>
          <p:cNvCxnSpPr>
            <a:cxnSpLocks/>
            <a:stCxn id="41" idx="3"/>
          </p:cNvCxnSpPr>
          <p:nvPr/>
        </p:nvCxnSpPr>
        <p:spPr>
          <a:xfrm flipH="1">
            <a:off x="2565925" y="2388237"/>
            <a:ext cx="1336517" cy="2361520"/>
          </a:xfrm>
          <a:prstGeom prst="line">
            <a:avLst/>
          </a:pr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>
            <a:extLst>
              <a:ext uri="{FF2B5EF4-FFF2-40B4-BE49-F238E27FC236}">
                <a16:creationId xmlns="" xmlns:a16="http://schemas.microsoft.com/office/drawing/2014/main" id="{4CF3387D-2F5E-4EC1-969D-BE5909C398B1}"/>
              </a:ext>
            </a:extLst>
          </p:cNvPr>
          <p:cNvSpPr/>
          <p:nvPr/>
        </p:nvSpPr>
        <p:spPr>
          <a:xfrm>
            <a:off x="3625102" y="1421436"/>
            <a:ext cx="1893795" cy="1132678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국제적홍보</a:t>
            </a:r>
          </a:p>
        </p:txBody>
      </p:sp>
      <p:cxnSp>
        <p:nvCxnSpPr>
          <p:cNvPr id="43" name="직선 연결선 42">
            <a:extLst>
              <a:ext uri="{FF2B5EF4-FFF2-40B4-BE49-F238E27FC236}">
                <a16:creationId xmlns="" xmlns:a16="http://schemas.microsoft.com/office/drawing/2014/main" id="{42AAA6C8-002F-4DE5-80BC-CE9380AACAD8}"/>
              </a:ext>
            </a:extLst>
          </p:cNvPr>
          <p:cNvCxnSpPr>
            <a:cxnSpLocks/>
          </p:cNvCxnSpPr>
          <p:nvPr/>
        </p:nvCxnSpPr>
        <p:spPr>
          <a:xfrm>
            <a:off x="5131848" y="2483256"/>
            <a:ext cx="1672400" cy="2341240"/>
          </a:xfrm>
          <a:prstGeom prst="line">
            <a:avLst/>
          </a:pr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>
            <a:extLst>
              <a:ext uri="{FF2B5EF4-FFF2-40B4-BE49-F238E27FC236}">
                <a16:creationId xmlns="" xmlns:a16="http://schemas.microsoft.com/office/drawing/2014/main" id="{957272F0-E861-4781-B1DA-46AD615256A6}"/>
              </a:ext>
            </a:extLst>
          </p:cNvPr>
          <p:cNvSpPr/>
          <p:nvPr/>
        </p:nvSpPr>
        <p:spPr>
          <a:xfrm>
            <a:off x="5373231" y="4824496"/>
            <a:ext cx="3346012" cy="1224136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국제사회의 여론압박</a:t>
            </a:r>
          </a:p>
        </p:txBody>
      </p:sp>
      <p:sp>
        <p:nvSpPr>
          <p:cNvPr id="49" name="타원 48">
            <a:extLst>
              <a:ext uri="{FF2B5EF4-FFF2-40B4-BE49-F238E27FC236}">
                <a16:creationId xmlns="" xmlns:a16="http://schemas.microsoft.com/office/drawing/2014/main" id="{A20889AB-CF3D-4008-AE87-E1C3FFD0D6E9}"/>
              </a:ext>
            </a:extLst>
          </p:cNvPr>
          <p:cNvSpPr/>
          <p:nvPr/>
        </p:nvSpPr>
        <p:spPr>
          <a:xfrm>
            <a:off x="424758" y="4749757"/>
            <a:ext cx="3346012" cy="1298874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일본의 여론조작방지</a:t>
            </a:r>
          </a:p>
        </p:txBody>
      </p:sp>
    </p:spTree>
    <p:extLst>
      <p:ext uri="{BB962C8B-B14F-4D97-AF65-F5344CB8AC3E}">
        <p14:creationId xmlns:p14="http://schemas.microsoft.com/office/powerpoint/2010/main" val="17877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48130" y="2537203"/>
            <a:ext cx="21130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Q&amp;A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7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_x248094168" descr="EMB0000088489e4">
            <a:extLst>
              <a:ext uri="{FF2B5EF4-FFF2-40B4-BE49-F238E27FC236}">
                <a16:creationId xmlns="" xmlns:a16="http://schemas.microsoft.com/office/drawing/2014/main" id="{A8D3F4E0-F50D-4BF9-AD66-8D060DB5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058" y="0"/>
            <a:ext cx="9155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직선 연결선 13"/>
          <p:cNvCxnSpPr/>
          <p:nvPr/>
        </p:nvCxnSpPr>
        <p:spPr>
          <a:xfrm flipV="1">
            <a:off x="5058713" y="2703115"/>
            <a:ext cx="4085287" cy="11982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78668" y="2571081"/>
            <a:ext cx="264068" cy="26406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58713" y="1280865"/>
            <a:ext cx="4085287" cy="11982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79270" y="1166804"/>
            <a:ext cx="264068" cy="264068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3661" y="1397816"/>
            <a:ext cx="3995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T</a:t>
            </a: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hank You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3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9031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0817" y="2649816"/>
            <a:ext cx="395648" cy="9963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en-US" altLang="ko-KR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/>
              <a:ea typeface="-윤고딕34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060" y="2456892"/>
            <a:ext cx="3892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한컴 윤고딕 250" panose="02020603020101020101" pitchFamily="18" charset="-127"/>
              <a:ea typeface="한컴 윤고딕 250" panose="02020603020101020101" pitchFamily="18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557482"/>
            <a:ext cx="73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2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270629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우리나라의 독도 </a:t>
            </a:r>
            <a:r>
              <a:rPr kumimoji="0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교육의 문제점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22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492" y="33101"/>
            <a:ext cx="9144000" cy="685800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-1" y="128614"/>
            <a:ext cx="4211961" cy="633857"/>
            <a:chOff x="-1" y="128614"/>
            <a:chExt cx="1967731" cy="633857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3381" y="260648"/>
            <a:ext cx="3430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우리나라의 독도 교육의 문제점</a:t>
            </a:r>
          </a:p>
        </p:txBody>
      </p:sp>
      <p:pic>
        <p:nvPicPr>
          <p:cNvPr id="2050" name="Picture 2" descr="http://answerzone.co.kr/userfiles/002(138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030" y="1016732"/>
            <a:ext cx="894647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492" y="0"/>
            <a:ext cx="9231492" cy="6891101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-1" y="128614"/>
            <a:ext cx="4211961" cy="633857"/>
            <a:chOff x="-1" y="128614"/>
            <a:chExt cx="1967731" cy="633857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3381" y="260648"/>
            <a:ext cx="3430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우리나라의 독도 교육의 문제점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117765" y="1232756"/>
          <a:ext cx="8846723" cy="496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0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4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450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초등학교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중학교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고등학교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141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도덕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생활의 길잡이</a:t>
                      </a:r>
                      <a:r>
                        <a:rPr lang="en-US" altLang="ko-KR" dirty="0"/>
                        <a:t>,</a:t>
                      </a:r>
                      <a:r>
                        <a:rPr lang="en-US" altLang="ko-KR" baseline="0" dirty="0"/>
                        <a:t> </a:t>
                      </a:r>
                      <a:r>
                        <a:rPr lang="ko-KR" altLang="en-US" baseline="0" dirty="0"/>
                        <a:t>국어 교과서에 고도의 사진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ko-KR" altLang="en-US" baseline="0" dirty="0"/>
                        <a:t>독도를 지키는 경찰 사진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ko-KR" altLang="en-US" baseline="0" dirty="0"/>
                        <a:t>독도의 위치와 이름의 유래 등을 친구에게 소개하는 내용 등 실림</a:t>
                      </a:r>
                      <a:r>
                        <a:rPr lang="en-US" altLang="ko-KR" baseline="0" dirty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-</a:t>
                      </a:r>
                      <a:r>
                        <a:rPr lang="ko-KR" altLang="en-US" b="0" dirty="0"/>
                        <a:t>국사 교과서</a:t>
                      </a:r>
                      <a:r>
                        <a:rPr lang="en-US" altLang="ko-KR" dirty="0"/>
                        <a:t>: </a:t>
                      </a:r>
                      <a:r>
                        <a:rPr lang="ko-KR" altLang="en-US" dirty="0"/>
                        <a:t>조선 초 독도의 역사 및 일본이 러일전쟁 때 일방적으로 독도를 일본의 영토로 편입시킨 사실이 기술돼 있음</a:t>
                      </a:r>
                      <a:r>
                        <a:rPr lang="en-US" altLang="ko-KR" dirty="0"/>
                        <a:t>.</a:t>
                      </a:r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r>
                        <a:rPr lang="en-US" altLang="ko-KR" b="0" dirty="0"/>
                        <a:t>-</a:t>
                      </a:r>
                      <a:r>
                        <a:rPr lang="ko-KR" altLang="en-US" b="0" dirty="0"/>
                        <a:t>지리부도</a:t>
                      </a:r>
                      <a:r>
                        <a:rPr lang="en-US" altLang="ko-KR" b="0" dirty="0"/>
                        <a:t>:</a:t>
                      </a:r>
                      <a:r>
                        <a:rPr lang="en-US" altLang="ko-KR" b="0" baseline="0" dirty="0"/>
                        <a:t> </a:t>
                      </a:r>
                      <a:r>
                        <a:rPr lang="ko-KR" altLang="en-US" baseline="0" dirty="0"/>
                        <a:t>독도를 한국의 영토로 표기</a:t>
                      </a:r>
                      <a:r>
                        <a:rPr lang="en-US" altLang="ko-KR" baseline="0" dirty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-‘</a:t>
                      </a:r>
                      <a:r>
                        <a:rPr lang="ko-KR" altLang="en-US" dirty="0"/>
                        <a:t>독도는 삼국시대</a:t>
                      </a:r>
                      <a:r>
                        <a:rPr lang="ko-KR" altLang="en-US" baseline="0" dirty="0"/>
                        <a:t> 이후 우리의 영토</a:t>
                      </a:r>
                      <a:r>
                        <a:rPr lang="en-US" altLang="ko-KR" baseline="0" dirty="0"/>
                        <a:t>’ </a:t>
                      </a:r>
                      <a:r>
                        <a:rPr lang="ko-KR" altLang="en-US" baseline="0" dirty="0"/>
                        <a:t>라고 명시</a:t>
                      </a:r>
                      <a:r>
                        <a:rPr lang="en-US" altLang="ko-KR" baseline="0" dirty="0"/>
                        <a:t>.</a:t>
                      </a:r>
                    </a:p>
                    <a:p>
                      <a:pPr latinLnBrk="1"/>
                      <a:endParaRPr lang="en-US" altLang="ko-KR" baseline="0" dirty="0"/>
                    </a:p>
                    <a:p>
                      <a:pPr latinLnBrk="1"/>
                      <a:r>
                        <a:rPr lang="ko-KR" altLang="en-US" baseline="0" dirty="0"/>
                        <a:t>일본의 독도 영유권 주장에 대해 반박하는 내용과 함께 </a:t>
                      </a:r>
                      <a:r>
                        <a:rPr lang="en-US" altLang="ko-KR" baseline="0" dirty="0"/>
                        <a:t>18</a:t>
                      </a:r>
                      <a:r>
                        <a:rPr lang="ko-KR" altLang="en-US" baseline="0" dirty="0"/>
                        <a:t>세기 후반 조선 전도의 독도 부분을 확대한 사진</a:t>
                      </a:r>
                      <a:r>
                        <a:rPr lang="en-US" altLang="ko-KR" baseline="0" dirty="0"/>
                        <a:t>.</a:t>
                      </a:r>
                    </a:p>
                    <a:p>
                      <a:pPr latinLnBrk="1"/>
                      <a:endParaRPr lang="en-US" altLang="ko-KR" baseline="0" dirty="0"/>
                    </a:p>
                    <a:p>
                      <a:pPr latinLnBrk="1"/>
                      <a:r>
                        <a:rPr lang="ko-KR" altLang="en-US" baseline="0" dirty="0"/>
                        <a:t>삼국사기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ko-KR" altLang="en-US" baseline="0" dirty="0"/>
                        <a:t>고려사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ko-KR" altLang="en-US" baseline="0" dirty="0"/>
                        <a:t>세종실록지리지 등에 실린 근거 자료가 수록</a:t>
                      </a:r>
                      <a:r>
                        <a:rPr lang="en-US" altLang="ko-KR" baseline="0" dirty="0"/>
                        <a:t>.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9031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0817" y="2649816"/>
            <a:ext cx="395648" cy="9963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en-US" altLang="ko-KR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/>
              <a:ea typeface="-윤고딕34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060" y="2456892"/>
            <a:ext cx="3892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한컴 윤고딕 250" panose="02020603020101020101" pitchFamily="18" charset="-127"/>
              <a:ea typeface="한컴 윤고딕 250" panose="02020603020101020101" pitchFamily="18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557482"/>
            <a:ext cx="73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3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270629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일본의 독도 교육 방법</a:t>
            </a:r>
          </a:p>
        </p:txBody>
      </p:sp>
    </p:spTree>
    <p:extLst>
      <p:ext uri="{BB962C8B-B14F-4D97-AF65-F5344CB8AC3E}">
        <p14:creationId xmlns:p14="http://schemas.microsoft.com/office/powerpoint/2010/main" val="41746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492" y="0"/>
            <a:ext cx="9231492" cy="6891101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-1" y="128614"/>
            <a:ext cx="4211961" cy="633857"/>
            <a:chOff x="-1" y="128614"/>
            <a:chExt cx="1967731" cy="633857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3381" y="260648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일본의 독도 교육 방법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40" y="1087782"/>
            <a:ext cx="651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독도교육 의무화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121" name="_x40511808" descr="EMB00002110ac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0" y="2096852"/>
            <a:ext cx="4578928" cy="346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123" name="_x160610904" descr="EMB00002110ad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092" y="2084276"/>
            <a:ext cx="4289400" cy="346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-1" y="57743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초교 교과서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–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국경선을 왼쪽에 그어놓아 독도가 일본 땅인 것처럼 표현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528254" y="57904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고교 교과서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지도에 독도가 일본 영토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로 표시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9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66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rgbClr val="FF66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511</Words>
  <Application>Microsoft Office PowerPoint</Application>
  <PresentationFormat>화면 슬라이드 쇼(4:3)</PresentationFormat>
  <Paragraphs>106</Paragraphs>
  <Slides>44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44</vt:i4>
      </vt:variant>
    </vt:vector>
  </HeadingPairs>
  <TitlesOfParts>
    <vt:vector size="46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왜? 예술인가?</vt:lpstr>
      <vt:lpstr>수호하는 방법으로서의 예술의 의미</vt:lpstr>
      <vt:lpstr> 예술로서의 독도수호의 의미:  1. 문화적 차원으로 독도영토의 문제를 간접적으로 표현함으로서 직접적인 갈등을 예방하는 장점이 있다.  2. 직접적인 영토갈등 문제를 갖기 전에 유리한 입장을 취할 수 있다.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예술이란 재미있어야 한다.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auney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Windows 사용자</cp:lastModifiedBy>
  <cp:revision>8</cp:revision>
  <dcterms:created xsi:type="dcterms:W3CDTF">2012-05-20T13:50:30Z</dcterms:created>
  <dcterms:modified xsi:type="dcterms:W3CDTF">2018-03-31T11:29:32Z</dcterms:modified>
</cp:coreProperties>
</file>