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2"/>
  </p:notesMasterIdLst>
  <p:sldIdLst>
    <p:sldId id="257" r:id="rId2"/>
    <p:sldId id="271" r:id="rId3"/>
    <p:sldId id="272" r:id="rId4"/>
    <p:sldId id="326" r:id="rId5"/>
    <p:sldId id="314" r:id="rId6"/>
    <p:sldId id="315" r:id="rId7"/>
    <p:sldId id="316" r:id="rId8"/>
    <p:sldId id="317" r:id="rId9"/>
    <p:sldId id="318" r:id="rId10"/>
    <p:sldId id="319" r:id="rId11"/>
    <p:sldId id="273" r:id="rId12"/>
    <p:sldId id="295" r:id="rId13"/>
    <p:sldId id="327" r:id="rId14"/>
    <p:sldId id="296" r:id="rId15"/>
    <p:sldId id="298" r:id="rId16"/>
    <p:sldId id="299" r:id="rId17"/>
    <p:sldId id="300" r:id="rId18"/>
    <p:sldId id="301" r:id="rId19"/>
    <p:sldId id="302" r:id="rId20"/>
    <p:sldId id="303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15" autoAdjust="0"/>
    <p:restoredTop sz="94660"/>
  </p:normalViewPr>
  <p:slideViewPr>
    <p:cSldViewPr snapToGrid="0">
      <p:cViewPr>
        <p:scale>
          <a:sx n="75" d="100"/>
          <a:sy n="75" d="100"/>
        </p:scale>
        <p:origin x="-990" y="-4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-33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5EF2E4-69D6-4A3B-B94E-640A51A0FBFA}" type="datetimeFigureOut">
              <a:rPr lang="ko-KR" altLang="en-US" smtClean="0"/>
              <a:t>2018-03-31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39D6-7A06-4057-BF90-1AA138D7013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70646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F7AFFB9B-9FB8-469E-96F9-4D32314110B6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5560" y="4883024"/>
            <a:ext cx="4047239" cy="1195538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1D2AC3-6A0B-4169-B1EA-E3AE8B351BDD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B9363-8B87-41B7-9F8E-64519CBB8F34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F5746-5284-4951-9F37-7AE924EDBCB7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398B29-7265-4A65-A2A4-6703C057B7C1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BA082-94DF-4C4B-A041-6624924AB0A8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686C4-3AB5-4E0C-86CA-FB108C350AA9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F1211-4E0C-4AB3-B04F-585959BDAFE8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ECAF-D3BE-4069-9C78-642ECCD01477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BDC27-E420-4878-9EE6-7B9656D6442A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7F47CF-67C9-420C-80A5-E2069FF0C2DF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22DC73-F065-42F5-A9F2-D90B2E42A0B3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702-9B29-41CC-9BCC-3DF8A0D379FE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649AC-CB8F-4FF1-9A34-5861C74DD0A7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C5CECA-2D3A-4680-9B49-752200DE467C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3BFE2-83B7-4B0A-B9D3-AB28331082B3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 편집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F78E3-FDA3-4D28-AAA2-0B81F349A39D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1"/>
                </a:gs>
                <a:gs pos="100000">
                  <a:schemeClr val="accent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C35BB1C6-BF8F-4481-8AB2-603A1C8A906A}" type="datetimeFigureOut">
              <a:rPr lang="en-US" dirty="0"/>
              <a:t>3/31/2018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tv.naver.com/v/1614750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687503" cy="557973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671144" y="252250"/>
            <a:ext cx="7851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간도를 되찾는 방법</a:t>
            </a:r>
            <a:endParaRPr lang="ko-KR" altLang="en-US" sz="6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25755" y="4916186"/>
            <a:ext cx="56125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8</a:t>
            </a:r>
            <a:r>
              <a:rPr lang="ko-KR" altLang="en-US" dirty="0" smtClean="0"/>
              <a:t>조 </a:t>
            </a:r>
            <a:r>
              <a:rPr lang="en-US" altLang="ko-KR" dirty="0" smtClean="0"/>
              <a:t>: </a:t>
            </a:r>
            <a:r>
              <a:rPr lang="ko-KR" altLang="en-US" dirty="0" smtClean="0"/>
              <a:t>구영은</a:t>
            </a:r>
            <a:r>
              <a:rPr lang="en-US" altLang="ko-KR" dirty="0" smtClean="0"/>
              <a:t>,  </a:t>
            </a:r>
            <a:r>
              <a:rPr lang="ko-KR" altLang="en-US" dirty="0" smtClean="0"/>
              <a:t>김형진</a:t>
            </a:r>
            <a:r>
              <a:rPr lang="en-US" altLang="ko-KR" dirty="0" smtClean="0"/>
              <a:t>,  </a:t>
            </a:r>
            <a:r>
              <a:rPr lang="ko-KR" altLang="en-US" dirty="0" smtClean="0"/>
              <a:t>박철규</a:t>
            </a:r>
            <a:r>
              <a:rPr lang="en-US" altLang="ko-KR" dirty="0" smtClean="0"/>
              <a:t>, </a:t>
            </a:r>
            <a:r>
              <a:rPr lang="ko-KR" altLang="en-US" dirty="0" smtClean="0"/>
              <a:t>오정록</a:t>
            </a:r>
            <a:r>
              <a:rPr lang="en-US" altLang="ko-KR" dirty="0" smtClean="0"/>
              <a:t>,</a:t>
            </a:r>
          </a:p>
          <a:p>
            <a:r>
              <a:rPr lang="ko-KR" altLang="en-US" dirty="0" smtClean="0"/>
              <a:t>           </a:t>
            </a:r>
            <a:r>
              <a:rPr lang="ko-KR" altLang="en-US" sz="800" dirty="0" smtClean="0"/>
              <a:t> </a:t>
            </a:r>
            <a:r>
              <a:rPr lang="ko-KR" altLang="en-US" dirty="0" smtClean="0"/>
              <a:t>이영섭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장경진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정명환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진민호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0691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460878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역사</a:t>
            </a:r>
            <a:endParaRPr lang="ko-KR" altLang="en-US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pic>
        <p:nvPicPr>
          <p:cNvPr id="5" name="_x195492992" descr="EMB000021040ab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82" y="1156280"/>
            <a:ext cx="4999740" cy="3964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334685" y="1220204"/>
            <a:ext cx="41044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1. 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을사조약으로 우리나라 외교권 박탈</a:t>
            </a:r>
            <a:endParaRPr lang="en-US" altLang="ko-KR" sz="16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1909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년 만주에서의 이권을 확보하기 위해 간도협약 체결</a:t>
            </a:r>
            <a:endParaRPr lang="en-US" altLang="ko-KR" sz="1600" b="1" dirty="0" smtClean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endParaRPr lang="ko-KR" altLang="en-US" sz="16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321882" y="2219869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2. 1910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년 전후 일제 침략을 벗어나고자 항일운동을 위해 간도로 이주</a:t>
            </a:r>
            <a:endParaRPr lang="ko-KR" altLang="en-US" sz="16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21882" y="2957044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굴림" panose="020B0600000101010101" pitchFamily="50" charset="-127"/>
                <a:ea typeface="굴림" panose="020B0600000101010101" pitchFamily="50" charset="-127"/>
              </a:rPr>
              <a:t>3</a:t>
            </a:r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 1931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년 만주사변을 계기로 일제가 간도에 일제의 </a:t>
            </a:r>
            <a:r>
              <a:rPr lang="ko-KR" altLang="en-US" sz="16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괴뢰국인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</a:t>
            </a:r>
            <a:r>
              <a:rPr lang="ko-KR" altLang="en-US" sz="1600" b="1" dirty="0" err="1" smtClean="0">
                <a:latin typeface="굴림" panose="020B0600000101010101" pitchFamily="50" charset="-127"/>
                <a:ea typeface="굴림" panose="020B0600000101010101" pitchFamily="50" charset="-127"/>
              </a:rPr>
              <a:t>만주국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 수립</a:t>
            </a:r>
            <a:endParaRPr lang="ko-KR" altLang="en-US" sz="16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21882" y="3813282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굴림" panose="020B0600000101010101" pitchFamily="50" charset="-127"/>
                <a:ea typeface="굴림" panose="020B0600000101010101" pitchFamily="50" charset="-127"/>
              </a:rPr>
              <a:t>4</a:t>
            </a:r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 1945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8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18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일 중공군에 의해 간도 점령</a:t>
            </a:r>
            <a:endParaRPr lang="ko-KR" altLang="en-US" sz="16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34685" y="4452117"/>
            <a:ext cx="41044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latin typeface="굴림" panose="020B0600000101010101" pitchFamily="50" charset="-127"/>
                <a:ea typeface="굴림" panose="020B0600000101010101" pitchFamily="50" charset="-127"/>
              </a:rPr>
              <a:t>5</a:t>
            </a:r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. 1952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년 </a:t>
            </a:r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8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월 </a:t>
            </a:r>
            <a:r>
              <a:rPr lang="en-US" altLang="ko-KR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29</a:t>
            </a:r>
            <a:r>
              <a:rPr lang="ko-KR" altLang="en-US" sz="1600" b="1" dirty="0" smtClean="0">
                <a:latin typeface="굴림" panose="020B0600000101010101" pitchFamily="50" charset="-127"/>
                <a:ea typeface="굴림" panose="020B0600000101010101" pitchFamily="50" charset="-127"/>
              </a:rPr>
              <a:t>일 연변의 여러 민족의 연변조선자치구 임시정부 수립</a:t>
            </a:r>
            <a:endParaRPr lang="ko-KR" altLang="en-US" sz="16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9060" y="5155235"/>
            <a:ext cx="60012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/>
              <a:t>간도가 우리나라의 영토로 표기된 대한제국시기의 지도</a:t>
            </a:r>
            <a:endParaRPr lang="ko-KR" altLang="en-US" dirty="0"/>
          </a:p>
          <a:p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1042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0840" y="416793"/>
            <a:ext cx="7851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atin typeface="굴림" panose="020B0600000101010101" pitchFamily="50" charset="-127"/>
                <a:ea typeface="굴림" panose="020B0600000101010101" pitchFamily="50" charset="-127"/>
              </a:rPr>
              <a:t>동북공정이란</a:t>
            </a:r>
            <a:endParaRPr lang="ko-KR" altLang="en-US" sz="6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0414" y="4698124"/>
            <a:ext cx="306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 smtClean="0"/>
              <a:t>발표자  </a:t>
            </a:r>
            <a:r>
              <a:rPr lang="en-US" altLang="ko-KR" b="1" dirty="0" smtClean="0"/>
              <a:t>:  </a:t>
            </a:r>
            <a:r>
              <a:rPr lang="ko-KR" altLang="en-US" b="1" dirty="0" smtClean="0"/>
              <a:t>오정록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477930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/>
          <p:nvPr/>
        </p:nvPicPr>
        <p:blipFill rotWithShape="1">
          <a:blip r:embed="rId2">
            <a:lum/>
          </a:blip>
          <a:srcRect/>
          <a:stretch>
            <a:fillRect/>
          </a:stretch>
        </p:blipFill>
        <p:spPr>
          <a:xfrm>
            <a:off x="-1" y="0"/>
            <a:ext cx="5202622" cy="558099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61553" y="298856"/>
            <a:ext cx="3312367" cy="634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600" b="1" dirty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HY나무B"/>
                <a:ea typeface="HY나무B"/>
              </a:rPr>
              <a:t>동북공정이란?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2188" y="1149142"/>
            <a:ext cx="61926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600" dirty="0" smtClean="0">
                <a:ln w="952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HY나무B"/>
                <a:ea typeface="HY나무B"/>
              </a:rPr>
              <a:t> 동북공정은 </a:t>
            </a:r>
            <a:r>
              <a:rPr lang="ko-KR" altLang="en-US" sz="2600" dirty="0">
                <a:ln w="952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HY나무B"/>
                <a:ea typeface="HY나무B"/>
              </a:rPr>
              <a:t>동북변강역사 여 현상계열</a:t>
            </a:r>
          </a:p>
          <a:p>
            <a:pPr lvl="0">
              <a:defRPr lang="ko-KR" altLang="en-US"/>
            </a:pPr>
            <a:r>
              <a:rPr lang="ko-KR" altLang="en-US" sz="2600" dirty="0">
                <a:ln w="952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HY나무B"/>
                <a:ea typeface="HY나무B"/>
              </a:rPr>
              <a:t> 연구공정의 </a:t>
            </a:r>
            <a:r>
              <a:rPr lang="ko-KR" altLang="en-US" sz="2600" dirty="0" err="1">
                <a:ln w="952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HY나무B"/>
                <a:ea typeface="HY나무B"/>
              </a:rPr>
              <a:t>줄임말</a:t>
            </a:r>
            <a:r>
              <a:rPr lang="en-US" altLang="ko-KR" sz="2600" dirty="0">
                <a:ln w="952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HY나무B"/>
                <a:ea typeface="HY나무B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61553" y="2889984"/>
            <a:ext cx="1537255" cy="39207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lvl="0">
              <a:defRPr lang="ko-KR" altLang="en-US"/>
            </a:pPr>
            <a:r>
              <a:rPr lang="ko-KR" altLang="en-US" sz="2000" dirty="0">
                <a:ln w="9525"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HY나무B"/>
                <a:ea typeface="HY나무B"/>
              </a:rPr>
              <a:t>사전적 의미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461553" y="3495263"/>
            <a:ext cx="6053959" cy="18928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algn="l" defTabSz="767897" rtl="0" eaLnBrk="1" latinLnBrk="1" hangingPunct="1">
              <a:defRPr lang="ko-KR" altLang="en-US"/>
            </a:pPr>
            <a:r>
              <a:rPr lang="ko-KR" altLang="en-US" sz="2600" b="1" dirty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함초롬바탕"/>
                <a:ea typeface="함초롬바탕"/>
              </a:rPr>
              <a:t>중국 국경 안에서 전개된 모든 역사를 중국 역사로 만들기 위해 2002년부터 중국이 추진한 동북쪽 변경지역의 역사와 현상에 관한 연구 프로젝트</a:t>
            </a:r>
          </a:p>
          <a:p>
            <a:pPr marL="0" lvl="0" algn="l" defTabSz="767897" rtl="0" eaLnBrk="1" latinLnBrk="1" hangingPunct="1">
              <a:defRPr lang="ko-KR" altLang="en-US"/>
            </a:pPr>
            <a:r>
              <a:rPr lang="ko-KR" altLang="en-US" sz="1300" b="1" dirty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함초롬바탕"/>
                <a:ea typeface="함초롬바탕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80119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0055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>
            <a:hlinkClick r:id="rId2"/>
          </p:cNvPr>
          <p:cNvPicPr/>
          <p:nvPr/>
        </p:nvPicPr>
        <p:blipFill rotWithShape="1">
          <a:blip r:embed="rId3">
            <a:lum/>
          </a:blip>
          <a:srcRect/>
          <a:stretch>
            <a:fillRect/>
          </a:stretch>
        </p:blipFill>
        <p:spPr>
          <a:xfrm>
            <a:off x="1818881" y="231228"/>
            <a:ext cx="7671959" cy="4288221"/>
          </a:xfrm>
          <a:prstGeom prst="rect">
            <a:avLst/>
          </a:prstGeom>
        </p:spPr>
      </p:pic>
      <p:sp>
        <p:nvSpPr>
          <p:cNvPr id="5" name="TextBox 8"/>
          <p:cNvSpPr txBox="1"/>
          <p:nvPr/>
        </p:nvSpPr>
        <p:spPr>
          <a:xfrm>
            <a:off x="1061546" y="4605408"/>
            <a:ext cx="999533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000" b="1" dirty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HY나무B"/>
                <a:ea typeface="함초롬바탕"/>
              </a:rPr>
              <a:t>'</a:t>
            </a:r>
            <a:r>
              <a:rPr lang="ko-KR" altLang="en-US" sz="2000" b="1" dirty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함초롬바탕"/>
                <a:ea typeface="함초롬바탕"/>
              </a:rPr>
              <a:t>한국이 간도의 소유권을 주장하지 않으면 중국도 고구려가 중국의 것이라고 주장하지 않겠다.' - (</a:t>
            </a:r>
            <a:r>
              <a:rPr lang="ko-KR" altLang="en-US" sz="2000" b="1" dirty="0" err="1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함초롬바탕"/>
                <a:ea typeface="함초롬바탕"/>
              </a:rPr>
              <a:t>우다웨이</a:t>
            </a:r>
            <a:r>
              <a:rPr lang="ko-KR" altLang="en-US" sz="2000" b="1" dirty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함초롬바탕"/>
                <a:ea typeface="함초롬바탕"/>
              </a:rPr>
              <a:t> </a:t>
            </a:r>
            <a:r>
              <a:rPr lang="ko-KR" altLang="en-US" sz="2000" b="1" dirty="0" err="1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함초롬바탕"/>
                <a:ea typeface="함초롬바탕"/>
              </a:rPr>
              <a:t>前中외교부</a:t>
            </a:r>
            <a:r>
              <a:rPr lang="ko-KR" altLang="en-US" sz="2000" b="1" dirty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함초롬바탕"/>
                <a:ea typeface="함초롬바탕"/>
              </a:rPr>
              <a:t> 부부장,2015.1월) </a:t>
            </a:r>
          </a:p>
        </p:txBody>
      </p:sp>
    </p:spTree>
    <p:extLst>
      <p:ext uri="{BB962C8B-B14F-4D97-AF65-F5344CB8AC3E}">
        <p14:creationId xmlns:p14="http://schemas.microsoft.com/office/powerpoint/2010/main" val="3881372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그림 3"/>
          <p:cNvPicPr/>
          <p:nvPr/>
        </p:nvPicPr>
        <p:blipFill rotWithShape="1">
          <a:blip r:embed="rId2">
            <a:lum/>
          </a:blip>
          <a:srcRect r="270" b="1080"/>
          <a:stretch>
            <a:fillRect/>
          </a:stretch>
        </p:blipFill>
        <p:spPr>
          <a:xfrm>
            <a:off x="1420461" y="863758"/>
            <a:ext cx="8629479" cy="4602611"/>
          </a:xfrm>
          <a:prstGeom prst="rect">
            <a:avLst/>
          </a:prstGeom>
        </p:spPr>
      </p:pic>
      <p:sp>
        <p:nvSpPr>
          <p:cNvPr id="3" name="TextBox 8"/>
          <p:cNvSpPr txBox="1"/>
          <p:nvPr/>
        </p:nvSpPr>
        <p:spPr>
          <a:xfrm>
            <a:off x="1769020" y="151254"/>
            <a:ext cx="8280920" cy="6434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600" b="1" dirty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solidFill>
                  <a:sysClr val="windowText" lastClr="0000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HY나무B"/>
                <a:ea typeface="HY나무B"/>
              </a:rPr>
              <a:t>소수민족의 분리독립을 우려하는 중국</a:t>
            </a:r>
          </a:p>
        </p:txBody>
      </p:sp>
    </p:spTree>
    <p:extLst>
      <p:ext uri="{BB962C8B-B14F-4D97-AF65-F5344CB8AC3E}">
        <p14:creationId xmlns:p14="http://schemas.microsoft.com/office/powerpoint/2010/main" val="42622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1415039" y="213812"/>
            <a:ext cx="8928992" cy="11273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3400" b="1" dirty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함초롬바탕"/>
                <a:ea typeface="함초롬바탕"/>
              </a:rPr>
              <a:t>그렇다면 중국이 고구려를 자기 역사라고 우기는 주장은 무엇일까?</a:t>
            </a:r>
          </a:p>
        </p:txBody>
      </p:sp>
      <p:pic>
        <p:nvPicPr>
          <p:cNvPr id="3" name="그림 2"/>
          <p:cNvPicPr/>
          <p:nvPr/>
        </p:nvPicPr>
        <p:blipFill rotWithShape="1">
          <a:blip r:embed="rId2">
            <a:lum/>
          </a:blip>
          <a:srcRect t="1530" b="9880"/>
          <a:stretch>
            <a:fillRect/>
          </a:stretch>
        </p:blipFill>
        <p:spPr>
          <a:xfrm>
            <a:off x="1984450" y="1484784"/>
            <a:ext cx="7790170" cy="4022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2216491" y="188639"/>
            <a:ext cx="7776864" cy="847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500" b="1" dirty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HY나무B"/>
                <a:ea typeface="함초롬바탕"/>
              </a:rPr>
              <a:t>1. </a:t>
            </a:r>
            <a:r>
              <a:rPr lang="ko-KR" altLang="en-US" sz="2500" b="1" dirty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함초롬바탕"/>
                <a:ea typeface="함초롬바탕"/>
              </a:rPr>
              <a:t>고구려는  독립국가가 아닌 중국의 지방정권이며 현재 중국영역에 포함되어있다.</a:t>
            </a:r>
          </a:p>
        </p:txBody>
      </p:sp>
      <p:pic>
        <p:nvPicPr>
          <p:cNvPr id="3" name="그림 2"/>
          <p:cNvPicPr/>
          <p:nvPr/>
        </p:nvPicPr>
        <p:blipFill rotWithShape="1">
          <a:blip r:embed="rId2">
            <a:lum/>
          </a:blip>
          <a:srcRect l="4200" t="6300" r="6080" b="1840"/>
          <a:stretch>
            <a:fillRect/>
          </a:stretch>
        </p:blipFill>
        <p:spPr>
          <a:xfrm>
            <a:off x="2036471" y="1036320"/>
            <a:ext cx="8136904" cy="4464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/>
          <p:nvPr/>
        </p:nvPicPr>
        <p:blipFill rotWithShape="1">
          <a:blip r:embed="rId2">
            <a:lum/>
          </a:blip>
          <a:srcRect/>
          <a:stretch>
            <a:fillRect/>
          </a:stretch>
        </p:blipFill>
        <p:spPr>
          <a:xfrm>
            <a:off x="1956996" y="430182"/>
            <a:ext cx="8228404" cy="4840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2240861" y="188638"/>
            <a:ext cx="7776864" cy="8476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 lang="ko-KR" altLang="en-US"/>
            </a:pPr>
            <a:r>
              <a:rPr lang="ko-KR" altLang="en-US" sz="2500" b="1" dirty="0">
                <a:ln w="9525">
                  <a:solidFill>
                    <a:schemeClr val="tx1">
                      <a:lumMod val="85000"/>
                      <a:lumOff val="15000"/>
                    </a:schemeClr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함초롬바탕"/>
                <a:ea typeface="함초롬바탕"/>
              </a:rPr>
              <a:t>2. 고구려 민족은 중국 고대 한민족이고 고구려 유민은 상당수 중국에 흡수되었다?</a:t>
            </a:r>
          </a:p>
        </p:txBody>
      </p:sp>
      <p:pic>
        <p:nvPicPr>
          <p:cNvPr id="3" name="그림 2"/>
          <p:cNvPicPr/>
          <p:nvPr/>
        </p:nvPicPr>
        <p:blipFill rotWithShape="1">
          <a:blip r:embed="rId2">
            <a:lum/>
          </a:blip>
          <a:srcRect/>
          <a:stretch>
            <a:fillRect/>
          </a:stretch>
        </p:blipFill>
        <p:spPr>
          <a:xfrm>
            <a:off x="2008312" y="1301855"/>
            <a:ext cx="8009413" cy="4089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1144" y="252250"/>
            <a:ext cx="7851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dirty="0" smtClean="0">
                <a:latin typeface="HY견고딕" panose="02030600000101010101" pitchFamily="18" charset="-127"/>
                <a:ea typeface="HY견고딕" panose="02030600000101010101" pitchFamily="18" charset="-127"/>
              </a:rPr>
              <a:t>목차</a:t>
            </a:r>
            <a:endParaRPr lang="ko-KR" altLang="en-US" sz="6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56427" y="3573518"/>
            <a:ext cx="645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5.  </a:t>
            </a:r>
            <a:r>
              <a:rPr lang="ko-KR" altLang="en-US" dirty="0" err="1" smtClean="0">
                <a:latin typeface="HY동녘B" panose="02030600000101010101" pitchFamily="18" charset="-127"/>
                <a:ea typeface="HY동녘B" panose="02030600000101010101" pitchFamily="18" charset="-127"/>
              </a:rPr>
              <a:t>을사늑약에</a:t>
            </a:r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 대해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(</a:t>
            </a:r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김형</a:t>
            </a:r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진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)</a:t>
            </a:r>
            <a:endParaRPr lang="ko-KR" altLang="en-US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6427" y="1961650"/>
            <a:ext cx="645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2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.  </a:t>
            </a:r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동북공정이란   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(</a:t>
            </a:r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오정</a:t>
            </a:r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록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)</a:t>
            </a:r>
            <a:endParaRPr lang="ko-KR" altLang="en-US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6427" y="2485698"/>
            <a:ext cx="645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3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.  </a:t>
            </a:r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간도의  지리적 관계  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(</a:t>
            </a:r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박철</a:t>
            </a:r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규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)</a:t>
            </a:r>
            <a:endParaRPr lang="ko-KR" altLang="en-US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6427" y="3011215"/>
            <a:ext cx="645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4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.  </a:t>
            </a:r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한국인들의  인식개선  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(</a:t>
            </a:r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장경</a:t>
            </a:r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진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)</a:t>
            </a:r>
            <a:endParaRPr lang="ko-KR" altLang="en-US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56427" y="1444438"/>
            <a:ext cx="645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1.  </a:t>
            </a:r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간도의 역사  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(</a:t>
            </a:r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진민호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)</a:t>
            </a:r>
            <a:endParaRPr lang="ko-KR" altLang="en-US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6427" y="4141077"/>
            <a:ext cx="645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6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.  </a:t>
            </a:r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간도협약에 대해  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(</a:t>
            </a:r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정명</a:t>
            </a:r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환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)</a:t>
            </a:r>
            <a:endParaRPr lang="ko-KR" altLang="en-US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56427" y="4624553"/>
            <a:ext cx="645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7.  </a:t>
            </a:r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간도를 되찾기 위한 국가적  조치 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(</a:t>
            </a:r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이영</a:t>
            </a:r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섭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)</a:t>
            </a:r>
            <a:endParaRPr lang="ko-KR" altLang="en-US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45914" y="5103508"/>
            <a:ext cx="6453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>
                <a:latin typeface="HY동녘B" panose="02030600000101010101" pitchFamily="18" charset="-127"/>
                <a:ea typeface="HY동녘B" panose="02030600000101010101" pitchFamily="18" charset="-127"/>
              </a:rPr>
              <a:t>8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.  </a:t>
            </a:r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간도를 되찾는 방법 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(</a:t>
            </a:r>
            <a:r>
              <a:rPr lang="ko-KR" altLang="en-US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구영</a:t>
            </a:r>
            <a:r>
              <a:rPr lang="ko-KR" altLang="en-US" dirty="0">
                <a:latin typeface="HY동녘B" panose="02030600000101010101" pitchFamily="18" charset="-127"/>
                <a:ea typeface="HY동녘B" panose="02030600000101010101" pitchFamily="18" charset="-127"/>
              </a:rPr>
              <a:t>은</a:t>
            </a:r>
            <a:r>
              <a:rPr lang="en-US" altLang="ko-KR" dirty="0" smtClean="0">
                <a:latin typeface="HY동녘B" panose="02030600000101010101" pitchFamily="18" charset="-127"/>
                <a:ea typeface="HY동녘B" panose="02030600000101010101" pitchFamily="18" charset="-127"/>
              </a:rPr>
              <a:t>)</a:t>
            </a:r>
            <a:endParaRPr lang="ko-KR" altLang="en-US" dirty="0"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69311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/>
          <p:nvPr/>
        </p:nvPicPr>
        <p:blipFill rotWithShape="1">
          <a:blip r:embed="rId2">
            <a:lum/>
          </a:blip>
          <a:srcRect/>
          <a:stretch>
            <a:fillRect/>
          </a:stretch>
        </p:blipFill>
        <p:spPr>
          <a:xfrm>
            <a:off x="914400" y="231227"/>
            <a:ext cx="4223792" cy="5301208"/>
          </a:xfrm>
          <a:prstGeom prst="rect">
            <a:avLst/>
          </a:prstGeom>
        </p:spPr>
      </p:pic>
      <p:pic>
        <p:nvPicPr>
          <p:cNvPr id="3" name="그림 2"/>
          <p:cNvPicPr/>
          <p:nvPr/>
        </p:nvPicPr>
        <p:blipFill rotWithShape="1">
          <a:blip r:embed="rId3">
            <a:lum/>
          </a:blip>
          <a:srcRect/>
          <a:stretch>
            <a:fillRect/>
          </a:stretch>
        </p:blipFill>
        <p:spPr>
          <a:xfrm>
            <a:off x="6148309" y="1774183"/>
            <a:ext cx="4320480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26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70840" y="416793"/>
            <a:ext cx="78512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6000" b="1" dirty="0">
                <a:latin typeface="HY견고딕" panose="02030600000101010101" pitchFamily="18" charset="-127"/>
                <a:ea typeface="HY견고딕" panose="02030600000101010101" pitchFamily="18" charset="-127"/>
              </a:rPr>
              <a:t>간도의 역사</a:t>
            </a:r>
            <a:endParaRPr lang="ko-KR" altLang="en-US" sz="6000" dirty="0"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040414" y="4698124"/>
            <a:ext cx="30690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b="1" dirty="0" smtClean="0"/>
              <a:t>발표자  </a:t>
            </a:r>
            <a:r>
              <a:rPr lang="en-US" altLang="ko-KR" b="1" dirty="0" smtClean="0"/>
              <a:t>:  </a:t>
            </a:r>
            <a:r>
              <a:rPr lang="ko-KR" altLang="en-US" b="1" dirty="0" smtClean="0"/>
              <a:t>진민호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1055467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63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&amp;quot;ê°ë, ìì§ ë§ë¼&amp;quot; ëê°ì ëë¦½ì§ì¬ì ì¸ì¹¨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3928" y="315448"/>
            <a:ext cx="783407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89129" y="5069886"/>
            <a:ext cx="7848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정의 </a:t>
            </a:r>
            <a:r>
              <a:rPr lang="en-US" altLang="ko-KR" dirty="0" smtClean="0"/>
              <a:t>: </a:t>
            </a:r>
            <a:r>
              <a:rPr lang="ko-KR" altLang="en-US" dirty="0"/>
              <a:t>만주 </a:t>
            </a:r>
            <a:r>
              <a:rPr lang="ko-KR" altLang="en-US" dirty="0" err="1"/>
              <a:t>길림성</a:t>
            </a:r>
            <a:r>
              <a:rPr lang="ko-KR" altLang="en-US" dirty="0"/>
              <a:t> 동남부지역으로 중국 현지에서 </a:t>
            </a:r>
            <a:r>
              <a:rPr lang="ko-KR" altLang="en-US" dirty="0" err="1"/>
              <a:t>연길도라고</a:t>
            </a:r>
            <a:r>
              <a:rPr lang="ko-KR" altLang="en-US" dirty="0"/>
              <a:t> 부르는 </a:t>
            </a:r>
            <a:r>
              <a:rPr lang="ko-KR" altLang="en-US" dirty="0" smtClean="0"/>
              <a:t>지역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219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1730" y="1271449"/>
            <a:ext cx="7824976" cy="3888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제목 1"/>
          <p:cNvSpPr>
            <a:spLocks noGrp="1"/>
          </p:cNvSpPr>
          <p:nvPr>
            <p:ph type="title"/>
          </p:nvPr>
        </p:nvSpPr>
        <p:spPr>
          <a:xfrm>
            <a:off x="3189890" y="178676"/>
            <a:ext cx="7898523" cy="914097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이름의 유래</a:t>
            </a:r>
            <a:endParaRPr lang="ko-KR" altLang="en-US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19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294994" y="127401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간도의 구분</a:t>
            </a:r>
            <a:endParaRPr lang="ko-KR" altLang="en-US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78708" y="1629146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서간도 </a:t>
            </a:r>
            <a:r>
              <a:rPr lang="en-US" altLang="ko-KR" dirty="0" smtClean="0"/>
              <a:t>: </a:t>
            </a:r>
            <a:r>
              <a:rPr lang="ko-KR" altLang="en-US" dirty="0" smtClean="0"/>
              <a:t>압록강과 송화강 사이의      </a:t>
            </a:r>
            <a:r>
              <a:rPr lang="ko-KR" altLang="en-US" dirty="0"/>
              <a:t> </a:t>
            </a:r>
            <a:r>
              <a:rPr lang="ko-KR" altLang="en-US" dirty="0" smtClean="0"/>
              <a:t>   상류지방 백두산일대</a:t>
            </a:r>
            <a:endParaRPr lang="ko-KR" alt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78708" y="2822302"/>
            <a:ext cx="40324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ko-KR" altLang="en-US" dirty="0" smtClean="0"/>
              <a:t>동간</a:t>
            </a:r>
            <a:r>
              <a:rPr lang="ko-KR" altLang="en-US" dirty="0"/>
              <a:t>도</a:t>
            </a:r>
            <a:r>
              <a:rPr lang="ko-KR" altLang="en-US" dirty="0" smtClean="0"/>
              <a:t> </a:t>
            </a:r>
            <a:r>
              <a:rPr lang="en-US" altLang="ko-KR" dirty="0" smtClean="0"/>
              <a:t>: </a:t>
            </a:r>
            <a:r>
              <a:rPr lang="ko-KR" altLang="en-US" dirty="0" err="1" smtClean="0"/>
              <a:t>혼춘</a:t>
            </a:r>
            <a:r>
              <a:rPr lang="en-US" altLang="ko-KR" dirty="0" smtClean="0"/>
              <a:t>·</a:t>
            </a:r>
            <a:r>
              <a:rPr lang="ko-KR" altLang="en-US" dirty="0" err="1" smtClean="0"/>
              <a:t>왕청</a:t>
            </a:r>
            <a:r>
              <a:rPr lang="en-US" altLang="ko-KR" dirty="0" smtClean="0"/>
              <a:t>·</a:t>
            </a:r>
            <a:r>
              <a:rPr lang="ko-KR" altLang="en-US" dirty="0" smtClean="0"/>
              <a:t>연길</a:t>
            </a:r>
            <a:r>
              <a:rPr lang="en-US" altLang="ko-KR" dirty="0" smtClean="0"/>
              <a:t>·</a:t>
            </a:r>
            <a:r>
              <a:rPr lang="ko-KR" altLang="en-US" dirty="0" smtClean="0"/>
              <a:t>화룡의 네 현으로 나누어져 있는 두만강 북부의 만주 땅</a:t>
            </a:r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8139" y="1345324"/>
            <a:ext cx="4936338" cy="4172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9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608787" y="0"/>
            <a:ext cx="8229600" cy="1143000"/>
          </a:xfrm>
        </p:spPr>
        <p:txBody>
          <a:bodyPr/>
          <a:lstStyle/>
          <a:p>
            <a:r>
              <a:rPr lang="ko-KR" altLang="en-US" dirty="0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역</a:t>
            </a:r>
            <a:r>
              <a:rPr lang="ko-KR" altLang="en-US" dirty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사</a:t>
            </a:r>
          </a:p>
        </p:txBody>
      </p:sp>
      <p:pic>
        <p:nvPicPr>
          <p:cNvPr id="3" name="Picture 2" descr="ê°ëì ì°í´ì£¼ì ëí´ ì§ë¬¸í©ëë¤,ê°ëì ì°í´ì£¼ì ëí´ ì§ë¬¸í©ëë¤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080" y="1110778"/>
            <a:ext cx="7841886" cy="433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9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_x195493152" descr="EMB000021040aa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28" y="1730424"/>
            <a:ext cx="6084470" cy="3465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313313" y="2247277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/>
              <a:t>백두산 정계비</a:t>
            </a:r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205301" y="3001745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/>
              <a:t>1712</a:t>
            </a:r>
            <a:r>
              <a:rPr lang="ko-KR" altLang="en-US" dirty="0" smtClean="0"/>
              <a:t>년 청과 조선의 국경문제를 확정 짓기 위해 백두산 중턱쯤 세운 백두산 정계비</a:t>
            </a:r>
            <a:endParaRPr lang="ko-KR" altLang="en-US" dirty="0"/>
          </a:p>
        </p:txBody>
      </p:sp>
      <p:sp>
        <p:nvSpPr>
          <p:cNvPr id="6" name="제목 1"/>
          <p:cNvSpPr txBox="1">
            <a:spLocks/>
          </p:cNvSpPr>
          <p:nvPr/>
        </p:nvSpPr>
        <p:spPr>
          <a:xfrm>
            <a:off x="4608787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5400" kern="1200" cap="all" baseline="0">
                <a:solidFill>
                  <a:schemeClr val="accent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ko-KR" altLang="en-US" smtClean="0">
                <a:solidFill>
                  <a:schemeClr val="tx1"/>
                </a:solidFill>
                <a:latin typeface="HY견고딕" panose="02030600000101010101" pitchFamily="18" charset="-127"/>
                <a:ea typeface="HY견고딕" panose="02030600000101010101" pitchFamily="18" charset="-127"/>
              </a:rPr>
              <a:t>역사</a:t>
            </a:r>
            <a:endParaRPr lang="ko-KR" altLang="en-US" dirty="0">
              <a:solidFill>
                <a:schemeClr val="tx1"/>
              </a:solidFill>
              <a:latin typeface="HY견고딕" panose="02030600000101010101" pitchFamily="18" charset="-127"/>
              <a:ea typeface="HY견고딕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21994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주요 이벤트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Main Event" id="{AC372BB4-D83D-411E-B849-B641926BA760}" vid="{F1EFBDE3-1A95-4E3D-81AD-1F53D65BEA01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주요 이벤트</Template>
  <TotalTime>663</TotalTime>
  <Words>311</Words>
  <Application>Microsoft Office PowerPoint</Application>
  <PresentationFormat>사용자 지정</PresentationFormat>
  <Paragraphs>44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주요 이벤트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이름의 유래</vt:lpstr>
      <vt:lpstr>간도의 구분</vt:lpstr>
      <vt:lpstr>역사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김형진</dc:creator>
  <cp:lastModifiedBy>User</cp:lastModifiedBy>
  <cp:revision>43</cp:revision>
  <dcterms:created xsi:type="dcterms:W3CDTF">2018-03-27T12:04:13Z</dcterms:created>
  <dcterms:modified xsi:type="dcterms:W3CDTF">2018-03-31T13:16:47Z</dcterms:modified>
</cp:coreProperties>
</file>