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F1B8-47DE-4358-837C-2CE442ACB14E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18A27-32BB-4E3D-81BB-0B394D1F11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8A27-32BB-4E3D-81BB-0B394D1F114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C1D4-AE8D-47B3-AAF5-E64D43618E47}" type="datetimeFigureOut">
              <a:rPr lang="ko-KR" altLang="en-US" smtClean="0"/>
              <a:pPr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F97A-43D9-439B-A839-E7C25EDBF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ko-KR" altLang="en-US" b="1" dirty="0" smtClean="0"/>
              <a:t>일본의 제사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장례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300192" y="2060848"/>
            <a:ext cx="2843808" cy="115212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21602677 </a:t>
            </a:r>
          </a:p>
          <a:p>
            <a:r>
              <a:rPr lang="ko-KR" altLang="en-US" dirty="0" smtClean="0">
                <a:solidFill>
                  <a:schemeClr val="tx1"/>
                </a:solidFill>
              </a:rPr>
              <a:t>이홍</a:t>
            </a:r>
            <a:r>
              <a:rPr lang="ko-KR" altLang="en-US" dirty="0">
                <a:solidFill>
                  <a:schemeClr val="tx1"/>
                </a:solidFill>
              </a:rPr>
              <a:t>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4618856" cy="1143000"/>
          </a:xfrm>
        </p:spPr>
        <p:txBody>
          <a:bodyPr/>
          <a:lstStyle/>
          <a:p>
            <a:r>
              <a:rPr lang="ko-KR" altLang="en-US" b="1" dirty="0" smtClean="0"/>
              <a:t>일본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한국 제사</a:t>
            </a:r>
            <a:endParaRPr lang="ko-KR" altLang="en-US" b="1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251520" y="2996952"/>
          <a:ext cx="8568956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312368"/>
                <a:gridCol w="3816428"/>
              </a:tblGrid>
              <a:tr h="47674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일본</a:t>
                      </a:r>
                      <a:endParaRPr lang="ko-KR" altLang="en-US" dirty="0"/>
                    </a:p>
                  </a:txBody>
                  <a:tcPr/>
                </a:tc>
              </a:tr>
              <a:tr h="538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지내는 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매년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1,2,5,7,13, 23,54</a:t>
                      </a:r>
                      <a:r>
                        <a:rPr lang="ko-KR" altLang="en-US" dirty="0" smtClean="0"/>
                        <a:t>年</a:t>
                      </a:r>
                      <a:endParaRPr lang="ko-KR" altLang="en-US" dirty="0"/>
                    </a:p>
                  </a:txBody>
                  <a:tcPr/>
                </a:tc>
              </a:tr>
              <a:tr h="538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날짜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돌아가신 날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그 즈음에 친척들과 상의</a:t>
                      </a:r>
                      <a:endParaRPr lang="ko-KR" altLang="en-US" dirty="0"/>
                    </a:p>
                  </a:txBody>
                  <a:tcPr/>
                </a:tc>
              </a:tr>
              <a:tr h="538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명절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활성화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비활성화</a:t>
                      </a:r>
                      <a:endParaRPr lang="en-US" altLang="ko-KR" dirty="0" smtClean="0"/>
                    </a:p>
                  </a:txBody>
                  <a:tcPr/>
                </a:tc>
              </a:tr>
              <a:tr h="538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방식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기일에 맞춰서 크게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불단으로</a:t>
                      </a:r>
                      <a:r>
                        <a:rPr lang="ko-KR" altLang="en-US" dirty="0" smtClean="0"/>
                        <a:t> 수시로</a:t>
                      </a:r>
                      <a:endParaRPr lang="ko-KR" altLang="en-US" dirty="0"/>
                    </a:p>
                  </a:txBody>
                  <a:tcPr/>
                </a:tc>
              </a:tr>
              <a:tr h="5383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음식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제사음식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명절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저녁 식사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3.1절기념 10초뒤에사진이바뀝니다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2123728" cy="1592796"/>
          </a:xfrm>
          <a:prstGeom prst="rect">
            <a:avLst/>
          </a:prstGeom>
          <a:noFill/>
        </p:spPr>
      </p:pic>
      <p:pic>
        <p:nvPicPr>
          <p:cNvPr id="22532" name="Picture 4" descr="D-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24744"/>
            <a:ext cx="2304256" cy="161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610744" cy="1143000"/>
          </a:xfrm>
        </p:spPr>
        <p:txBody>
          <a:bodyPr/>
          <a:lstStyle/>
          <a:p>
            <a:r>
              <a:rPr lang="ko-KR" altLang="en-US" b="1" dirty="0" smtClean="0"/>
              <a:t>일본의 장례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79912" y="1600200"/>
            <a:ext cx="5364088" cy="4525963"/>
          </a:xfrm>
        </p:spPr>
        <p:txBody>
          <a:bodyPr/>
          <a:lstStyle/>
          <a:p>
            <a:r>
              <a:rPr lang="ko-KR" altLang="en-US" dirty="0" smtClean="0"/>
              <a:t>고령화에 따라 </a:t>
            </a:r>
            <a:r>
              <a:rPr lang="ko-KR" altLang="en-US" dirty="0" smtClean="0"/>
              <a:t>장례 </a:t>
            </a:r>
            <a:r>
              <a:rPr lang="ko-KR" altLang="en-US" dirty="0" smtClean="0"/>
              <a:t>증가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불교식 장례가 과반수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사청</a:t>
            </a:r>
            <a:r>
              <a:rPr lang="en-US" altLang="ko-KR" dirty="0"/>
              <a:t>(</a:t>
            </a:r>
            <a:r>
              <a:rPr lang="ko-KR" altLang="en-US" dirty="0" err="1" smtClean="0"/>
              <a:t>寺請</a:t>
            </a:r>
            <a:r>
              <a:rPr lang="en-US" altLang="ko-KR" dirty="0" smtClean="0"/>
              <a:t>)</a:t>
            </a:r>
            <a:r>
              <a:rPr lang="ko-KR" altLang="en-US" dirty="0" smtClean="0"/>
              <a:t>제도</a:t>
            </a:r>
            <a:endParaRPr lang="ko-KR" altLang="en-US" dirty="0"/>
          </a:p>
        </p:txBody>
      </p:sp>
      <p:pic>
        <p:nvPicPr>
          <p:cNvPr id="1026" name="Picture 2" descr="일본 셀프장례 들어보셨나요?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70790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43000"/>
          </a:xfrm>
        </p:spPr>
        <p:txBody>
          <a:bodyPr/>
          <a:lstStyle/>
          <a:p>
            <a:r>
              <a:rPr lang="ko-KR" altLang="en-US" b="1" dirty="0" err="1" smtClean="0"/>
              <a:t>사청제도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1920" y="1529408"/>
            <a:ext cx="5292080" cy="5328592"/>
          </a:xfrm>
        </p:spPr>
        <p:txBody>
          <a:bodyPr/>
          <a:lstStyle/>
          <a:p>
            <a:r>
              <a:rPr lang="ko-KR" altLang="en-US" sz="2800" dirty="0" smtClean="0"/>
              <a:t>크리스트교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니치렌</a:t>
            </a:r>
            <a:r>
              <a:rPr lang="ko-KR" altLang="en-US" sz="2800" dirty="0" smtClean="0"/>
              <a:t> 등을 억압</a:t>
            </a:r>
            <a:endParaRPr lang="en-US" altLang="ko-KR" sz="2800" dirty="0" smtClean="0"/>
          </a:p>
          <a:p>
            <a:endParaRPr lang="en-US" altLang="ko-KR" dirty="0"/>
          </a:p>
          <a:p>
            <a:r>
              <a:rPr lang="ko-KR" altLang="en-US" sz="2800" dirty="0" smtClean="0"/>
              <a:t>집 근처의 절에 신분 등록</a:t>
            </a:r>
            <a:endParaRPr lang="en-US" altLang="ko-KR" sz="2800" dirty="0" smtClean="0"/>
          </a:p>
          <a:p>
            <a:endParaRPr lang="en-US" altLang="ko-KR" sz="2400" dirty="0"/>
          </a:p>
          <a:p>
            <a:r>
              <a:rPr lang="ko-KR" altLang="en-US" sz="2800" dirty="0" smtClean="0"/>
              <a:t>절의 스님이 파견 </a:t>
            </a:r>
            <a:endParaRPr lang="en-US" altLang="ko-KR" sz="2800" dirty="0" smtClean="0"/>
          </a:p>
          <a:p>
            <a:endParaRPr lang="en-US" altLang="ko-KR" sz="2400" dirty="0"/>
          </a:p>
          <a:p>
            <a:r>
              <a:rPr lang="ko-KR" altLang="en-US" sz="2800" dirty="0" smtClean="0"/>
              <a:t>일본 불교의 비판 증가</a:t>
            </a:r>
            <a:endParaRPr lang="ko-KR" altLang="en-US" sz="2800" dirty="0"/>
          </a:p>
        </p:txBody>
      </p:sp>
      <p:pic>
        <p:nvPicPr>
          <p:cNvPr id="15362" name="Picture 2" descr="[일본 장례/시사일본어사] 일본의 장례문화에 대해서 알아보아요~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8100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/>
              <a:t>불단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佛壇</a:t>
            </a:r>
            <a:r>
              <a:rPr lang="en-US" altLang="ko-KR" b="1" dirty="0" smtClean="0"/>
              <a:t>), </a:t>
            </a:r>
            <a:r>
              <a:rPr lang="ko-KR" altLang="en-US" b="1" dirty="0" err="1" smtClean="0"/>
              <a:t>가미다나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神棚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3928" y="980728"/>
            <a:ext cx="5220072" cy="5877272"/>
          </a:xfrm>
        </p:spPr>
        <p:txBody>
          <a:bodyPr/>
          <a:lstStyle/>
          <a:p>
            <a:r>
              <a:rPr lang="ko-KR" altLang="en-US" sz="2800" dirty="0" err="1" smtClean="0">
                <a:solidFill>
                  <a:srgbClr val="FF0000"/>
                </a:solidFill>
              </a:rPr>
              <a:t>불단</a:t>
            </a:r>
            <a:r>
              <a:rPr lang="en-US" altLang="ko-KR" sz="2800" dirty="0" smtClean="0"/>
              <a:t> : </a:t>
            </a:r>
            <a:r>
              <a:rPr lang="ko-KR" altLang="en-US" sz="2800" dirty="0" smtClean="0"/>
              <a:t>가정 내에 불상을 안치하고 위패를 같이 모신 제단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매일 꽃이나 차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물 등을 올리고 향을 피우거나 종을 울려 선조의 영을 위로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err="1" smtClean="0">
                <a:solidFill>
                  <a:srgbClr val="FF0000"/>
                </a:solidFill>
              </a:rPr>
              <a:t>가미다나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각 가정에서 신을 모시기 위해 만든 단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불교의 부처와 신도의 신은 같다고 하는 신불혼효사상</a:t>
            </a:r>
            <a:endParaRPr lang="en-US" altLang="ko-KR" sz="2800" dirty="0" smtClean="0"/>
          </a:p>
        </p:txBody>
      </p:sp>
      <p:pic>
        <p:nvPicPr>
          <p:cNvPr id="1026" name="Picture 2" descr="불단/원목불단/핸드메이드 불단/SGI회원용 : 희망 공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275856" cy="2431144"/>
          </a:xfrm>
          <a:prstGeom prst="rect">
            <a:avLst/>
          </a:prstGeom>
          <a:noFill/>
        </p:spPr>
      </p:pic>
      <p:pic>
        <p:nvPicPr>
          <p:cNvPr id="1028" name="Picture 4" descr="1월11일에 한 가가미비라키（鏡開き）그리고 가미다나（神棚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312368" cy="243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장례의 순서</a:t>
            </a:r>
            <a:endParaRPr lang="ko-KR" altLang="en-US" b="1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0" y="2852936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95536" y="2852936"/>
            <a:ext cx="0" cy="72008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95536" y="3573016"/>
            <a:ext cx="4320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584" y="328498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忌中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상중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3419872" y="2852936"/>
            <a:ext cx="0" cy="76566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07904" y="292494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世話人</a:t>
            </a:r>
            <a:endParaRPr lang="en-US" altLang="ko-KR" sz="2800" dirty="0" smtClean="0"/>
          </a:p>
          <a:p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세와닝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17008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&lt;</a:t>
            </a:r>
            <a:r>
              <a:rPr lang="ko-KR" altLang="en-US" sz="3600" dirty="0" smtClean="0"/>
              <a:t>장례 </a:t>
            </a:r>
            <a:r>
              <a:rPr lang="en-US" altLang="ko-KR" sz="3600" dirty="0" smtClean="0"/>
              <a:t>1</a:t>
            </a:r>
            <a:r>
              <a:rPr lang="ko-KR" altLang="en-US" sz="3600" dirty="0" smtClean="0"/>
              <a:t>일차</a:t>
            </a:r>
            <a:r>
              <a:rPr lang="en-US" altLang="ko-KR" sz="3600" dirty="0" smtClean="0"/>
              <a:t>&gt;</a:t>
            </a:r>
            <a:endParaRPr lang="ko-KR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269979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직선 연결선 36"/>
          <p:cNvCxnSpPr/>
          <p:nvPr/>
        </p:nvCxnSpPr>
        <p:spPr>
          <a:xfrm>
            <a:off x="5580112" y="2852936"/>
            <a:ext cx="0" cy="86409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5580112" y="3717032"/>
            <a:ext cx="4320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2160" y="3501008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세안 및 목욕</a:t>
            </a:r>
            <a:endParaRPr lang="ko-KR" altLang="en-US" sz="2800" dirty="0"/>
          </a:p>
        </p:txBody>
      </p:sp>
      <p:cxnSp>
        <p:nvCxnSpPr>
          <p:cNvPr id="48" name="직선 연결선 47"/>
          <p:cNvCxnSpPr/>
          <p:nvPr/>
        </p:nvCxnSpPr>
        <p:spPr>
          <a:xfrm>
            <a:off x="3419872" y="3645024"/>
            <a:ext cx="50405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[강동구청]바위절 호상놀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2952328" cy="2570989"/>
          </a:xfrm>
          <a:prstGeom prst="rect">
            <a:avLst/>
          </a:prstGeom>
          <a:noFill/>
        </p:spPr>
      </p:pic>
      <p:cxnSp>
        <p:nvCxnSpPr>
          <p:cNvPr id="53" name="직선 연결선 52"/>
          <p:cNvCxnSpPr/>
          <p:nvPr/>
        </p:nvCxnSpPr>
        <p:spPr>
          <a:xfrm>
            <a:off x="8618735" y="2506613"/>
            <a:ext cx="539552" cy="36004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 flipH="1">
            <a:off x="8676456" y="2852936"/>
            <a:ext cx="467544" cy="36004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19864" y="19888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ko-KR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일차</a:t>
            </a:r>
            <a:endParaRPr lang="en-US" altLang="ko-K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0" y="2564904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8367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&lt;</a:t>
            </a:r>
            <a:r>
              <a:rPr lang="ko-KR" altLang="en-US" sz="3600" dirty="0" smtClean="0"/>
              <a:t>장례</a:t>
            </a:r>
            <a:r>
              <a:rPr lang="en-US" altLang="ko-KR" sz="3600" dirty="0" smtClean="0"/>
              <a:t>2</a:t>
            </a:r>
            <a:r>
              <a:rPr lang="ko-KR" altLang="en-US" sz="3600" dirty="0" smtClean="0"/>
              <a:t>일차</a:t>
            </a:r>
            <a:r>
              <a:rPr lang="en-US" altLang="ko-KR" sz="3600" dirty="0" smtClean="0"/>
              <a:t>&gt;</a:t>
            </a:r>
            <a:endParaRPr lang="ko-KR" altLang="en-US" sz="360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3419872" y="2996952"/>
            <a:ext cx="36004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7904" y="27089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通夜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츠야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pic>
        <p:nvPicPr>
          <p:cNvPr id="19458" name="Picture 2" descr="土建屋よしゆきさん告別式に２００人…通夜には紳助さんの姿も 土建屋よしゆきさん告別式に２００人…通夜には紳助さんの姿も（1） 土建屋よしゆきさん告別式に２００人…通夜には紳助さんの姿も （1） - 芸能社会 - SANSPO.COM（サンスポ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2448272" cy="3212976"/>
          </a:xfrm>
          <a:prstGeom prst="rect">
            <a:avLst/>
          </a:prstGeom>
          <a:noFill/>
        </p:spPr>
      </p:pic>
      <p:cxnSp>
        <p:nvCxnSpPr>
          <p:cNvPr id="20" name="직선 연결선 19"/>
          <p:cNvCxnSpPr/>
          <p:nvPr/>
        </p:nvCxnSpPr>
        <p:spPr>
          <a:xfrm>
            <a:off x="179512" y="3140968"/>
            <a:ext cx="4320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79512" y="2564904"/>
            <a:ext cx="0" cy="57606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3568" y="270892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戒名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가이묘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3419872" y="2564904"/>
            <a:ext cx="0" cy="43204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戒名を安くつける方法 | お寺ネット 戒名を安くつける方法 | 供養の事 | お寺ネッ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195736" cy="2857500"/>
          </a:xfrm>
          <a:prstGeom prst="rect">
            <a:avLst/>
          </a:prstGeom>
          <a:noFill/>
        </p:spPr>
      </p:pic>
      <p:cxnSp>
        <p:nvCxnSpPr>
          <p:cNvPr id="38" name="직선 연결선 37"/>
          <p:cNvCxnSpPr/>
          <p:nvPr/>
        </p:nvCxnSpPr>
        <p:spPr>
          <a:xfrm>
            <a:off x="5796136" y="2564904"/>
            <a:ext cx="0" cy="50405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5796136" y="3068960"/>
            <a:ext cx="28803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84168" y="28529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告別式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고별식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19462" name="Picture 6" descr="土建屋よしゆきさん告別式に２００人…通夜には紳助さんの姿も 土建屋よしゆきさん告別式に２００人…通夜には紳助さんの姿も（8） 土建屋よしゆきさん告別式に２００人…通夜には紳助さんの姿も （8） - 芸能社会 - SANSPO.COM（サンスポ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376264" cy="2962102"/>
          </a:xfrm>
          <a:prstGeom prst="rect">
            <a:avLst/>
          </a:prstGeom>
          <a:noFill/>
        </p:spPr>
      </p:pic>
      <p:cxnSp>
        <p:nvCxnSpPr>
          <p:cNvPr id="50" name="직선 연결선 49"/>
          <p:cNvCxnSpPr/>
          <p:nvPr/>
        </p:nvCxnSpPr>
        <p:spPr>
          <a:xfrm flipH="1" flipV="1">
            <a:off x="8748464" y="2132856"/>
            <a:ext cx="395536" cy="43204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 flipH="1">
            <a:off x="8748464" y="2564904"/>
            <a:ext cx="395536" cy="43204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96336" y="1772816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ko-KR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일차</a:t>
            </a:r>
            <a:endParaRPr lang="ko-KR" alt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0527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&lt;</a:t>
            </a:r>
            <a:r>
              <a:rPr lang="ko-KR" altLang="en-US" sz="3600" dirty="0" smtClean="0"/>
              <a:t>장례</a:t>
            </a:r>
            <a:r>
              <a:rPr lang="en-US" altLang="ko-KR" sz="3600" dirty="0" smtClean="0"/>
              <a:t>3</a:t>
            </a:r>
            <a:r>
              <a:rPr lang="ko-KR" altLang="en-US" sz="3600" dirty="0" smtClean="0"/>
              <a:t>일차</a:t>
            </a:r>
            <a:r>
              <a:rPr lang="en-US" altLang="ko-KR" sz="3600" dirty="0" smtClean="0"/>
              <a:t>&gt;</a:t>
            </a:r>
            <a:endParaRPr lang="ko-KR" altLang="en-US" sz="36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25557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179512" y="2420888"/>
            <a:ext cx="0" cy="57606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79512" y="2996952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2780928"/>
            <a:ext cx="2880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霊柩車</a:t>
            </a:r>
            <a:r>
              <a:rPr lang="en-US" altLang="ja-JP" sz="2800" dirty="0" smtClean="0"/>
              <a:t>(</a:t>
            </a:r>
            <a:r>
              <a:rPr lang="ko-KR" altLang="en-US" sz="2800" dirty="0" smtClean="0"/>
              <a:t>영구차</a:t>
            </a:r>
            <a:r>
              <a:rPr lang="en-US" altLang="ko-KR" sz="2800" dirty="0" smtClean="0"/>
              <a:t>)</a:t>
            </a:r>
            <a:endParaRPr lang="ja-JP" altLang="en-US" sz="2800" dirty="0" smtClean="0"/>
          </a:p>
          <a:p>
            <a:endParaRPr lang="ko-KR" altLang="en-US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3131840" y="2420888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131840" y="299695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27089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화장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火葬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1028" name="Picture 4" descr="【教えて！ｇｏｏ】今では当たり前ですが…「火葬」がタブー視されていた理由とは 【教えて！ｇｏｏ】今では当たり前ですが…「火葬」がタブー視されていた理由とは - 産経ニュー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2376264" cy="2736304"/>
          </a:xfrm>
          <a:prstGeom prst="rect">
            <a:avLst/>
          </a:prstGeom>
          <a:noFill/>
        </p:spPr>
      </p:pic>
      <p:cxnSp>
        <p:nvCxnSpPr>
          <p:cNvPr id="23" name="직선 연결선 22"/>
          <p:cNvCxnSpPr/>
          <p:nvPr/>
        </p:nvCxnSpPr>
        <p:spPr>
          <a:xfrm>
            <a:off x="5724128" y="2420888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5724128" y="2924944"/>
            <a:ext cx="5040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708920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납골항아리</a:t>
            </a:r>
            <a:r>
              <a:rPr lang="en-US" altLang="ko-KR" sz="2800" dirty="0" smtClean="0"/>
              <a:t>(</a:t>
            </a:r>
            <a:r>
              <a:rPr lang="ja-JP" altLang="ko-KR" sz="2800" dirty="0" smtClean="0"/>
              <a:t>骨壷</a:t>
            </a:r>
            <a:r>
              <a:rPr lang="en-US" altLang="ja-JP" sz="2800" dirty="0" smtClean="0"/>
              <a:t>)</a:t>
            </a:r>
            <a:endParaRPr lang="ko-KR" altLang="en-US" sz="2800" dirty="0"/>
          </a:p>
        </p:txBody>
      </p:sp>
      <p:pic>
        <p:nvPicPr>
          <p:cNvPr id="1030" name="Picture 6" descr="【ペット 仏壇】【ペット供養】-クローバー小「骨壷が納まるコンパクト仏壇」 【楽天市場】【ペット 仏壇】【ペット供養】-クローバー小「骨壷が納まるコンパクト仏壇」：手元供養ペット仏壇＠神戸いけじり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84984"/>
            <a:ext cx="28575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1143000"/>
          </a:xfrm>
        </p:spPr>
        <p:txBody>
          <a:bodyPr/>
          <a:lstStyle/>
          <a:p>
            <a:r>
              <a:rPr lang="ko-KR" altLang="en-US" b="1" dirty="0" smtClean="0"/>
              <a:t>장례 후 유족</a:t>
            </a:r>
            <a:endParaRPr lang="ko-KR" altLang="en-US" b="1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7281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72816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 flipV="1">
            <a:off x="467544" y="1628800"/>
            <a:ext cx="8136904" cy="2880320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95536" y="1484784"/>
            <a:ext cx="8424936" cy="3240360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44371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결혼</a:t>
            </a:r>
            <a:endParaRPr lang="ko-KR" alt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443711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경사 및 축제</a:t>
            </a:r>
            <a:endParaRPr lang="ko-KR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436510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연하장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458616" cy="114300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봉분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화장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55976" y="1484784"/>
            <a:ext cx="4546848" cy="4525963"/>
          </a:xfrm>
        </p:spPr>
        <p:txBody>
          <a:bodyPr/>
          <a:lstStyle/>
          <a:p>
            <a:r>
              <a:rPr lang="ko-KR" altLang="en-US" dirty="0" smtClean="0"/>
              <a:t>묘지</a:t>
            </a:r>
            <a:r>
              <a:rPr lang="en-US" altLang="ko-KR" dirty="0" smtClean="0"/>
              <a:t>=</a:t>
            </a:r>
            <a:r>
              <a:rPr lang="ko-KR" altLang="en-US" dirty="0" smtClean="0"/>
              <a:t>봉분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한정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부동산 가격 상승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우리나라도 </a:t>
            </a:r>
            <a:r>
              <a:rPr lang="ko-KR" altLang="en-US" dirty="0" err="1" smtClean="0"/>
              <a:t>비슷</a:t>
            </a:r>
            <a:endParaRPr lang="en-US" altLang="ko-KR" dirty="0" smtClean="0"/>
          </a:p>
        </p:txBody>
      </p:sp>
      <p:sp>
        <p:nvSpPr>
          <p:cNvPr id="20" name="아래쪽 화살표 19"/>
          <p:cNvSpPr/>
          <p:nvPr/>
        </p:nvSpPr>
        <p:spPr>
          <a:xfrm>
            <a:off x="6588224" y="2564904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묘지리모델링, 잔디봉분=&amp;gt;석봉분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923928" cy="456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205</Words>
  <Application>Microsoft Office PowerPoint</Application>
  <PresentationFormat>화면 슬라이드 쇼(4:3)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일본의 제사,장례</vt:lpstr>
      <vt:lpstr>일본의 장례 </vt:lpstr>
      <vt:lpstr>사청제도</vt:lpstr>
      <vt:lpstr>불단(佛壇), 가미다나(神棚)</vt:lpstr>
      <vt:lpstr>장례의 순서</vt:lpstr>
      <vt:lpstr>슬라이드 6</vt:lpstr>
      <vt:lpstr>슬라이드 7</vt:lpstr>
      <vt:lpstr>장례 후 유족</vt:lpstr>
      <vt:lpstr>봉분,화장</vt:lpstr>
      <vt:lpstr>일본,한국 제사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제사,장례</dc:title>
  <dc:creator>이홍규</dc:creator>
  <cp:lastModifiedBy>이홍규</cp:lastModifiedBy>
  <cp:revision>48</cp:revision>
  <dcterms:created xsi:type="dcterms:W3CDTF">2018-03-20T04:44:27Z</dcterms:created>
  <dcterms:modified xsi:type="dcterms:W3CDTF">2018-03-26T23:55:07Z</dcterms:modified>
</cp:coreProperties>
</file>