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67" r:id="rId4"/>
    <p:sldId id="268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7" r:id="rId15"/>
    <p:sldId id="286" r:id="rId16"/>
    <p:sldId id="288" r:id="rId17"/>
    <p:sldId id="285" r:id="rId18"/>
    <p:sldId id="273" r:id="rId19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14" y="-82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8E340086-3214-4ABA-A433-02DC870E0DF6}" type="slidenum">
              <a:rPr lang="ko-KR" altLang="en-US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terms.naver.com/imageDetail.nhn?docId=2180391&amp;imageUrl=http://dbscthumb.phinf.naver.net/2792_000_1/20140930135308526_6FSBHQEVU.jpg/eb66_1109_i1.jpg?type=m4500_4500_fst&amp;wm=N" TargetMode="Externa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448496" y="526952"/>
            <a:ext cx="3024336" cy="47475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4983" y="1872407"/>
            <a:ext cx="35712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문학</a:t>
            </a:r>
            <a:endParaRPr lang="en-US" altLang="ko-KR" sz="80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4848" y="864295"/>
            <a:ext cx="1371476" cy="91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736528" y="4464695"/>
            <a:ext cx="2520280" cy="832631"/>
          </a:xfrm>
          <a:prstGeom prst="rect">
            <a:avLst/>
          </a:prstGeom>
        </p:spPr>
        <p:txBody>
          <a:bodyPr wrap="square" lIns="93058" tIns="46529" rIns="93058" bIns="46529">
            <a:spAutoFit/>
          </a:bodyPr>
          <a:lstStyle/>
          <a:p>
            <a:pPr algn="ctr"/>
            <a:r>
              <a:rPr lang="ko-KR" altLang="en-US" sz="4800" b="1" dirty="0" smtClean="0"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최해림</a:t>
            </a:r>
            <a:endParaRPr lang="ko-KR" altLang="en-US" sz="4800" b="1" dirty="0"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06782" y="486513"/>
            <a:ext cx="2547609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9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248" y="1224335"/>
            <a:ext cx="8928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1. </a:t>
            </a:r>
            <a:r>
              <a:rPr lang="ko-KR" altLang="en-US" sz="3200" b="1" dirty="0" smtClean="0"/>
              <a:t>전기</a:t>
            </a:r>
            <a:r>
              <a:rPr lang="en-US" altLang="ko-KR" sz="3200" b="1" dirty="0" smtClean="0"/>
              <a:t>: </a:t>
            </a:r>
            <a:r>
              <a:rPr lang="ko-KR" altLang="en-US" sz="3200" b="1" dirty="0" smtClean="0"/>
              <a:t>메이지 전후 서양화 정책을 비판</a:t>
            </a:r>
            <a:r>
              <a:rPr lang="en-US" altLang="ko-KR" sz="3200" b="1" dirty="0" smtClean="0"/>
              <a:t>,</a:t>
            </a:r>
            <a:r>
              <a:rPr lang="ko-KR" altLang="en-US" sz="3200" b="1" dirty="0" smtClean="0"/>
              <a:t> 반동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err="1" smtClean="0"/>
              <a:t>도쿠토미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소호가</a:t>
            </a:r>
            <a:r>
              <a:rPr lang="ko-KR" altLang="en-US" sz="3200" b="1" dirty="0" smtClean="0"/>
              <a:t> 잡지 </a:t>
            </a:r>
            <a:r>
              <a:rPr lang="en-US" altLang="ko-KR" sz="3200" b="1" dirty="0" smtClean="0"/>
              <a:t>[</a:t>
            </a:r>
            <a:r>
              <a:rPr lang="ko-KR" altLang="en-US" sz="3200" b="1" dirty="0" smtClean="0"/>
              <a:t>국민의 友</a:t>
            </a:r>
            <a:r>
              <a:rPr lang="en-US" altLang="ko-KR" sz="3200" b="1" dirty="0" smtClean="0"/>
              <a:t>]</a:t>
            </a:r>
            <a:r>
              <a:rPr lang="ko-KR" altLang="en-US" sz="3200" b="1" dirty="0" smtClean="0"/>
              <a:t>를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거점으로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-</a:t>
            </a:r>
            <a:r>
              <a:rPr lang="ko-KR" altLang="en-US" sz="3200" b="1" dirty="0" smtClean="0"/>
              <a:t>프로테스탄티즘을 바탕으로 잡지 창간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2. </a:t>
            </a:r>
            <a:r>
              <a:rPr lang="ko-KR" altLang="en-US" sz="3200" b="1" dirty="0" smtClean="0"/>
              <a:t>후기</a:t>
            </a:r>
            <a:r>
              <a:rPr lang="en-US" altLang="ko-KR" sz="3200" b="1" dirty="0" smtClean="0"/>
              <a:t>: </a:t>
            </a:r>
            <a:r>
              <a:rPr lang="ko-KR" altLang="en-US" sz="3200" b="1" dirty="0" smtClean="0"/>
              <a:t>제</a:t>
            </a:r>
            <a:r>
              <a:rPr lang="en-US" altLang="ko-KR" sz="3200" b="1" dirty="0" smtClean="0"/>
              <a:t>1</a:t>
            </a:r>
            <a:r>
              <a:rPr lang="ko-KR" altLang="en-US" sz="3200" b="1" dirty="0" smtClean="0"/>
              <a:t>차 세계대전을 계기로 데모크라시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</a:t>
            </a:r>
            <a:r>
              <a:rPr lang="ko-KR" altLang="en-US" sz="3200" b="1" dirty="0" smtClean="0"/>
              <a:t>풍조가 강해짐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-</a:t>
            </a:r>
            <a:r>
              <a:rPr lang="ko-KR" altLang="en-US" sz="3200" b="1" dirty="0" smtClean="0"/>
              <a:t>지식인 중심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자유주의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개인주의에 기초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-</a:t>
            </a:r>
            <a:r>
              <a:rPr lang="ko-KR" altLang="en-US" sz="3200" b="1" dirty="0" smtClean="0"/>
              <a:t>시민 사회의 복잡함이 담긴 소설이 중심</a:t>
            </a:r>
          </a:p>
          <a:p>
            <a:endParaRPr lang="en-US" altLang="ko-KR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264" y="1224335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1. </a:t>
            </a:r>
            <a:r>
              <a:rPr lang="ko-KR" altLang="en-US" sz="3200" b="1" dirty="0" err="1" smtClean="0"/>
              <a:t>메이지시대</a:t>
            </a:r>
            <a:r>
              <a:rPr lang="en-US" altLang="ko-KR" sz="3200" b="1" dirty="0" smtClean="0"/>
              <a:t>: </a:t>
            </a:r>
            <a:r>
              <a:rPr lang="ko-KR" altLang="en-US" sz="3200" b="1" dirty="0" smtClean="0"/>
              <a:t>서양화 물결 새시대 도래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    </a:t>
            </a:r>
            <a:endParaRPr lang="ko-KR" altLang="en-US" sz="3200" b="1" dirty="0"/>
          </a:p>
        </p:txBody>
      </p:sp>
      <p:pic>
        <p:nvPicPr>
          <p:cNvPr id="46082" name="Picture 2" descr="http://dbscthumb.phinf.naver.net/2906_000_1/20140702172024721_4PVJZ2OA1.jpg/z4_term98_i1.jpg?type=w450_f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264" y="1944415"/>
            <a:ext cx="3024336" cy="34688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384600" y="2304455"/>
            <a:ext cx="5760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계몽기 문학 유행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계몽기 문학 대표 작품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:</a:t>
            </a:r>
            <a:r>
              <a:rPr lang="ko-KR" altLang="en-US" sz="3200" b="1" dirty="0" smtClean="0"/>
              <a:t>자유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평등을 소재로 한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후쿠자와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유키지의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[</a:t>
            </a:r>
            <a:r>
              <a:rPr lang="ko-KR" altLang="en-US" sz="3200" b="1" dirty="0" smtClean="0"/>
              <a:t>학문의 권장</a:t>
            </a:r>
            <a:r>
              <a:rPr lang="en-US" altLang="ko-KR" sz="3200" b="1" dirty="0" smtClean="0"/>
              <a:t>]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264" y="1728391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2. </a:t>
            </a:r>
            <a:r>
              <a:rPr lang="ko-KR" altLang="en-US" sz="3200" b="1" dirty="0" err="1" smtClean="0"/>
              <a:t>다이쇼시대</a:t>
            </a:r>
            <a:r>
              <a:rPr lang="en-US" altLang="ko-KR" sz="3200" b="1" dirty="0" smtClean="0"/>
              <a:t>: ‘</a:t>
            </a:r>
            <a:r>
              <a:rPr lang="ko-KR" altLang="en-US" sz="3200" b="1" dirty="0" smtClean="0"/>
              <a:t>나</a:t>
            </a:r>
            <a:r>
              <a:rPr lang="en-US" altLang="ko-KR" sz="3200" b="1" dirty="0" smtClean="0"/>
              <a:t>’</a:t>
            </a:r>
          </a:p>
          <a:p>
            <a:r>
              <a:rPr lang="en-US" altLang="ko-KR" sz="3200" b="1" dirty="0" err="1" smtClean="0"/>
              <a:t> </a:t>
            </a:r>
            <a:r>
              <a:rPr lang="ko-KR" altLang="en-US" sz="3200" b="1" dirty="0" smtClean="0"/>
              <a:t>주인공으로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시킨 사소설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작가 주변의 일들로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 만 구성 </a:t>
            </a:r>
            <a:endParaRPr lang="en-US" altLang="ko-KR" sz="3200" b="1" dirty="0" smtClean="0"/>
          </a:p>
          <a:p>
            <a:r>
              <a:rPr lang="ko-KR" altLang="en-US" sz="3200" b="1" dirty="0" smtClean="0"/>
              <a:t> 독특한 소설형식 구축</a:t>
            </a:r>
            <a:endParaRPr lang="ko-KR" altLang="en-US" sz="3200" b="1" dirty="0"/>
          </a:p>
        </p:txBody>
      </p:sp>
      <p:pic>
        <p:nvPicPr>
          <p:cNvPr id="44034" name="Picture 2" descr="창고 안 - 우노 고지(宇野浩二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792" y="1152327"/>
            <a:ext cx="3744416" cy="338437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08736" y="4680719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/>
              <a:t>대표 작가</a:t>
            </a:r>
            <a:r>
              <a:rPr lang="en-US" altLang="ko-KR" sz="3600" b="1" dirty="0" smtClean="0"/>
              <a:t>: </a:t>
            </a:r>
            <a:r>
              <a:rPr lang="ko-KR" altLang="en-US" sz="3600" b="1" dirty="0" err="1" smtClean="0"/>
              <a:t>우노</a:t>
            </a:r>
            <a:r>
              <a:rPr lang="ko-KR" altLang="en-US" sz="3600" b="1" dirty="0" smtClean="0"/>
              <a:t> 고지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248" y="1728391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3. </a:t>
            </a:r>
            <a:r>
              <a:rPr lang="ko-KR" altLang="en-US" sz="3200" b="1" dirty="0" err="1" smtClean="0"/>
              <a:t>쇼와시대</a:t>
            </a:r>
            <a:r>
              <a:rPr lang="en-US" altLang="ko-KR" sz="3200" b="1" dirty="0" smtClean="0"/>
              <a:t>: </a:t>
            </a:r>
            <a:r>
              <a:rPr lang="ko-KR" altLang="en-US" sz="3200" b="1" dirty="0" err="1" smtClean="0"/>
              <a:t>다이쇼</a:t>
            </a:r>
            <a:r>
              <a:rPr lang="ko-KR" altLang="en-US" sz="3200" b="1" dirty="0" smtClean="0"/>
              <a:t> 말기 이후 자본가의 착취에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</a:t>
            </a:r>
            <a:r>
              <a:rPr lang="ko-KR" altLang="en-US" sz="3200" b="1" dirty="0" smtClean="0"/>
              <a:t>대항하는 작품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</a:t>
            </a:r>
            <a:r>
              <a:rPr lang="ko-KR" altLang="en-US" sz="3200" b="1" dirty="0" err="1" smtClean="0"/>
              <a:t>고바야시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다키지</a:t>
            </a:r>
            <a:r>
              <a:rPr lang="en-US" altLang="ko-KR" sz="3200" b="1" dirty="0" smtClean="0"/>
              <a:t>[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게 가공선</a:t>
            </a:r>
            <a:r>
              <a:rPr lang="en-US" altLang="ko-KR" sz="3200" b="1" dirty="0" smtClean="0"/>
              <a:t>]</a:t>
            </a:r>
          </a:p>
          <a:p>
            <a:r>
              <a:rPr lang="en-US" altLang="ko-KR" sz="3200" b="1" dirty="0" smtClean="0"/>
              <a:t>               </a:t>
            </a:r>
            <a:r>
              <a:rPr lang="ko-KR" altLang="en-US" sz="3200" b="1" dirty="0" err="1" smtClean="0"/>
              <a:t>사타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이네코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[</a:t>
            </a:r>
            <a:r>
              <a:rPr lang="ko-KR" altLang="en-US" sz="3200" b="1" dirty="0" err="1" smtClean="0"/>
              <a:t>캬라멜</a:t>
            </a:r>
            <a:r>
              <a:rPr lang="ko-KR" altLang="en-US" sz="3200" b="1" dirty="0" smtClean="0"/>
              <a:t> 공장에서</a:t>
            </a:r>
            <a:r>
              <a:rPr lang="en-US" altLang="ko-KR" sz="3200" b="1" dirty="0" smtClean="0"/>
              <a:t>]</a:t>
            </a:r>
            <a:endParaRPr lang="ko-KR" altLang="en-US" sz="3200" b="1" dirty="0" smtClean="0"/>
          </a:p>
          <a:p>
            <a:r>
              <a:rPr lang="en-US" altLang="ko-KR" sz="3200" b="1" dirty="0" smtClean="0"/>
              <a:t>               But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계급 투쟁을 목적</a:t>
            </a:r>
            <a:r>
              <a:rPr lang="ko-KR" altLang="en-US" sz="3200" b="1" dirty="0" smtClean="0"/>
              <a:t>으로 하여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</a:t>
            </a:r>
            <a:r>
              <a:rPr lang="ko-KR" altLang="en-US" sz="3200" b="1" dirty="0" smtClean="0"/>
              <a:t>엄격한 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탄압</a:t>
            </a:r>
            <a:r>
              <a:rPr lang="ko-KR" altLang="en-US" sz="3200" b="1" dirty="0" smtClean="0"/>
              <a:t>을 받음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</a:t>
            </a:r>
            <a:endParaRPr lang="ko-KR" altLang="en-US" sz="32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-5616400" y="2952527"/>
            <a:ext cx="5112568" cy="10649649"/>
            <a:chOff x="3816648" y="1152327"/>
            <a:chExt cx="5112568" cy="10649649"/>
          </a:xfrm>
        </p:grpSpPr>
        <p:sp>
          <p:nvSpPr>
            <p:cNvPr id="20" name="직사각형 19"/>
            <p:cNvSpPr/>
            <p:nvPr/>
          </p:nvSpPr>
          <p:spPr>
            <a:xfrm>
              <a:off x="3816648" y="1152327"/>
              <a:ext cx="5112568" cy="42484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16648" y="1368351"/>
              <a:ext cx="5112568" cy="1043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일을 조금이라도 게을리 한다고 판단되면 호되게 담금질을 한다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smtClean="0"/>
                <a:t>떼 지어 게으름을 부리는 자들은 캄차카 체조를 시킨다</a:t>
              </a:r>
              <a:br>
                <a:rPr lang="ko-KR" altLang="en-US" sz="3200" dirty="0" smtClean="0"/>
              </a:br>
              <a:r>
                <a:rPr lang="ko-KR" altLang="en-US" sz="3200" dirty="0" smtClean="0"/>
                <a:t>처벌로 임금 말소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err="1" smtClean="0"/>
                <a:t>하코다테에</a:t>
              </a:r>
              <a:r>
                <a:rPr lang="ko-KR" altLang="en-US" sz="3200" dirty="0" smtClean="0"/>
                <a:t> 돌아가면 경찰에 넘긴다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smtClean="0"/>
                <a:t>감독에게 감히 조금이라도 반항할 시에는 총살당한다고 생각할 것</a:t>
              </a:r>
              <a:r>
                <a:rPr lang="en-US" altLang="ko-KR" sz="3200" dirty="0" smtClean="0"/>
                <a:t>. </a:t>
              </a:r>
              <a:r>
                <a:rPr lang="ko-KR" altLang="en-US" sz="3200" i="1" dirty="0" err="1" smtClean="0"/>
                <a:t>아시카와</a:t>
              </a:r>
              <a:r>
                <a:rPr lang="ko-KR" altLang="en-US" sz="3200" i="1" dirty="0" smtClean="0"/>
                <a:t> 감독</a:t>
              </a:r>
              <a:br>
                <a:rPr lang="ko-KR" altLang="en-US" sz="3200" i="1" dirty="0" smtClean="0"/>
              </a:br>
              <a:r>
                <a:rPr lang="ko-KR" altLang="en-US" sz="3200" i="1" dirty="0" err="1" smtClean="0"/>
                <a:t>잡부장</a:t>
              </a:r>
              <a:r>
                <a:rPr lang="ko-KR" altLang="en-US" sz="3200" dirty="0" smtClean="0"/>
                <a:t> 소설의 </a:t>
              </a:r>
              <a:r>
                <a:rPr lang="en-US" altLang="ko-KR" sz="3200" dirty="0" smtClean="0"/>
                <a:t>9</a:t>
              </a:r>
              <a:r>
                <a:rPr lang="ko-KR" altLang="en-US" sz="3200" dirty="0" smtClean="0"/>
                <a:t>장에 해당하는 부분</a:t>
              </a:r>
              <a:r>
                <a:rPr lang="en-US" altLang="ko-KR" sz="3200" dirty="0" smtClean="0"/>
                <a:t>. </a:t>
              </a:r>
              <a:r>
                <a:rPr lang="ko-KR" altLang="en-US" sz="3200" dirty="0" smtClean="0"/>
                <a:t>노동자들의 태업과 파업이 이어지자 </a:t>
              </a:r>
              <a:r>
                <a:rPr lang="ko-KR" altLang="en-US" sz="3200" dirty="0" err="1" smtClean="0"/>
                <a:t>이시카와</a:t>
              </a:r>
              <a:r>
                <a:rPr lang="ko-KR" altLang="en-US" sz="3200" dirty="0" smtClean="0"/>
                <a:t> 감독이 내건 경고문으로</a:t>
              </a:r>
              <a:r>
                <a:rPr lang="en-US" altLang="ko-KR" sz="3200" dirty="0" smtClean="0"/>
                <a:t>, </a:t>
              </a:r>
              <a:r>
                <a:rPr lang="ko-KR" altLang="en-US" sz="3200" dirty="0" smtClean="0"/>
                <a:t>노동자들에 대한 탄압의 정도를 알 수 있다</a:t>
              </a:r>
              <a:r>
                <a:rPr lang="en-US" altLang="ko-KR" sz="3200" dirty="0" smtClean="0"/>
                <a:t>.</a:t>
              </a:r>
            </a:p>
            <a:p>
              <a:r>
                <a:rPr lang="en-US" altLang="ko-KR" sz="3200" dirty="0" smtClean="0"/>
                <a:t/>
              </a:r>
              <a:br>
                <a:rPr lang="en-US" altLang="ko-KR" sz="3200" dirty="0" smtClean="0"/>
              </a:br>
              <a:endParaRPr lang="ko-KR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pic>
        <p:nvPicPr>
          <p:cNvPr id="10" name="Picture 2" descr="http://dbscthumb.phinf.naver.net/2792_000_1/20140930135308526_6FSBHQEVU.jpg/eb66_1109_i1.jpg?type=w184_fst;;93;tru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256" y="1152327"/>
            <a:ext cx="3528392" cy="4248472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3960664" y="1152327"/>
            <a:ext cx="5112568" cy="4740339"/>
            <a:chOff x="3816648" y="1152327"/>
            <a:chExt cx="5112568" cy="4740339"/>
          </a:xfrm>
        </p:grpSpPr>
        <p:sp>
          <p:nvSpPr>
            <p:cNvPr id="12" name="직사각형 11"/>
            <p:cNvSpPr/>
            <p:nvPr/>
          </p:nvSpPr>
          <p:spPr>
            <a:xfrm>
              <a:off x="3816648" y="1152327"/>
              <a:ext cx="5112568" cy="424847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6648" y="1368351"/>
              <a:ext cx="511256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작가</a:t>
              </a:r>
              <a:r>
                <a:rPr lang="en-US" altLang="ko-KR" sz="3200" b="1" dirty="0" smtClean="0"/>
                <a:t>: </a:t>
              </a:r>
              <a:r>
                <a:rPr lang="ko-KR" altLang="en-US" sz="3200" b="1" dirty="0" err="1" smtClean="0"/>
                <a:t>고바야시</a:t>
              </a:r>
              <a:r>
                <a:rPr lang="ko-KR" altLang="en-US" sz="3200" b="1" dirty="0" smtClean="0"/>
                <a:t> </a:t>
              </a:r>
              <a:r>
                <a:rPr lang="ko-KR" altLang="en-US" sz="3200" b="1" dirty="0" err="1" smtClean="0"/>
                <a:t>다키지</a:t>
              </a:r>
              <a:r>
                <a:rPr lang="ko-KR" altLang="en-US" sz="3200" b="1" dirty="0" smtClean="0"/>
                <a:t> </a:t>
              </a:r>
              <a:endParaRPr lang="en-US" altLang="ko-KR" sz="3200" b="1" dirty="0" smtClean="0"/>
            </a:p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작품</a:t>
              </a:r>
              <a:r>
                <a:rPr lang="en-US" altLang="ko-KR" sz="3200" b="1" dirty="0" smtClean="0"/>
                <a:t>: </a:t>
              </a:r>
              <a:r>
                <a:rPr lang="ko-KR" altLang="en-US" sz="3200" b="1" dirty="0" smtClean="0"/>
                <a:t>게 가공선</a:t>
              </a:r>
              <a:endParaRPr lang="en-US" altLang="ko-KR" sz="3200" b="1" dirty="0" smtClean="0"/>
            </a:p>
            <a:p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해설</a:t>
              </a:r>
              <a:r>
                <a:rPr lang="en-US" altLang="ko-KR" sz="3200" b="1" dirty="0" smtClean="0"/>
                <a:t>: </a:t>
              </a:r>
              <a:r>
                <a:rPr lang="ko-KR" altLang="en-US" sz="3200" b="1" dirty="0" smtClean="0"/>
                <a:t>이 소설은 이른바 ‘</a:t>
              </a:r>
              <a:r>
                <a:rPr lang="en-US" altLang="ko-KR" sz="3200" b="1" dirty="0" smtClean="0"/>
                <a:t>3·15</a:t>
              </a:r>
              <a:r>
                <a:rPr lang="ko-KR" altLang="en-US" sz="3200" b="1" dirty="0" smtClean="0"/>
                <a:t>사건’이라 불리는 </a:t>
              </a:r>
              <a:endParaRPr lang="en-US" altLang="ko-KR" sz="3200" b="1" dirty="0" smtClean="0"/>
            </a:p>
            <a:p>
              <a:r>
                <a:rPr lang="ko-KR" altLang="en-US" sz="3200" b="1" dirty="0" smtClean="0"/>
                <a:t>사회주의 탄압을 다룬 것</a:t>
              </a:r>
              <a:r>
                <a:rPr lang="en-US" altLang="ko-KR" sz="3200" b="1" dirty="0" smtClean="0"/>
                <a:t>. </a:t>
              </a:r>
            </a:p>
            <a:p>
              <a:r>
                <a:rPr lang="ko-KR" altLang="en-US" sz="3200" b="1" dirty="0" smtClean="0"/>
                <a:t>당시 프롤레타리아 작가에 대한 탄압이 얼마나 가혹</a:t>
              </a:r>
              <a:endParaRPr lang="en-US" altLang="ko-KR" sz="3200" b="1" dirty="0" smtClean="0"/>
            </a:p>
            <a:p>
              <a:r>
                <a:rPr lang="ko-KR" altLang="en-US" sz="3200" b="1" dirty="0" smtClean="0"/>
                <a:t>했는지 알 수 있다</a:t>
              </a:r>
              <a:r>
                <a:rPr lang="en-US" altLang="ko-KR" sz="3200" b="1" dirty="0" smtClean="0"/>
                <a:t>.</a:t>
              </a:r>
              <a:r>
                <a:rPr lang="en-US" altLang="ko-KR" sz="3200" dirty="0" smtClean="0"/>
                <a:t/>
              </a:r>
              <a:br>
                <a:rPr lang="en-US" altLang="ko-KR" sz="3200" dirty="0" smtClean="0"/>
              </a:br>
              <a:endParaRPr lang="ko-KR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288256" y="1152327"/>
            <a:ext cx="8784976" cy="4680520"/>
            <a:chOff x="3816648" y="1152327"/>
            <a:chExt cx="5112568" cy="4680520"/>
          </a:xfrm>
        </p:grpSpPr>
        <p:sp>
          <p:nvSpPr>
            <p:cNvPr id="12" name="직사각형 11"/>
            <p:cNvSpPr/>
            <p:nvPr/>
          </p:nvSpPr>
          <p:spPr>
            <a:xfrm>
              <a:off x="3816648" y="1152327"/>
              <a:ext cx="5112568" cy="424847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6648" y="1308532"/>
              <a:ext cx="511256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dirty="0" smtClean="0"/>
                <a:t>일을 조금이라도 게을리 한다고 판단되면 </a:t>
              </a:r>
              <a:endParaRPr lang="en-US" altLang="ko-KR" sz="3200" dirty="0" smtClean="0"/>
            </a:p>
            <a:p>
              <a:r>
                <a:rPr lang="ko-KR" altLang="en-US" sz="3200" dirty="0" smtClean="0"/>
                <a:t>호되게 담금질을 한다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smtClean="0"/>
                <a:t>떼 지어 게으름을 부리는 자들은 캄차카 체조를 시킨다</a:t>
              </a:r>
              <a:r>
                <a:rPr lang="en-US" altLang="ko-KR" sz="3200" dirty="0" smtClean="0"/>
                <a:t>.</a:t>
              </a:r>
              <a:r>
                <a:rPr lang="ko-KR" altLang="en-US" sz="3200" dirty="0" smtClean="0"/>
                <a:t/>
              </a:r>
              <a:br>
                <a:rPr lang="ko-KR" altLang="en-US" sz="3200" dirty="0" smtClean="0"/>
              </a:br>
              <a:r>
                <a:rPr lang="ko-KR" altLang="en-US" sz="3200" dirty="0" smtClean="0"/>
                <a:t>처벌로 임금 말소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err="1" smtClean="0"/>
                <a:t>하코다테에</a:t>
              </a:r>
              <a:r>
                <a:rPr lang="ko-KR" altLang="en-US" sz="3200" dirty="0" smtClean="0"/>
                <a:t> 돌아가면 경찰에 넘긴다</a:t>
              </a:r>
              <a:r>
                <a:rPr lang="en-US" altLang="ko-KR" sz="3200" dirty="0" smtClean="0"/>
                <a:t>.</a:t>
              </a:r>
              <a:br>
                <a:rPr lang="en-US" altLang="ko-KR" sz="3200" dirty="0" smtClean="0"/>
              </a:br>
              <a:r>
                <a:rPr lang="ko-KR" altLang="en-US" sz="3200" dirty="0" smtClean="0"/>
                <a:t>감독에게 감히 조금이라도 반항할 시에는 </a:t>
              </a:r>
              <a:endParaRPr lang="en-US" altLang="ko-KR" sz="3200" dirty="0" smtClean="0"/>
            </a:p>
            <a:p>
              <a:r>
                <a:rPr lang="ko-KR" altLang="en-US" sz="3200" dirty="0" smtClean="0"/>
                <a:t>총살 당한다고 생각할 것</a:t>
              </a:r>
              <a:r>
                <a:rPr lang="en-US" altLang="ko-KR" sz="3200" dirty="0" smtClean="0"/>
                <a:t>. -</a:t>
              </a:r>
              <a:r>
                <a:rPr lang="ko-KR" altLang="en-US" sz="3200" i="1" dirty="0" err="1" smtClean="0"/>
                <a:t>아시카와</a:t>
              </a:r>
              <a:r>
                <a:rPr lang="ko-KR" altLang="en-US" sz="3200" i="1" dirty="0" smtClean="0"/>
                <a:t> 감독</a:t>
              </a:r>
              <a:br>
                <a:rPr lang="ko-KR" altLang="en-US" sz="3200" i="1" dirty="0" smtClean="0"/>
              </a:br>
              <a:endParaRPr lang="ko-KR" altLang="en-US" sz="3200" b="1" dirty="0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88256" y="1152327"/>
            <a:ext cx="8784976" cy="5256584"/>
            <a:chOff x="360264" y="1080319"/>
            <a:chExt cx="8712968" cy="5256584"/>
          </a:xfrm>
        </p:grpSpPr>
        <p:sp>
          <p:nvSpPr>
            <p:cNvPr id="21" name="직사각형 20"/>
            <p:cNvSpPr/>
            <p:nvPr/>
          </p:nvSpPr>
          <p:spPr>
            <a:xfrm>
              <a:off x="360264" y="1080319"/>
              <a:ext cx="8712968" cy="424847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60264" y="1504811"/>
              <a:ext cx="8712968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4400" b="1" i="1" dirty="0" err="1" smtClean="0"/>
                <a:t>잡부장</a:t>
              </a:r>
              <a:r>
                <a:rPr lang="ko-KR" altLang="en-US" sz="4400" b="1" dirty="0" smtClean="0"/>
                <a:t> 소설의 </a:t>
              </a:r>
              <a:r>
                <a:rPr lang="en-US" altLang="ko-KR" sz="4400" b="1" dirty="0" smtClean="0"/>
                <a:t>9</a:t>
              </a:r>
              <a:r>
                <a:rPr lang="ko-KR" altLang="en-US" sz="4400" b="1" dirty="0" smtClean="0"/>
                <a:t>장에 해당하는 부분</a:t>
              </a:r>
              <a:r>
                <a:rPr lang="en-US" altLang="ko-KR" sz="4400" b="1" dirty="0" smtClean="0"/>
                <a:t>. </a:t>
              </a:r>
              <a:r>
                <a:rPr lang="ko-KR" altLang="en-US" sz="4400" b="1" dirty="0" smtClean="0"/>
                <a:t>노동자들의 태업과 파업이 이어지자 </a:t>
              </a:r>
              <a:r>
                <a:rPr lang="ko-KR" altLang="en-US" sz="4400" b="1" dirty="0" err="1" smtClean="0"/>
                <a:t>이시카와</a:t>
              </a:r>
              <a:r>
                <a:rPr lang="ko-KR" altLang="en-US" sz="4400" b="1" dirty="0" smtClean="0"/>
                <a:t> 감독이 내건 경고문으로</a:t>
              </a:r>
              <a:r>
                <a:rPr lang="en-US" altLang="ko-KR" sz="4400" b="1" dirty="0" smtClean="0"/>
                <a:t>, </a:t>
              </a:r>
              <a:r>
                <a:rPr lang="ko-KR" altLang="en-US" sz="4400" b="1" dirty="0" smtClean="0"/>
                <a:t>노동자들에 대한 탄압의 정도를 알 수 있다</a:t>
              </a:r>
              <a:r>
                <a:rPr lang="en-US" altLang="ko-KR" sz="4400" b="1" dirty="0" smtClean="0"/>
                <a:t>.</a:t>
              </a:r>
            </a:p>
            <a:p>
              <a:r>
                <a:rPr lang="en-US" altLang="ko-KR" sz="4400" b="1" dirty="0" smtClean="0"/>
                <a:t/>
              </a:r>
              <a:br>
                <a:rPr lang="en-US" altLang="ko-KR" sz="4400" b="1" dirty="0" smtClean="0"/>
              </a:b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6248" y="1728391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4. </a:t>
            </a:r>
            <a:r>
              <a:rPr lang="ko-KR" altLang="en-US" sz="3200" b="1" dirty="0" smtClean="0"/>
              <a:t>근대 운문문학</a:t>
            </a:r>
            <a:r>
              <a:rPr lang="en-US" altLang="ko-KR" sz="3200" b="1" dirty="0" smtClean="0"/>
              <a:t>: </a:t>
            </a:r>
            <a:r>
              <a:rPr lang="ko-KR" altLang="en-US" sz="3200" b="1" dirty="0" smtClean="0"/>
              <a:t>소설 중심 이었으나</a:t>
            </a:r>
            <a:r>
              <a:rPr lang="en-US" altLang="ko-KR" sz="3200" b="1" dirty="0" smtClean="0"/>
              <a:t>, </a:t>
            </a:r>
          </a:p>
          <a:p>
            <a:r>
              <a:rPr lang="en-US" altLang="ko-KR" sz="3200" b="1" dirty="0" smtClean="0"/>
              <a:t>                       </a:t>
            </a:r>
            <a:r>
              <a:rPr lang="ko-KR" altLang="en-US" sz="3200" b="1" dirty="0" err="1" smtClean="0"/>
              <a:t>시가문</a:t>
            </a:r>
            <a:r>
              <a:rPr lang="ko-KR" altLang="en-US" sz="3200" b="1" dirty="0" smtClean="0"/>
              <a:t> 학도 변화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        </a:t>
            </a:r>
            <a:r>
              <a:rPr lang="ko-KR" altLang="en-US" sz="3200" b="1" dirty="0" smtClean="0"/>
              <a:t>신시대의 시대상 담고자 노력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         ‘</a:t>
            </a:r>
            <a:r>
              <a:rPr lang="ko-KR" altLang="en-US" sz="3200" b="1" dirty="0" smtClean="0"/>
              <a:t>신체시</a:t>
            </a:r>
            <a:r>
              <a:rPr lang="en-US" altLang="ko-KR" sz="3200" b="1" dirty="0" smtClean="0"/>
              <a:t>’</a:t>
            </a:r>
            <a:r>
              <a:rPr lang="ko-KR" altLang="en-US" sz="3200" b="1" dirty="0" smtClean="0"/>
              <a:t> 용어 등장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         </a:t>
            </a:r>
            <a:r>
              <a:rPr lang="ko-KR" altLang="en-US" sz="3200" b="1" dirty="0" smtClean="0"/>
              <a:t>한시와 구별하는 새로운 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               </a:t>
            </a:r>
            <a:r>
              <a:rPr lang="ko-KR" altLang="en-US" sz="3200" b="1" dirty="0" smtClean="0"/>
              <a:t>라는 의미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근현대</a:t>
            </a:r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2272" y="1800399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대표 작품</a:t>
            </a:r>
            <a:endParaRPr lang="en-US" altLang="ko-KR" sz="3200" b="1" dirty="0" smtClean="0"/>
          </a:p>
          <a:p>
            <a:pPr algn="ctr"/>
            <a:endParaRPr lang="en-US" altLang="ko-KR" sz="3200" b="1" dirty="0" smtClean="0"/>
          </a:p>
          <a:p>
            <a:pPr algn="ctr"/>
            <a:r>
              <a:rPr lang="ko-KR" altLang="en-US" sz="3200" b="1" dirty="0" err="1" smtClean="0"/>
              <a:t>와카나슈</a:t>
            </a:r>
            <a:endParaRPr lang="en-US" altLang="ko-KR" sz="3200" b="1" dirty="0" smtClean="0"/>
          </a:p>
          <a:p>
            <a:pPr algn="ctr"/>
            <a:endParaRPr lang="en-US" altLang="ko-KR" sz="3200" b="1" dirty="0" smtClean="0"/>
          </a:p>
          <a:p>
            <a:pPr algn="ctr"/>
            <a:r>
              <a:rPr lang="ko-KR" altLang="en-US" sz="3200" b="1" dirty="0" smtClean="0"/>
              <a:t>천지유정</a:t>
            </a:r>
            <a:endParaRPr lang="ko-KR" altLang="en-US" sz="3200" b="1" dirty="0"/>
          </a:p>
        </p:txBody>
      </p:sp>
      <p:pic>
        <p:nvPicPr>
          <p:cNvPr id="52226" name="Picture 2" descr="『와카나슈(若菜集)』 메이지 30년(1897) 春陽堂 간행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80" y="1512367"/>
            <a:ext cx="3024336" cy="3672408"/>
          </a:xfrm>
          <a:prstGeom prst="rect">
            <a:avLst/>
          </a:prstGeom>
          <a:noFill/>
        </p:spPr>
      </p:pic>
      <p:pic>
        <p:nvPicPr>
          <p:cNvPr id="52228" name="Picture 4" descr="노마드북 [천지유정 : 한국시성의 자서전적 에세이(1945-1965)] | 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0904" y="1728391"/>
            <a:ext cx="273630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664520" y="1440359"/>
            <a:ext cx="4104456" cy="273630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64520" y="1440359"/>
            <a:ext cx="41044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9777" y="1873034"/>
            <a:ext cx="960615" cy="63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664520" y="2808511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rgbClr val="FF0000"/>
                </a:solidFill>
              </a:rPr>
              <a:t>ありがと</a:t>
            </a:r>
            <a:r>
              <a:rPr lang="ja-JP" altLang="en-US" sz="6000" b="1" dirty="0" smtClean="0">
                <a:solidFill>
                  <a:srgbClr val="FF0000"/>
                </a:solidFill>
              </a:rPr>
              <a:t>う</a:t>
            </a:r>
            <a:r>
              <a:rPr lang="en-US" altLang="ja-JP" sz="6000" b="1" dirty="0" smtClean="0">
                <a:solidFill>
                  <a:srgbClr val="FF0000"/>
                </a:solidFill>
              </a:rPr>
              <a:t>!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4255"/>
            <a:ext cx="9361488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106810" y="483928"/>
            <a:ext cx="7030318" cy="478801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6809" y="373013"/>
            <a:ext cx="3571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INDEX</a:t>
            </a:r>
            <a:endParaRPr lang="en-US" altLang="ko-KR" sz="5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106810" y="483928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376" y="504255"/>
            <a:ext cx="643136" cy="643136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1123880" y="1224335"/>
            <a:ext cx="7013248" cy="2673007"/>
            <a:chOff x="1123880" y="1224335"/>
            <a:chExt cx="7013248" cy="2673007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3880" y="1224335"/>
              <a:ext cx="532528" cy="5325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56408" y="1287632"/>
              <a:ext cx="6480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a typeface="더페이스샵 잉크립퀴드체"/>
                </a:rPr>
                <a:t>고대와 </a:t>
              </a:r>
              <a:r>
                <a:rPr lang="ko-KR" altLang="en-US" sz="3600" b="1" dirty="0" err="1" smtClean="0">
                  <a:ea typeface="더페이스샵 잉크립퀴드체"/>
                </a:rPr>
                <a:t>헤이안</a:t>
              </a:r>
              <a:r>
                <a:rPr lang="ko-KR" altLang="en-US" sz="3600" b="1" dirty="0" smtClean="0">
                  <a:ea typeface="더페이스샵 잉크립퀴드체"/>
                </a:rPr>
                <a:t> 시대 문학</a:t>
              </a:r>
              <a:endParaRPr lang="ko-KR" altLang="en-US" sz="3600" b="1" dirty="0">
                <a:ea typeface="더페이스샵 잉크립퀴드체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56408" y="2304455"/>
              <a:ext cx="6480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a typeface="더페이스샵 잉크립퀴드체"/>
                </a:rPr>
                <a:t>중세 시대 문학</a:t>
              </a:r>
              <a:endParaRPr lang="ko-KR" altLang="en-US" sz="3600" b="1" dirty="0">
                <a:ea typeface="더페이스샵 잉크립퀴드체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6408" y="3312567"/>
              <a:ext cx="64807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ea typeface="더페이스샵 잉크립퀴드체"/>
                </a:rPr>
                <a:t>근세 시대 문학</a:t>
              </a:r>
              <a:endParaRPr lang="ko-KR" altLang="en-US" sz="3200" b="1" dirty="0">
                <a:ea typeface="더페이스샵 잉크립퀴드체"/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880" y="2232447"/>
            <a:ext cx="532528" cy="53252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880" y="3240559"/>
            <a:ext cx="532528" cy="532528"/>
          </a:xfrm>
          <a:prstGeom prst="rect">
            <a:avLst/>
          </a:prstGeom>
        </p:spPr>
      </p:pic>
      <p:grpSp>
        <p:nvGrpSpPr>
          <p:cNvPr id="27" name="그룹 26"/>
          <p:cNvGrpSpPr/>
          <p:nvPr/>
        </p:nvGrpSpPr>
        <p:grpSpPr>
          <a:xfrm>
            <a:off x="1123880" y="4248671"/>
            <a:ext cx="7013248" cy="646331"/>
            <a:chOff x="1123880" y="4248671"/>
            <a:chExt cx="7013248" cy="646331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3880" y="4248671"/>
              <a:ext cx="532528" cy="53252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728416" y="4248671"/>
              <a:ext cx="6408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>
                  <a:ea typeface="더페이스샵 잉크립퀴드체"/>
                </a:rPr>
                <a:t>근</a:t>
              </a:r>
              <a:r>
                <a:rPr lang="en-US" altLang="ko-KR" sz="3600" b="1" dirty="0" smtClean="0">
                  <a:ea typeface="더페이스샵 잉크립퀴드체"/>
                </a:rPr>
                <a:t>·</a:t>
              </a:r>
              <a:r>
                <a:rPr lang="ko-KR" altLang="en-US" sz="3600" b="1" dirty="0" smtClean="0">
                  <a:ea typeface="더페이스샵 잉크립퀴드체"/>
                </a:rPr>
                <a:t>현대 문학 </a:t>
              </a:r>
              <a:endParaRPr lang="ko-KR" altLang="en-US" sz="3600" b="1" dirty="0">
                <a:ea typeface="더페이스샵 잉크립퀴드체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65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360170" cy="57610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60264" y="288231"/>
            <a:ext cx="8640960" cy="5184576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0384" y="301005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rgbClr val="0000FF"/>
                </a:solidFill>
              </a:rPr>
              <a:t>고대</a:t>
            </a:r>
            <a:r>
              <a:rPr lang="ko-KR" altLang="en-US" sz="5400" b="1" dirty="0" smtClean="0"/>
              <a:t>와 </a:t>
            </a:r>
            <a:r>
              <a:rPr lang="ko-KR" altLang="en-US" sz="5400" b="1" dirty="0" err="1" smtClean="0">
                <a:solidFill>
                  <a:srgbClr val="0000FF"/>
                </a:solidFill>
              </a:rPr>
              <a:t>헤이안</a:t>
            </a:r>
            <a:r>
              <a:rPr lang="ko-KR" altLang="en-US" sz="5400" b="1" dirty="0" smtClean="0"/>
              <a:t> 시대</a:t>
            </a:r>
            <a:endParaRPr lang="ko-KR" altLang="en-US" sz="5400" b="1" dirty="0"/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32272" y="1152327"/>
            <a:ext cx="8496944" cy="144016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173" y="216223"/>
            <a:ext cx="744211" cy="744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264" y="1584375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사회배경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/>
              <a:t>초기 율령체제 붕괴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            </a:t>
            </a:r>
            <a:r>
              <a:rPr lang="ko-KR" altLang="en-US" sz="3600" b="1" dirty="0" smtClean="0"/>
              <a:t>화려한 왕조문화 구축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중심인물</a:t>
            </a:r>
            <a:r>
              <a:rPr lang="en-US" altLang="ko-KR" sz="3600" b="1" dirty="0" smtClean="0"/>
              <a:t>: </a:t>
            </a:r>
            <a:r>
              <a:rPr lang="ko-KR" altLang="en-US" sz="3600" b="1" dirty="0" err="1" smtClean="0"/>
              <a:t>후지와라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But </a:t>
            </a:r>
            <a:r>
              <a:rPr lang="ko-KR" altLang="en-US" sz="3600" b="1" dirty="0" smtClean="0"/>
              <a:t>지방에서 신흥 무사가 등장 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  </a:t>
            </a:r>
            <a:r>
              <a:rPr lang="ko-KR" altLang="en-US" sz="3600" b="1" dirty="0" smtClean="0"/>
              <a:t>귀족 힘  약해짐</a:t>
            </a:r>
            <a:endParaRPr lang="en-US" altLang="ko-KR" sz="3600" b="1" dirty="0" smtClean="0"/>
          </a:p>
          <a:p>
            <a:r>
              <a:rPr lang="ko-KR" altLang="en-US" sz="3600" b="1" dirty="0" smtClean="0"/>
              <a:t>  귀족문학 또는 왕조 문학 시대가 열림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58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36023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/>
              <a:t>한시문에서</a:t>
            </a:r>
            <a:r>
              <a:rPr lang="ko-KR" altLang="en-US" sz="3200" b="1" dirty="0" smtClean="0"/>
              <a:t> 가나 문학으로</a:t>
            </a:r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전기</a:t>
            </a:r>
            <a:r>
              <a:rPr lang="en-US" altLang="ko-KR" sz="3200" b="1" dirty="0" smtClean="0"/>
              <a:t>, 9~10</a:t>
            </a:r>
            <a:r>
              <a:rPr lang="ko-KR" altLang="en-US" sz="3200" b="1" dirty="0" smtClean="0"/>
              <a:t>세기</a:t>
            </a:r>
            <a:r>
              <a:rPr lang="en-US" altLang="ko-KR" sz="3200" b="1" dirty="0" smtClean="0"/>
              <a:t>)</a:t>
            </a:r>
            <a:endParaRPr lang="en-US" altLang="ko-KR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pic>
        <p:nvPicPr>
          <p:cNvPr id="13314" name="Picture 2" descr="[영재따라잡기] 내 아이에겐 뭔가 특별한 것이 있다?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72832" y="1440359"/>
            <a:ext cx="3240360" cy="2808312"/>
          </a:xfrm>
          <a:prstGeom prst="rect">
            <a:avLst/>
          </a:prstGeom>
          <a:noFill/>
        </p:spPr>
      </p:pic>
      <p:pic>
        <p:nvPicPr>
          <p:cNvPr id="13316" name="Picture 4" descr="헤이안 시대의 귀족들 본문 이미지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312" y="1296343"/>
            <a:ext cx="3745140" cy="324036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6248" y="4608711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남성 귀족에게 한문 교양 요구 </a:t>
            </a:r>
            <a:r>
              <a:rPr lang="ko-KR" altLang="en-US" sz="3600" b="1" dirty="0" err="1" smtClean="0"/>
              <a:t>한시문</a:t>
            </a:r>
            <a:r>
              <a:rPr lang="ko-KR" altLang="en-US" sz="3600" b="1" dirty="0" smtClean="0"/>
              <a:t> 유행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36023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여류문학의 전성기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중기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11</a:t>
            </a:r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세기초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~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중엽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endParaRPr lang="en-US" altLang="ko-KR" sz="32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pic>
        <p:nvPicPr>
          <p:cNvPr id="34818" name="Picture 2" descr="헤이안 시대의 귀족들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296" y="1512367"/>
            <a:ext cx="2808312" cy="3600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00624" y="1584375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귀족 문화 번영</a:t>
            </a:r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궁정에 종사중인 여성들의 작품 탄생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특징</a:t>
            </a:r>
            <a:r>
              <a:rPr lang="en-US" altLang="ko-KR" sz="3200" b="1" dirty="0" smtClean="0"/>
              <a:t>: </a:t>
            </a:r>
            <a:r>
              <a:rPr lang="ko-KR" altLang="en-US" sz="3200" b="1" dirty="0" smtClean="0"/>
              <a:t>한자로는 표현 할 수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없는 일본인 정서를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여성 특유의 섬세한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감정과 풍부한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        </a:t>
            </a:r>
            <a:r>
              <a:rPr lang="ko-KR" altLang="en-US" sz="3200" b="1" dirty="0" smtClean="0"/>
              <a:t>감성을 표현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36023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여류문학의 전성기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중기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 11</a:t>
            </a:r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세기초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~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중엽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endParaRPr lang="en-US" altLang="ko-KR" sz="32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pic>
        <p:nvPicPr>
          <p:cNvPr id="41986" name="Picture 2" descr="마쿠라노소시枕草子 - 세이쇼나곤清小納語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80" y="1296343"/>
            <a:ext cx="3960440" cy="4032448"/>
          </a:xfrm>
          <a:prstGeom prst="rect">
            <a:avLst/>
          </a:prstGeom>
          <a:noFill/>
        </p:spPr>
      </p:pic>
      <p:pic>
        <p:nvPicPr>
          <p:cNvPr id="41988" name="Picture 4" descr="겐지 모노가타리 2 / 무라사키시키부 / 서울대학교출판문화원 / 사회적기업 : DC Vi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768" y="1296343"/>
            <a:ext cx="3960440" cy="4032448"/>
          </a:xfrm>
          <a:prstGeom prst="rect">
            <a:avLst/>
          </a:prstGeom>
          <a:noFill/>
        </p:spPr>
      </p:pic>
      <p:grpSp>
        <p:nvGrpSpPr>
          <p:cNvPr id="23" name="그룹 22"/>
          <p:cNvGrpSpPr/>
          <p:nvPr/>
        </p:nvGrpSpPr>
        <p:grpSpPr>
          <a:xfrm>
            <a:off x="504280" y="1296343"/>
            <a:ext cx="3960440" cy="4032448"/>
            <a:chOff x="504280" y="1296343"/>
            <a:chExt cx="3960440" cy="4032448"/>
          </a:xfrm>
        </p:grpSpPr>
        <p:sp>
          <p:nvSpPr>
            <p:cNvPr id="14" name="직사각형 13"/>
            <p:cNvSpPr/>
            <p:nvPr/>
          </p:nvSpPr>
          <p:spPr>
            <a:xfrm>
              <a:off x="504280" y="1296343"/>
              <a:ext cx="3960440" cy="403244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4280" y="2376463"/>
              <a:ext cx="39604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/>
                <a:t>이지적이고 밝은 정취</a:t>
              </a:r>
              <a:endParaRPr lang="ko-KR" altLang="en-US" sz="5400" b="1" dirty="0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4896768" y="1296343"/>
            <a:ext cx="3960440" cy="4032448"/>
            <a:chOff x="4896768" y="1296343"/>
            <a:chExt cx="3960440" cy="4032448"/>
          </a:xfrm>
        </p:grpSpPr>
        <p:sp>
          <p:nvSpPr>
            <p:cNvPr id="20" name="직사각형 19"/>
            <p:cNvSpPr/>
            <p:nvPr/>
          </p:nvSpPr>
          <p:spPr>
            <a:xfrm>
              <a:off x="4896768" y="1296343"/>
              <a:ext cx="3960440" cy="40324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96768" y="2023388"/>
              <a:ext cx="396044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/>
                <a:t>마음에 </a:t>
              </a:r>
              <a:endParaRPr lang="en-US" altLang="ko-KR" sz="5400" b="1" dirty="0" smtClean="0"/>
            </a:p>
            <a:p>
              <a:pPr algn="ctr"/>
              <a:r>
                <a:rPr lang="ko-KR" altLang="en-US" sz="5400" b="1" dirty="0" smtClean="0"/>
                <a:t>스미는 </a:t>
              </a:r>
              <a:endParaRPr lang="en-US" altLang="ko-KR" sz="5400" b="1" dirty="0" smtClean="0"/>
            </a:p>
            <a:p>
              <a:pPr algn="ctr"/>
              <a:r>
                <a:rPr lang="ko-KR" altLang="en-US" sz="5400" b="1" dirty="0" smtClean="0"/>
                <a:t>절절한 정취</a:t>
              </a:r>
              <a:endParaRPr lang="ko-KR" altLang="en-US" sz="5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320" y="36023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모노가타리의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쇠퇴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(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후기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,11</a:t>
            </a:r>
            <a:r>
              <a:rPr lang="ko-KR" altLang="en-US" sz="3200" b="1" dirty="0" err="1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세기중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~12</a:t>
            </a:r>
            <a:r>
              <a:rPr lang="ko-KR" altLang="en-US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세기말</a:t>
            </a:r>
            <a:r>
              <a:rPr lang="en-US" altLang="ko-KR" sz="32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)</a:t>
            </a:r>
            <a:endParaRPr lang="en-US" altLang="ko-KR" sz="32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36328" y="936304"/>
            <a:ext cx="8136904" cy="72007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24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4280" y="1656383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무사의 세력 확장 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귀족의 쇠퇴 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민중의 세계에 관심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민중의 생활상을 담은 </a:t>
            </a:r>
            <a:r>
              <a:rPr lang="ko-KR" altLang="en-US" sz="3200" b="1" dirty="0" err="1" smtClean="0"/>
              <a:t>곤쟈쿠모노가타리슈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설화문학 생성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민중의 가요수록 </a:t>
            </a:r>
            <a:r>
              <a:rPr lang="ko-KR" altLang="en-US" sz="3200" b="1" dirty="0" err="1" smtClean="0"/>
              <a:t>료진히쇼</a:t>
            </a:r>
            <a:r>
              <a:rPr lang="ko-KR" altLang="en-US" sz="3200" b="1" dirty="0" smtClean="0"/>
              <a:t> 편찬</a:t>
            </a:r>
            <a:endParaRPr lang="en-US" altLang="ko-KR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0344" y="28823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중세시대의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pic>
        <p:nvPicPr>
          <p:cNvPr id="37890" name="Picture 2" descr="최초의 무사정권, 가마쿠라 막부 본문 이미지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280" y="1152327"/>
            <a:ext cx="4464496" cy="4176464"/>
          </a:xfrm>
          <a:prstGeom prst="rect">
            <a:avLst/>
          </a:prstGeom>
          <a:noFill/>
        </p:spPr>
      </p:pic>
      <p:sp>
        <p:nvSpPr>
          <p:cNvPr id="14" name="타원 13"/>
          <p:cNvSpPr/>
          <p:nvPr/>
        </p:nvSpPr>
        <p:spPr>
          <a:xfrm>
            <a:off x="720304" y="1512367"/>
            <a:ext cx="1800200" cy="129614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stCxn id="14" idx="6"/>
          </p:cNvCxnSpPr>
          <p:nvPr/>
        </p:nvCxnSpPr>
        <p:spPr>
          <a:xfrm flipV="1">
            <a:off x="2520504" y="1440359"/>
            <a:ext cx="2520280" cy="7200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3096568" y="3096543"/>
            <a:ext cx="1800200" cy="129614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직선 화살표 연결선 22"/>
          <p:cNvCxnSpPr/>
          <p:nvPr/>
        </p:nvCxnSpPr>
        <p:spPr>
          <a:xfrm flipV="1">
            <a:off x="3528616" y="2016423"/>
            <a:ext cx="1512168" cy="11521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5112792" y="1224335"/>
            <a:ext cx="3960440" cy="4104456"/>
            <a:chOff x="5112792" y="1224335"/>
            <a:chExt cx="3960440" cy="4104456"/>
          </a:xfrm>
        </p:grpSpPr>
        <p:sp>
          <p:nvSpPr>
            <p:cNvPr id="26" name="직사각형 25"/>
            <p:cNvSpPr/>
            <p:nvPr/>
          </p:nvSpPr>
          <p:spPr>
            <a:xfrm>
              <a:off x="5112792" y="1224335"/>
              <a:ext cx="3960440" cy="410445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12792" y="1368351"/>
              <a:ext cx="396044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귀족 문화 보전에</a:t>
              </a:r>
              <a:endParaRPr lang="en-US" altLang="ko-KR" sz="3600" b="1" dirty="0" smtClean="0"/>
            </a:p>
            <a:p>
              <a:r>
                <a:rPr lang="ko-KR" altLang="en-US" sz="3600" b="1" dirty="0" smtClean="0"/>
                <a:t> 힘씀</a:t>
              </a:r>
              <a:endParaRPr lang="en-US" altLang="ko-KR" sz="3600" b="1" dirty="0" smtClean="0"/>
            </a:p>
            <a:p>
              <a:r>
                <a:rPr lang="en-US" altLang="ko-KR" sz="3600" b="1" dirty="0" smtClean="0"/>
                <a:t> But </a:t>
              </a:r>
              <a:r>
                <a:rPr lang="ko-KR" altLang="en-US" sz="3600" b="1" dirty="0" err="1" smtClean="0"/>
                <a:t>조큐의</a:t>
              </a:r>
              <a:r>
                <a:rPr lang="ko-KR" altLang="en-US" sz="3600" b="1" dirty="0" smtClean="0"/>
                <a:t> 난</a:t>
              </a:r>
              <a:endParaRPr lang="en-US" altLang="ko-KR" sz="3600" b="1" dirty="0" smtClean="0"/>
            </a:p>
            <a:p>
              <a:r>
                <a:rPr lang="ko-KR" altLang="en-US" sz="3600" b="1" dirty="0" smtClean="0"/>
                <a:t> 이후 </a:t>
              </a:r>
              <a:r>
                <a:rPr lang="ko-KR" altLang="en-US" sz="3600" b="1" dirty="0" smtClean="0">
                  <a:solidFill>
                    <a:srgbClr val="FF0000"/>
                  </a:solidFill>
                </a:rPr>
                <a:t>귀족몰락</a:t>
              </a:r>
              <a:endParaRPr lang="en-US" altLang="ko-KR" sz="3600" b="1" dirty="0" smtClean="0">
                <a:solidFill>
                  <a:srgbClr val="FF0000"/>
                </a:solidFill>
              </a:endParaRPr>
            </a:p>
            <a:p>
              <a:r>
                <a:rPr lang="en-US" altLang="ko-KR" sz="3600" b="1" dirty="0" smtClean="0"/>
                <a:t>-</a:t>
              </a:r>
              <a:r>
                <a:rPr lang="ko-KR" altLang="en-US" sz="3600" b="1" dirty="0" smtClean="0"/>
                <a:t>은자들에 의해</a:t>
              </a:r>
              <a:endParaRPr lang="en-US" altLang="ko-KR" sz="3600" b="1" dirty="0" smtClean="0"/>
            </a:p>
            <a:p>
              <a:r>
                <a:rPr lang="en-US" altLang="ko-KR" sz="3600" b="1" dirty="0" smtClean="0"/>
                <a:t> </a:t>
              </a:r>
              <a:r>
                <a:rPr lang="ko-KR" altLang="en-US" sz="3600" b="1" dirty="0" smtClean="0"/>
                <a:t>문학 유지됨</a:t>
              </a:r>
              <a:endParaRPr lang="ko-KR" altLang="en-US" sz="3600" b="1" dirty="0"/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5112792" y="1224335"/>
            <a:ext cx="3960440" cy="4104456"/>
            <a:chOff x="4896768" y="1296343"/>
            <a:chExt cx="3960440" cy="4032448"/>
          </a:xfrm>
        </p:grpSpPr>
        <p:sp>
          <p:nvSpPr>
            <p:cNvPr id="30" name="직사각형 29"/>
            <p:cNvSpPr/>
            <p:nvPr/>
          </p:nvSpPr>
          <p:spPr>
            <a:xfrm>
              <a:off x="4896768" y="1296343"/>
              <a:ext cx="3960440" cy="4032448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96768" y="2023388"/>
              <a:ext cx="3960440" cy="25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무사중심</a:t>
              </a:r>
              <a:endParaRPr lang="en-US" altLang="ko-KR" sz="3200" b="1" dirty="0" smtClean="0"/>
            </a:p>
            <a:p>
              <a:pPr algn="ctr"/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서민 지위 상승</a:t>
              </a:r>
              <a:endParaRPr lang="en-US" altLang="ko-KR" sz="3200" b="1" dirty="0" smtClean="0"/>
            </a:p>
            <a:p>
              <a:pPr algn="ctr"/>
              <a:r>
                <a:rPr lang="en-US" altLang="ko-KR" sz="3200" b="1" dirty="0" smtClean="0"/>
                <a:t>-</a:t>
              </a:r>
              <a:r>
                <a:rPr lang="ko-KR" altLang="en-US" sz="3200" b="1" dirty="0" smtClean="0"/>
                <a:t>힘있는 문화 등장</a:t>
              </a:r>
              <a:endParaRPr lang="en-US" altLang="ko-KR" sz="3200" b="1" dirty="0" smtClean="0"/>
            </a:p>
            <a:p>
              <a:pPr algn="ctr"/>
              <a:endParaRPr lang="en-US" altLang="ko-KR" sz="3200" b="1" dirty="0" smtClean="0"/>
            </a:p>
            <a:p>
              <a:pPr algn="ctr"/>
              <a:r>
                <a:rPr lang="en-US" altLang="ko-KR" sz="3200" b="1" dirty="0" smtClean="0"/>
                <a:t>[</a:t>
              </a:r>
              <a:r>
                <a:rPr lang="ko-KR" altLang="en-US" sz="3200" b="1" dirty="0" err="1" smtClean="0"/>
                <a:t>헤이케모노가타리</a:t>
              </a:r>
              <a:r>
                <a:rPr lang="en-US" altLang="ko-KR" sz="3200" b="1" dirty="0" smtClean="0"/>
                <a:t>]</a:t>
              </a:r>
              <a:endParaRPr lang="ko-KR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360170" cy="5761037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16248" y="216223"/>
            <a:ext cx="8928992" cy="532859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248" y="300425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rgbClr val="FF0000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중세시대의 문학</a:t>
            </a:r>
            <a:endParaRPr lang="en-US" altLang="ko-KR" sz="4000" b="1" dirty="0">
              <a:ln>
                <a:solidFill>
                  <a:srgbClr val="FF0000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24360" y="936303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272" y="288231"/>
            <a:ext cx="561096" cy="5610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0304" y="2126174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-</a:t>
            </a:r>
            <a:r>
              <a:rPr lang="ko-KR" altLang="en-US" sz="3200" b="1" dirty="0" smtClean="0"/>
              <a:t>왕조 문화 퇴색 </a:t>
            </a:r>
            <a:r>
              <a:rPr lang="ko-KR" altLang="en-US" sz="3200" b="1" dirty="0" err="1" smtClean="0"/>
              <a:t>고토바천황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와카장려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err="1" smtClean="0"/>
              <a:t>칙찬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와카집</a:t>
            </a:r>
            <a:r>
              <a:rPr lang="ko-KR" altLang="en-US" sz="3200" b="1" dirty="0" smtClean="0"/>
              <a:t> </a:t>
            </a:r>
            <a:r>
              <a:rPr lang="en-US" altLang="ko-KR" sz="3200" b="1" dirty="0" smtClean="0"/>
              <a:t>[</a:t>
            </a:r>
            <a:r>
              <a:rPr lang="ko-KR" altLang="en-US" sz="3200" b="1" dirty="0" err="1" smtClean="0"/>
              <a:t>신코킨</a:t>
            </a:r>
            <a:r>
              <a:rPr lang="ko-KR" altLang="en-US" sz="3200" b="1" dirty="0" smtClean="0"/>
              <a:t> </a:t>
            </a:r>
            <a:r>
              <a:rPr lang="ko-KR" altLang="en-US" sz="3200" b="1" dirty="0" err="1" smtClean="0"/>
              <a:t>와카슈</a:t>
            </a:r>
            <a:r>
              <a:rPr lang="en-US" altLang="ko-KR" sz="3200" b="1" dirty="0" smtClean="0"/>
              <a:t>]</a:t>
            </a:r>
          </a:p>
          <a:p>
            <a:r>
              <a:rPr lang="en-US" altLang="ko-KR" sz="3200" b="1" dirty="0" smtClean="0"/>
              <a:t>But </a:t>
            </a:r>
            <a:r>
              <a:rPr lang="ko-KR" altLang="en-US" sz="3200" b="1" dirty="0" smtClean="0"/>
              <a:t>독창성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신선함 잃음 쇠퇴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err="1" smtClean="0"/>
              <a:t>렌카가</a:t>
            </a:r>
            <a:r>
              <a:rPr lang="ko-KR" altLang="en-US" sz="3200" b="1" dirty="0" smtClean="0"/>
              <a:t> 새로 떠오름</a:t>
            </a:r>
            <a:endParaRPr lang="en-US" altLang="ko-KR" sz="3200" b="1" dirty="0" smtClean="0"/>
          </a:p>
          <a:p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무사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승려</a:t>
            </a:r>
            <a:r>
              <a:rPr lang="en-US" altLang="ko-KR" sz="3200" b="1" dirty="0" smtClean="0"/>
              <a:t>, </a:t>
            </a:r>
            <a:r>
              <a:rPr lang="ko-KR" altLang="en-US" sz="3200" b="1" dirty="0" smtClean="0"/>
              <a:t>민중</a:t>
            </a:r>
            <a:endParaRPr lang="ko-KR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6248" y="1082060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 smtClean="0">
                <a:solidFill>
                  <a:srgbClr val="0000FF"/>
                </a:solidFill>
              </a:rPr>
              <a:t>와카</a:t>
            </a:r>
            <a:r>
              <a:rPr lang="ko-KR" altLang="en-US" sz="3600" b="1" dirty="0" err="1" smtClean="0"/>
              <a:t>에서</a:t>
            </a:r>
            <a:r>
              <a:rPr lang="ko-KR" altLang="en-US" sz="3600" b="1" dirty="0" smtClean="0"/>
              <a:t> </a:t>
            </a:r>
            <a:r>
              <a:rPr lang="ko-KR" altLang="en-US" sz="3600" b="1" dirty="0" err="1" smtClean="0">
                <a:solidFill>
                  <a:srgbClr val="0000FF"/>
                </a:solidFill>
              </a:rPr>
              <a:t>렌카</a:t>
            </a:r>
            <a:r>
              <a:rPr lang="ko-KR" altLang="en-US" sz="3600" b="1" dirty="0" err="1" smtClean="0"/>
              <a:t>로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545</Words>
  <Application>Microsoft Office PowerPoint</Application>
  <PresentationFormat>사용자 지정</PresentationFormat>
  <Paragraphs>134</Paragraphs>
  <Slides>18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samsung</cp:lastModifiedBy>
  <cp:revision>44</cp:revision>
  <dcterms:created xsi:type="dcterms:W3CDTF">2017-08-25T11:15:14Z</dcterms:created>
  <dcterms:modified xsi:type="dcterms:W3CDTF">2018-03-30T04:22:33Z</dcterms:modified>
</cp:coreProperties>
</file>