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1"/>
  </p:notesMasterIdLst>
  <p:sldIdLst>
    <p:sldId id="314" r:id="rId2"/>
    <p:sldId id="31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16" r:id="rId28"/>
    <p:sldId id="282" r:id="rId29"/>
    <p:sldId id="308" r:id="rId30"/>
    <p:sldId id="309" r:id="rId31"/>
    <p:sldId id="310" r:id="rId32"/>
    <p:sldId id="311" r:id="rId33"/>
    <p:sldId id="312" r:id="rId34"/>
    <p:sldId id="313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302" r:id="rId44"/>
    <p:sldId id="303" r:id="rId45"/>
    <p:sldId id="304" r:id="rId46"/>
    <p:sldId id="305" r:id="rId47"/>
    <p:sldId id="306" r:id="rId48"/>
    <p:sldId id="307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</p:sldIdLst>
  <p:sldSz cx="12192000" cy="6858000"/>
  <p:notesSz cx="6858000" cy="9144000"/>
  <p:embeddedFontLst>
    <p:embeddedFont>
      <p:font typeface="210 맨발의청춘 R" panose="02020603020101020101" pitchFamily="18" charset="-127"/>
      <p:regular r:id="rId62"/>
    </p:embeddedFont>
    <p:embeddedFont>
      <p:font typeface="맑은 고딕" panose="020B0503020000020004" pitchFamily="50" charset="-127"/>
      <p:regular r:id="rId63"/>
      <p:bold r:id="rId64"/>
    </p:embeddedFont>
    <p:embeddedFont>
      <p:font typeface="210 맨발의청춘 L" panose="02020603020101020101" pitchFamily="18" charset="-127"/>
      <p:regular r:id="rId65"/>
    </p:embeddedFont>
    <p:embeddedFont>
      <p:font typeface="Tahoma" panose="020B0604030504040204" pitchFamily="34" charset="0"/>
      <p:regular r:id="rId66"/>
      <p:bold r:id="rId6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IyA+t4tJOff97mzEM2+x8A==" hashData="9NXIjuU3xnJjCQQE9GX71BvaVVg="/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4" autoAdjust="0"/>
    <p:restoredTop sz="70991" autoAdjust="0"/>
  </p:normalViewPr>
  <p:slideViewPr>
    <p:cSldViewPr snapToGrid="0">
      <p:cViewPr>
        <p:scale>
          <a:sx n="71" d="100"/>
          <a:sy n="71" d="100"/>
        </p:scale>
        <p:origin x="-59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2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C78B8-9366-4218-ABEF-4D637BD3D299}" type="doc">
      <dgm:prSet loTypeId="urn:microsoft.com/office/officeart/2005/8/layout/hProcess4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pPr latinLnBrk="1"/>
          <a:endParaRPr lang="ko-KR" altLang="en-US"/>
        </a:p>
      </dgm:t>
    </dgm:pt>
    <dgm:pt modelId="{CBF1B6F8-5F86-4560-9A8E-BFBDC9AC26E3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210 맨발의청춘 R" panose="02020603020101020101" pitchFamily="18" charset="-127"/>
              <a:ea typeface="210 맨발의청춘 R" panose="02020603020101020101" pitchFamily="18" charset="-127"/>
            </a:rPr>
            <a:t>북한</a:t>
          </a:r>
          <a:endParaRPr lang="ko-KR" altLang="en-US" dirty="0">
            <a:latin typeface="210 맨발의청춘 R" panose="02020603020101020101" pitchFamily="18" charset="-127"/>
            <a:ea typeface="210 맨발의청춘 R" panose="02020603020101020101" pitchFamily="18" charset="-127"/>
          </a:endParaRPr>
        </a:p>
      </dgm:t>
    </dgm:pt>
    <dgm:pt modelId="{BF33C0E9-CA83-4B81-83D3-247373101381}" type="sibTrans" cxnId="{20F8C46E-A159-4316-B26D-B8FB2257FEB5}">
      <dgm:prSet/>
      <dgm:spPr/>
      <dgm:t>
        <a:bodyPr/>
        <a:lstStyle/>
        <a:p>
          <a:pPr latinLnBrk="1"/>
          <a:endParaRPr lang="ko-KR" altLang="en-US"/>
        </a:p>
      </dgm:t>
    </dgm:pt>
    <dgm:pt modelId="{8636D7FF-354D-48BA-AF77-2A4441550DBB}" type="parTrans" cxnId="{20F8C46E-A159-4316-B26D-B8FB2257FEB5}">
      <dgm:prSet/>
      <dgm:spPr/>
      <dgm:t>
        <a:bodyPr/>
        <a:lstStyle/>
        <a:p>
          <a:pPr latinLnBrk="1"/>
          <a:endParaRPr lang="ko-KR" altLang="en-US"/>
        </a:p>
      </dgm:t>
    </dgm:pt>
    <dgm:pt modelId="{C819E760-14C4-479F-955E-C9392A7EE8AA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210 맨발의청춘 R" panose="02020603020101020101" pitchFamily="18" charset="-127"/>
              <a:ea typeface="210 맨발의청춘 R" panose="02020603020101020101" pitchFamily="18" charset="-127"/>
            </a:rPr>
            <a:t>소련</a:t>
          </a:r>
          <a:endParaRPr lang="ko-KR" altLang="en-US" dirty="0">
            <a:latin typeface="210 맨발의청춘 R" panose="02020603020101020101" pitchFamily="18" charset="-127"/>
            <a:ea typeface="210 맨발의청춘 R" panose="02020603020101020101" pitchFamily="18" charset="-127"/>
          </a:endParaRPr>
        </a:p>
      </dgm:t>
    </dgm:pt>
    <dgm:pt modelId="{AD3D8C8F-02A2-4F6D-919E-B224A0536FC3}" type="sibTrans" cxnId="{090DD230-9CD3-4285-8380-105A646A6E63}">
      <dgm:prSet/>
      <dgm:spPr/>
      <dgm:t>
        <a:bodyPr/>
        <a:lstStyle/>
        <a:p>
          <a:pPr latinLnBrk="1"/>
          <a:endParaRPr lang="ko-KR" altLang="en-US"/>
        </a:p>
      </dgm:t>
    </dgm:pt>
    <dgm:pt modelId="{4B45CBB6-B82C-44E1-A760-A88371B15CF9}" type="parTrans" cxnId="{090DD230-9CD3-4285-8380-105A646A6E63}">
      <dgm:prSet/>
      <dgm:spPr/>
      <dgm:t>
        <a:bodyPr/>
        <a:lstStyle/>
        <a:p>
          <a:pPr latinLnBrk="1"/>
          <a:endParaRPr lang="ko-KR" altLang="en-US"/>
        </a:p>
      </dgm:t>
    </dgm:pt>
    <dgm:pt modelId="{5495C0E2-1265-48EC-8C51-4FCD490662CD}">
      <dgm:prSet custT="1"/>
      <dgm:spPr/>
      <dgm:t>
        <a:bodyPr/>
        <a:lstStyle/>
        <a:p>
          <a:pPr latinLnBrk="1"/>
          <a:r>
            <a:rPr lang="ko-KR" altLang="en-US" sz="2000" dirty="0" smtClean="0">
              <a:solidFill>
                <a:schemeClr val="accent6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rPr>
            <a:t>일면적</a:t>
          </a:r>
          <a:r>
            <a:rPr lang="en-US" altLang="ko-KR" sz="20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-</a:t>
          </a:r>
          <a:r>
            <a:rPr lang="ko-KR" altLang="en-US" sz="20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중국 공산당 지원</a:t>
          </a:r>
          <a:endParaRPr lang="ko-KR" altLang="en-US" sz="2000" dirty="0">
            <a:latin typeface="210 맨발의청춘 L" panose="02020603020101020101" pitchFamily="18" charset="-127"/>
            <a:ea typeface="210 맨발의청춘 L" panose="02020603020101020101" pitchFamily="18" charset="-127"/>
          </a:endParaRPr>
        </a:p>
      </dgm:t>
    </dgm:pt>
    <dgm:pt modelId="{32741412-B5AE-4EA5-8EA0-B1CDDECDBED0}" type="parTrans" cxnId="{C2A5FC15-45C8-4808-A65E-040ABE742AC7}">
      <dgm:prSet/>
      <dgm:spPr/>
      <dgm:t>
        <a:bodyPr/>
        <a:lstStyle/>
        <a:p>
          <a:pPr latinLnBrk="1"/>
          <a:endParaRPr lang="ko-KR" altLang="en-US"/>
        </a:p>
      </dgm:t>
    </dgm:pt>
    <dgm:pt modelId="{6B44FE67-7DFA-439A-BD31-538D5E57A737}" type="sibTrans" cxnId="{C2A5FC15-45C8-4808-A65E-040ABE742AC7}">
      <dgm:prSet/>
      <dgm:spPr/>
      <dgm:t>
        <a:bodyPr/>
        <a:lstStyle/>
        <a:p>
          <a:pPr latinLnBrk="1"/>
          <a:endParaRPr lang="ko-KR" altLang="en-US"/>
        </a:p>
      </dgm:t>
    </dgm:pt>
    <dgm:pt modelId="{053DF365-F0A9-4CAF-9FC8-DFA273783461}">
      <dgm:prSet custT="1"/>
      <dgm:spPr/>
      <dgm:t>
        <a:bodyPr/>
        <a:lstStyle/>
        <a:p>
          <a:pPr latinLnBrk="1"/>
          <a:r>
            <a:rPr lang="ko-KR" altLang="en-US" sz="2000" dirty="0" smtClean="0">
              <a:solidFill>
                <a:schemeClr val="accent6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rPr>
            <a:t>다른 한편</a:t>
          </a:r>
          <a:r>
            <a:rPr lang="en-US" altLang="ko-KR" sz="20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- </a:t>
          </a:r>
          <a:r>
            <a:rPr lang="ko-KR" altLang="en-US" sz="20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간도를 북한에 편입</a:t>
          </a:r>
          <a:endParaRPr lang="ko-KR" altLang="en-US" sz="2000" dirty="0">
            <a:latin typeface="210 맨발의청춘 L" panose="02020603020101020101" pitchFamily="18" charset="-127"/>
            <a:ea typeface="210 맨발의청춘 L" panose="02020603020101020101" pitchFamily="18" charset="-127"/>
          </a:endParaRPr>
        </a:p>
      </dgm:t>
    </dgm:pt>
    <dgm:pt modelId="{2E538FB7-48F4-4305-B08A-D7E1B2FC95C0}" type="parTrans" cxnId="{01B17946-AD4D-4CD2-B9BD-8FFBCE498CAA}">
      <dgm:prSet/>
      <dgm:spPr/>
      <dgm:t>
        <a:bodyPr/>
        <a:lstStyle/>
        <a:p>
          <a:pPr latinLnBrk="1"/>
          <a:endParaRPr lang="ko-KR" altLang="en-US"/>
        </a:p>
      </dgm:t>
    </dgm:pt>
    <dgm:pt modelId="{651A5886-2DF6-4281-BFF5-5D17957706AD}" type="sibTrans" cxnId="{01B17946-AD4D-4CD2-B9BD-8FFBCE498CAA}">
      <dgm:prSet/>
      <dgm:spPr/>
      <dgm:t>
        <a:bodyPr/>
        <a:lstStyle/>
        <a:p>
          <a:pPr latinLnBrk="1"/>
          <a:endParaRPr lang="ko-KR" altLang="en-US"/>
        </a:p>
      </dgm:t>
    </dgm:pt>
    <dgm:pt modelId="{C9817309-1695-41E1-BC5B-7E4845BD9135}">
      <dgm:prSet custT="1"/>
      <dgm:spPr/>
      <dgm:t>
        <a:bodyPr/>
        <a:lstStyle/>
        <a:p>
          <a:pPr latinLnBrk="1"/>
          <a:r>
            <a:rPr lang="ko-KR" altLang="en-US" sz="20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소련의 옹호와 지지</a:t>
          </a:r>
          <a:endParaRPr lang="ko-KR" altLang="en-US" sz="2000" dirty="0">
            <a:latin typeface="210 맨발의청춘 L" panose="02020603020101020101" pitchFamily="18" charset="-127"/>
            <a:ea typeface="210 맨발의청춘 L" panose="02020603020101020101" pitchFamily="18" charset="-127"/>
          </a:endParaRPr>
        </a:p>
      </dgm:t>
    </dgm:pt>
    <dgm:pt modelId="{81E905D2-681E-4999-8ABA-161209947582}" type="parTrans" cxnId="{BDDD944B-9F59-466B-AA6B-94AA79779C6A}">
      <dgm:prSet/>
      <dgm:spPr/>
      <dgm:t>
        <a:bodyPr/>
        <a:lstStyle/>
        <a:p>
          <a:pPr latinLnBrk="1"/>
          <a:endParaRPr lang="ko-KR" altLang="en-US"/>
        </a:p>
      </dgm:t>
    </dgm:pt>
    <dgm:pt modelId="{182113B9-3EC4-41A0-8F10-BA99C9B476A6}" type="sibTrans" cxnId="{BDDD944B-9F59-466B-AA6B-94AA79779C6A}">
      <dgm:prSet/>
      <dgm:spPr/>
      <dgm:t>
        <a:bodyPr/>
        <a:lstStyle/>
        <a:p>
          <a:pPr latinLnBrk="1"/>
          <a:endParaRPr lang="ko-KR" altLang="en-US"/>
        </a:p>
      </dgm:t>
    </dgm:pt>
    <dgm:pt modelId="{918F718D-5E58-47F4-A418-F4D321709E0B}">
      <dgm:prSet custT="1"/>
      <dgm:spPr/>
      <dgm:t>
        <a:bodyPr/>
        <a:lstStyle/>
        <a:p>
          <a:pPr latinLnBrk="1"/>
          <a:r>
            <a:rPr lang="ko-KR" altLang="en-US" sz="20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휴전</a:t>
          </a:r>
          <a:endParaRPr lang="ko-KR" altLang="en-US" sz="2000" dirty="0">
            <a:latin typeface="210 맨발의청춘 L" panose="02020603020101020101" pitchFamily="18" charset="-127"/>
            <a:ea typeface="210 맨발의청춘 L" panose="02020603020101020101" pitchFamily="18" charset="-127"/>
          </a:endParaRPr>
        </a:p>
      </dgm:t>
    </dgm:pt>
    <dgm:pt modelId="{B08F7547-4CBE-4212-94A6-B3F903343FAF}" type="parTrans" cxnId="{F787839E-1F26-4015-B895-079427A4E1E6}">
      <dgm:prSet/>
      <dgm:spPr/>
      <dgm:t>
        <a:bodyPr/>
        <a:lstStyle/>
        <a:p>
          <a:pPr latinLnBrk="1"/>
          <a:endParaRPr lang="ko-KR" altLang="en-US"/>
        </a:p>
      </dgm:t>
    </dgm:pt>
    <dgm:pt modelId="{A9E15309-AB9D-4EB1-9E19-CAC27BDA955B}" type="sibTrans" cxnId="{F787839E-1F26-4015-B895-079427A4E1E6}">
      <dgm:prSet/>
      <dgm:spPr/>
      <dgm:t>
        <a:bodyPr/>
        <a:lstStyle/>
        <a:p>
          <a:pPr latinLnBrk="1"/>
          <a:endParaRPr lang="ko-KR" altLang="en-US"/>
        </a:p>
      </dgm:t>
    </dgm:pt>
    <dgm:pt modelId="{DB93AEF2-BC76-4053-8CF6-1C6AAA56416B}">
      <dgm:prSet custT="1"/>
      <dgm:spPr/>
      <dgm:t>
        <a:bodyPr/>
        <a:lstStyle/>
        <a:p>
          <a:pPr latinLnBrk="1"/>
          <a:r>
            <a:rPr lang="en-US" altLang="ko-KR" sz="20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6.25</a:t>
          </a:r>
          <a:r>
            <a:rPr lang="ko-KR" altLang="en-US" sz="20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전쟁</a:t>
          </a:r>
          <a:endParaRPr lang="ko-KR" altLang="en-US" sz="2000" dirty="0">
            <a:latin typeface="210 맨발의청춘 L" panose="02020603020101020101" pitchFamily="18" charset="-127"/>
            <a:ea typeface="210 맨발의청춘 L" panose="02020603020101020101" pitchFamily="18" charset="-127"/>
          </a:endParaRPr>
        </a:p>
      </dgm:t>
    </dgm:pt>
    <dgm:pt modelId="{EFA5D2A9-2D04-4DE3-A2F1-A80697BFC93F}" type="parTrans" cxnId="{ACFE4761-1B26-4584-B1A4-88A26A05059D}">
      <dgm:prSet/>
      <dgm:spPr/>
      <dgm:t>
        <a:bodyPr/>
        <a:lstStyle/>
        <a:p>
          <a:pPr latinLnBrk="1"/>
          <a:endParaRPr lang="ko-KR" altLang="en-US"/>
        </a:p>
      </dgm:t>
    </dgm:pt>
    <dgm:pt modelId="{9C9FC52E-7048-4852-B5C5-97B25FBF6F4D}" type="sibTrans" cxnId="{ACFE4761-1B26-4584-B1A4-88A26A05059D}">
      <dgm:prSet/>
      <dgm:spPr/>
      <dgm:t>
        <a:bodyPr/>
        <a:lstStyle/>
        <a:p>
          <a:pPr latinLnBrk="1"/>
          <a:endParaRPr lang="ko-KR" altLang="en-US"/>
        </a:p>
      </dgm:t>
    </dgm:pt>
    <dgm:pt modelId="{5E3FEC2F-7B90-4888-8DE2-C5E602C68D0C}" type="pres">
      <dgm:prSet presAssocID="{B0FC78B8-9366-4218-ABEF-4D637BD3D2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58335A-E473-4F9C-AD34-7964FB8FEA23}" type="pres">
      <dgm:prSet presAssocID="{B0FC78B8-9366-4218-ABEF-4D637BD3D299}" presName="tSp" presStyleCnt="0"/>
      <dgm:spPr/>
    </dgm:pt>
    <dgm:pt modelId="{F2BA9F25-FD7F-464F-A983-1403D7C5BEDF}" type="pres">
      <dgm:prSet presAssocID="{B0FC78B8-9366-4218-ABEF-4D637BD3D299}" presName="bSp" presStyleCnt="0"/>
      <dgm:spPr/>
    </dgm:pt>
    <dgm:pt modelId="{52E7EE72-6E80-434D-ACA2-4510C9598E87}" type="pres">
      <dgm:prSet presAssocID="{B0FC78B8-9366-4218-ABEF-4D637BD3D299}" presName="process" presStyleCnt="0"/>
      <dgm:spPr/>
    </dgm:pt>
    <dgm:pt modelId="{60198FAF-249C-45B7-B908-0246E4089730}" type="pres">
      <dgm:prSet presAssocID="{C819E760-14C4-479F-955E-C9392A7EE8AA}" presName="composite1" presStyleCnt="0"/>
      <dgm:spPr/>
    </dgm:pt>
    <dgm:pt modelId="{2AC053B6-A6E3-4C1A-B57F-89E00DD90B20}" type="pres">
      <dgm:prSet presAssocID="{C819E760-14C4-479F-955E-C9392A7EE8AA}" presName="dummyNode1" presStyleLbl="node1" presStyleIdx="0" presStyleCnt="2"/>
      <dgm:spPr/>
    </dgm:pt>
    <dgm:pt modelId="{5A65AC73-A574-4583-A882-AB570B9489D5}" type="pres">
      <dgm:prSet presAssocID="{C819E760-14C4-479F-955E-C9392A7EE8AA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3F6489-6627-40BD-B80E-39D0F49CDF3E}" type="pres">
      <dgm:prSet presAssocID="{C819E760-14C4-479F-955E-C9392A7EE8AA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DD1C03-F92D-4018-8B96-7A2D501B7916}" type="pres">
      <dgm:prSet presAssocID="{C819E760-14C4-479F-955E-C9392A7EE8AA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039C7F-0A81-42C0-A9D5-4CA44C51B295}" type="pres">
      <dgm:prSet presAssocID="{C819E760-14C4-479F-955E-C9392A7EE8AA}" presName="connSite1" presStyleCnt="0"/>
      <dgm:spPr/>
    </dgm:pt>
    <dgm:pt modelId="{A33D3AF2-3004-4D13-A14A-06B30BA3C976}" type="pres">
      <dgm:prSet presAssocID="{AD3D8C8F-02A2-4F6D-919E-B224A0536FC3}" presName="Name9" presStyleLbl="sibTrans2D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94999F73-4414-45E5-9DA6-2A9091704B33}" type="pres">
      <dgm:prSet presAssocID="{CBF1B6F8-5F86-4560-9A8E-BFBDC9AC26E3}" presName="composite2" presStyleCnt="0"/>
      <dgm:spPr/>
    </dgm:pt>
    <dgm:pt modelId="{EB0F5626-D82F-42D3-A204-9A9975B213BD}" type="pres">
      <dgm:prSet presAssocID="{CBF1B6F8-5F86-4560-9A8E-BFBDC9AC26E3}" presName="dummyNode2" presStyleLbl="node1" presStyleIdx="0" presStyleCnt="2"/>
      <dgm:spPr/>
    </dgm:pt>
    <dgm:pt modelId="{2DAC63E2-7F00-4522-AAD0-720E6F29D319}" type="pres">
      <dgm:prSet presAssocID="{CBF1B6F8-5F86-4560-9A8E-BFBDC9AC26E3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A4E1171-8006-4F78-870E-5BDD52CA8EE8}" type="pres">
      <dgm:prSet presAssocID="{CBF1B6F8-5F86-4560-9A8E-BFBDC9AC26E3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BF2D41-0534-4B00-B691-05BDDF337DF5}" type="pres">
      <dgm:prSet presAssocID="{CBF1B6F8-5F86-4560-9A8E-BFBDC9AC26E3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875039-BF98-4A85-A6A3-D72BB85B9573}" type="pres">
      <dgm:prSet presAssocID="{CBF1B6F8-5F86-4560-9A8E-BFBDC9AC26E3}" presName="connSite2" presStyleCnt="0"/>
      <dgm:spPr/>
    </dgm:pt>
  </dgm:ptLst>
  <dgm:cxnLst>
    <dgm:cxn modelId="{C2A5FC15-45C8-4808-A65E-040ABE742AC7}" srcId="{C819E760-14C4-479F-955E-C9392A7EE8AA}" destId="{5495C0E2-1265-48EC-8C51-4FCD490662CD}" srcOrd="0" destOrd="0" parTransId="{32741412-B5AE-4EA5-8EA0-B1CDDECDBED0}" sibTransId="{6B44FE67-7DFA-439A-BD31-538D5E57A737}"/>
    <dgm:cxn modelId="{7BFF9051-91B8-46BB-91B3-EA4837E3947F}" type="presOf" srcId="{B0FC78B8-9366-4218-ABEF-4D637BD3D299}" destId="{5E3FEC2F-7B90-4888-8DE2-C5E602C68D0C}" srcOrd="0" destOrd="0" presId="urn:microsoft.com/office/officeart/2005/8/layout/hProcess4"/>
    <dgm:cxn modelId="{1BF2AF48-D8C2-41A3-AD80-D429B040A2C1}" type="presOf" srcId="{C819E760-14C4-479F-955E-C9392A7EE8AA}" destId="{2EDD1C03-F92D-4018-8B96-7A2D501B7916}" srcOrd="0" destOrd="0" presId="urn:microsoft.com/office/officeart/2005/8/layout/hProcess4"/>
    <dgm:cxn modelId="{5741A6D6-C3F8-449C-9155-0EF9870F6187}" type="presOf" srcId="{5495C0E2-1265-48EC-8C51-4FCD490662CD}" destId="{193F6489-6627-40BD-B80E-39D0F49CDF3E}" srcOrd="1" destOrd="0" presId="urn:microsoft.com/office/officeart/2005/8/layout/hProcess4"/>
    <dgm:cxn modelId="{2FDDF16F-D53C-474A-B951-B6759CB6A734}" type="presOf" srcId="{C9817309-1695-41E1-BC5B-7E4845BD9135}" destId="{CA4E1171-8006-4F78-870E-5BDD52CA8EE8}" srcOrd="1" destOrd="0" presId="urn:microsoft.com/office/officeart/2005/8/layout/hProcess4"/>
    <dgm:cxn modelId="{F787839E-1F26-4015-B895-079427A4E1E6}" srcId="{CBF1B6F8-5F86-4560-9A8E-BFBDC9AC26E3}" destId="{918F718D-5E58-47F4-A418-F4D321709E0B}" srcOrd="2" destOrd="0" parTransId="{B08F7547-4CBE-4212-94A6-B3F903343FAF}" sibTransId="{A9E15309-AB9D-4EB1-9E19-CAC27BDA955B}"/>
    <dgm:cxn modelId="{BDDD944B-9F59-466B-AA6B-94AA79779C6A}" srcId="{CBF1B6F8-5F86-4560-9A8E-BFBDC9AC26E3}" destId="{C9817309-1695-41E1-BC5B-7E4845BD9135}" srcOrd="0" destOrd="0" parTransId="{81E905D2-681E-4999-8ABA-161209947582}" sibTransId="{182113B9-3EC4-41A0-8F10-BA99C9B476A6}"/>
    <dgm:cxn modelId="{01B17946-AD4D-4CD2-B9BD-8FFBCE498CAA}" srcId="{C819E760-14C4-479F-955E-C9392A7EE8AA}" destId="{053DF365-F0A9-4CAF-9FC8-DFA273783461}" srcOrd="1" destOrd="0" parTransId="{2E538FB7-48F4-4305-B08A-D7E1B2FC95C0}" sibTransId="{651A5886-2DF6-4281-BFF5-5D17957706AD}"/>
    <dgm:cxn modelId="{1F1DC395-9854-4389-8B18-E8E202727DB7}" type="presOf" srcId="{C9817309-1695-41E1-BC5B-7E4845BD9135}" destId="{2DAC63E2-7F00-4522-AAD0-720E6F29D319}" srcOrd="0" destOrd="0" presId="urn:microsoft.com/office/officeart/2005/8/layout/hProcess4"/>
    <dgm:cxn modelId="{ED7192F8-1466-4C3B-9A3B-2DBBDBE53737}" type="presOf" srcId="{DB93AEF2-BC76-4053-8CF6-1C6AAA56416B}" destId="{CA4E1171-8006-4F78-870E-5BDD52CA8EE8}" srcOrd="1" destOrd="1" presId="urn:microsoft.com/office/officeart/2005/8/layout/hProcess4"/>
    <dgm:cxn modelId="{1F75CED8-8EED-4D7F-AA52-57BD899DBC89}" type="presOf" srcId="{053DF365-F0A9-4CAF-9FC8-DFA273783461}" destId="{5A65AC73-A574-4583-A882-AB570B9489D5}" srcOrd="0" destOrd="1" presId="urn:microsoft.com/office/officeart/2005/8/layout/hProcess4"/>
    <dgm:cxn modelId="{20F8C46E-A159-4316-B26D-B8FB2257FEB5}" srcId="{B0FC78B8-9366-4218-ABEF-4D637BD3D299}" destId="{CBF1B6F8-5F86-4560-9A8E-BFBDC9AC26E3}" srcOrd="1" destOrd="0" parTransId="{8636D7FF-354D-48BA-AF77-2A4441550DBB}" sibTransId="{BF33C0E9-CA83-4B81-83D3-247373101381}"/>
    <dgm:cxn modelId="{ACFE4761-1B26-4584-B1A4-88A26A05059D}" srcId="{CBF1B6F8-5F86-4560-9A8E-BFBDC9AC26E3}" destId="{DB93AEF2-BC76-4053-8CF6-1C6AAA56416B}" srcOrd="1" destOrd="0" parTransId="{EFA5D2A9-2D04-4DE3-A2F1-A80697BFC93F}" sibTransId="{9C9FC52E-7048-4852-B5C5-97B25FBF6F4D}"/>
    <dgm:cxn modelId="{1B4C0BAF-69C1-4D2F-8177-D3052EB8CBF7}" type="presOf" srcId="{5495C0E2-1265-48EC-8C51-4FCD490662CD}" destId="{5A65AC73-A574-4583-A882-AB570B9489D5}" srcOrd="0" destOrd="0" presId="urn:microsoft.com/office/officeart/2005/8/layout/hProcess4"/>
    <dgm:cxn modelId="{5A4437F0-0F46-4576-8744-366CE96454B2}" type="presOf" srcId="{DB93AEF2-BC76-4053-8CF6-1C6AAA56416B}" destId="{2DAC63E2-7F00-4522-AAD0-720E6F29D319}" srcOrd="0" destOrd="1" presId="urn:microsoft.com/office/officeart/2005/8/layout/hProcess4"/>
    <dgm:cxn modelId="{7CD55E62-9C03-44DF-AC4F-4C1EF83EFFAE}" type="presOf" srcId="{053DF365-F0A9-4CAF-9FC8-DFA273783461}" destId="{193F6489-6627-40BD-B80E-39D0F49CDF3E}" srcOrd="1" destOrd="1" presId="urn:microsoft.com/office/officeart/2005/8/layout/hProcess4"/>
    <dgm:cxn modelId="{0CA86F40-3326-4AFC-9824-6D646EAA19A0}" type="presOf" srcId="{918F718D-5E58-47F4-A418-F4D321709E0B}" destId="{CA4E1171-8006-4F78-870E-5BDD52CA8EE8}" srcOrd="1" destOrd="2" presId="urn:microsoft.com/office/officeart/2005/8/layout/hProcess4"/>
    <dgm:cxn modelId="{A39D2E46-009B-42D8-87AA-9CCB5C8C53C1}" type="presOf" srcId="{CBF1B6F8-5F86-4560-9A8E-BFBDC9AC26E3}" destId="{FABF2D41-0534-4B00-B691-05BDDF337DF5}" srcOrd="0" destOrd="0" presId="urn:microsoft.com/office/officeart/2005/8/layout/hProcess4"/>
    <dgm:cxn modelId="{1E0E5707-2D57-4C47-AAD4-FBA4DF364EE8}" type="presOf" srcId="{AD3D8C8F-02A2-4F6D-919E-B224A0536FC3}" destId="{A33D3AF2-3004-4D13-A14A-06B30BA3C976}" srcOrd="0" destOrd="0" presId="urn:microsoft.com/office/officeart/2005/8/layout/hProcess4"/>
    <dgm:cxn modelId="{090DD230-9CD3-4285-8380-105A646A6E63}" srcId="{B0FC78B8-9366-4218-ABEF-4D637BD3D299}" destId="{C819E760-14C4-479F-955E-C9392A7EE8AA}" srcOrd="0" destOrd="0" parTransId="{4B45CBB6-B82C-44E1-A760-A88371B15CF9}" sibTransId="{AD3D8C8F-02A2-4F6D-919E-B224A0536FC3}"/>
    <dgm:cxn modelId="{72F448CD-D311-4696-8B26-761BD76295EE}" type="presOf" srcId="{918F718D-5E58-47F4-A418-F4D321709E0B}" destId="{2DAC63E2-7F00-4522-AAD0-720E6F29D319}" srcOrd="0" destOrd="2" presId="urn:microsoft.com/office/officeart/2005/8/layout/hProcess4"/>
    <dgm:cxn modelId="{7F0FFD81-E3C5-4E0C-9026-EB68FA6A3DD7}" type="presParOf" srcId="{5E3FEC2F-7B90-4888-8DE2-C5E602C68D0C}" destId="{8058335A-E473-4F9C-AD34-7964FB8FEA23}" srcOrd="0" destOrd="0" presId="urn:microsoft.com/office/officeart/2005/8/layout/hProcess4"/>
    <dgm:cxn modelId="{1D8FA850-33FF-48C2-8C69-E8C40664FD89}" type="presParOf" srcId="{5E3FEC2F-7B90-4888-8DE2-C5E602C68D0C}" destId="{F2BA9F25-FD7F-464F-A983-1403D7C5BEDF}" srcOrd="1" destOrd="0" presId="urn:microsoft.com/office/officeart/2005/8/layout/hProcess4"/>
    <dgm:cxn modelId="{5EEBC753-E085-4D91-A362-BA2BF717738C}" type="presParOf" srcId="{5E3FEC2F-7B90-4888-8DE2-C5E602C68D0C}" destId="{52E7EE72-6E80-434D-ACA2-4510C9598E87}" srcOrd="2" destOrd="0" presId="urn:microsoft.com/office/officeart/2005/8/layout/hProcess4"/>
    <dgm:cxn modelId="{9DD6E76D-CA99-48DD-BDE0-E68C26C3B668}" type="presParOf" srcId="{52E7EE72-6E80-434D-ACA2-4510C9598E87}" destId="{60198FAF-249C-45B7-B908-0246E4089730}" srcOrd="0" destOrd="0" presId="urn:microsoft.com/office/officeart/2005/8/layout/hProcess4"/>
    <dgm:cxn modelId="{31AF4364-AA28-421D-9B89-A71F4A02A1F6}" type="presParOf" srcId="{60198FAF-249C-45B7-B908-0246E4089730}" destId="{2AC053B6-A6E3-4C1A-B57F-89E00DD90B20}" srcOrd="0" destOrd="0" presId="urn:microsoft.com/office/officeart/2005/8/layout/hProcess4"/>
    <dgm:cxn modelId="{3889DD44-E860-4FB4-A4D1-CD909A2D1A29}" type="presParOf" srcId="{60198FAF-249C-45B7-B908-0246E4089730}" destId="{5A65AC73-A574-4583-A882-AB570B9489D5}" srcOrd="1" destOrd="0" presId="urn:microsoft.com/office/officeart/2005/8/layout/hProcess4"/>
    <dgm:cxn modelId="{D4B6DE86-BEBE-4CEE-A24D-20F751407BC4}" type="presParOf" srcId="{60198FAF-249C-45B7-B908-0246E4089730}" destId="{193F6489-6627-40BD-B80E-39D0F49CDF3E}" srcOrd="2" destOrd="0" presId="urn:microsoft.com/office/officeart/2005/8/layout/hProcess4"/>
    <dgm:cxn modelId="{1855D648-4360-417D-8A36-821894CD0E1C}" type="presParOf" srcId="{60198FAF-249C-45B7-B908-0246E4089730}" destId="{2EDD1C03-F92D-4018-8B96-7A2D501B7916}" srcOrd="3" destOrd="0" presId="urn:microsoft.com/office/officeart/2005/8/layout/hProcess4"/>
    <dgm:cxn modelId="{280AA2A2-65C5-4555-82D5-5EA2147AE265}" type="presParOf" srcId="{60198FAF-249C-45B7-B908-0246E4089730}" destId="{33039C7F-0A81-42C0-A9D5-4CA44C51B295}" srcOrd="4" destOrd="0" presId="urn:microsoft.com/office/officeart/2005/8/layout/hProcess4"/>
    <dgm:cxn modelId="{5ADCD503-B18A-45C9-8B99-CA6BCEEC8040}" type="presParOf" srcId="{52E7EE72-6E80-434D-ACA2-4510C9598E87}" destId="{A33D3AF2-3004-4D13-A14A-06B30BA3C976}" srcOrd="1" destOrd="0" presId="urn:microsoft.com/office/officeart/2005/8/layout/hProcess4"/>
    <dgm:cxn modelId="{6A18CCC5-A285-492D-8002-D545C3117010}" type="presParOf" srcId="{52E7EE72-6E80-434D-ACA2-4510C9598E87}" destId="{94999F73-4414-45E5-9DA6-2A9091704B33}" srcOrd="2" destOrd="0" presId="urn:microsoft.com/office/officeart/2005/8/layout/hProcess4"/>
    <dgm:cxn modelId="{60932C23-EA57-4AEC-B16B-10153400DA44}" type="presParOf" srcId="{94999F73-4414-45E5-9DA6-2A9091704B33}" destId="{EB0F5626-D82F-42D3-A204-9A9975B213BD}" srcOrd="0" destOrd="0" presId="urn:microsoft.com/office/officeart/2005/8/layout/hProcess4"/>
    <dgm:cxn modelId="{C43D3D9B-FF09-4820-8C7D-4C193A54C23F}" type="presParOf" srcId="{94999F73-4414-45E5-9DA6-2A9091704B33}" destId="{2DAC63E2-7F00-4522-AAD0-720E6F29D319}" srcOrd="1" destOrd="0" presId="urn:microsoft.com/office/officeart/2005/8/layout/hProcess4"/>
    <dgm:cxn modelId="{E156F591-FE1A-429D-A577-0C3F54794A57}" type="presParOf" srcId="{94999F73-4414-45E5-9DA6-2A9091704B33}" destId="{CA4E1171-8006-4F78-870E-5BDD52CA8EE8}" srcOrd="2" destOrd="0" presId="urn:microsoft.com/office/officeart/2005/8/layout/hProcess4"/>
    <dgm:cxn modelId="{3320AF25-21BF-495F-B6A2-0F21096273FF}" type="presParOf" srcId="{94999F73-4414-45E5-9DA6-2A9091704B33}" destId="{FABF2D41-0534-4B00-B691-05BDDF337DF5}" srcOrd="3" destOrd="0" presId="urn:microsoft.com/office/officeart/2005/8/layout/hProcess4"/>
    <dgm:cxn modelId="{5AD8C7D6-99CB-4970-9C6C-F58D81D9AC3B}" type="presParOf" srcId="{94999F73-4414-45E5-9DA6-2A9091704B33}" destId="{E4875039-BF98-4A85-A6A3-D72BB85B957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ACD7AA-5364-4C3B-9E3A-0B755D991CD1}" type="doc">
      <dgm:prSet loTypeId="urn:microsoft.com/office/officeart/2005/8/layout/process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3D4DB65-0786-4CDC-A049-6A4BD35465A8}">
      <dgm:prSet phldrT="[텍스트]" custT="1"/>
      <dgm:spPr/>
      <dgm:t>
        <a:bodyPr/>
        <a:lstStyle/>
        <a:p>
          <a:pPr latinLnBrk="1"/>
          <a:r>
            <a:rPr lang="ko-KR" altLang="en-US" sz="3200" dirty="0" smtClean="0">
              <a:latin typeface="210 맨발의청춘 R" panose="02020603020101020101" pitchFamily="18" charset="-127"/>
              <a:ea typeface="210 맨발의청춘 R" panose="02020603020101020101" pitchFamily="18" charset="-127"/>
            </a:rPr>
            <a:t>소련의 옹호와 지지</a:t>
          </a:r>
          <a:endParaRPr lang="ko-KR" altLang="en-US" sz="3200" dirty="0">
            <a:latin typeface="210 맨발의청춘 R" panose="02020603020101020101" pitchFamily="18" charset="-127"/>
            <a:ea typeface="210 맨발의청춘 R" panose="02020603020101020101" pitchFamily="18" charset="-127"/>
          </a:endParaRPr>
        </a:p>
      </dgm:t>
    </dgm:pt>
    <dgm:pt modelId="{C3EAB582-D3F5-4688-8934-4FD4445EA204}" type="parTrans" cxnId="{6F9C0BDC-1017-47E4-A95B-0D4C281626FB}">
      <dgm:prSet/>
      <dgm:spPr/>
      <dgm:t>
        <a:bodyPr/>
        <a:lstStyle/>
        <a:p>
          <a:pPr latinLnBrk="1"/>
          <a:endParaRPr lang="ko-KR" altLang="en-US"/>
        </a:p>
      </dgm:t>
    </dgm:pt>
    <dgm:pt modelId="{3EB0207F-3980-4885-A137-FDA8E6E21E09}" type="sibTrans" cxnId="{6F9C0BDC-1017-47E4-A95B-0D4C281626FB}">
      <dgm:prSet/>
      <dgm:spPr/>
      <dgm:t>
        <a:bodyPr/>
        <a:lstStyle/>
        <a:p>
          <a:pPr latinLnBrk="1"/>
          <a:endParaRPr lang="ko-KR" altLang="en-US"/>
        </a:p>
      </dgm:t>
    </dgm:pt>
    <dgm:pt modelId="{F42EFEB8-1361-41A1-96E8-53DCC3B4E133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간도영유</a:t>
          </a:r>
          <a:endParaRPr lang="ko-KR" altLang="en-US" dirty="0">
            <a:latin typeface="210 맨발의청춘 L" panose="02020603020101020101" pitchFamily="18" charset="-127"/>
            <a:ea typeface="210 맨발의청춘 L" panose="02020603020101020101" pitchFamily="18" charset="-127"/>
          </a:endParaRPr>
        </a:p>
      </dgm:t>
    </dgm:pt>
    <dgm:pt modelId="{5C24581A-C2F2-4F0B-AA5B-2F60376F9CD7}" type="parTrans" cxnId="{BF5AF77F-7F4E-471B-BE3F-B24AD878BE2F}">
      <dgm:prSet/>
      <dgm:spPr/>
      <dgm:t>
        <a:bodyPr/>
        <a:lstStyle/>
        <a:p>
          <a:pPr latinLnBrk="1"/>
          <a:endParaRPr lang="ko-KR" altLang="en-US"/>
        </a:p>
      </dgm:t>
    </dgm:pt>
    <dgm:pt modelId="{6DF7C841-89A9-4C1F-A24C-8566E9B2D32D}" type="sibTrans" cxnId="{BF5AF77F-7F4E-471B-BE3F-B24AD878BE2F}">
      <dgm:prSet/>
      <dgm:spPr/>
      <dgm:t>
        <a:bodyPr/>
        <a:lstStyle/>
        <a:p>
          <a:pPr latinLnBrk="1"/>
          <a:endParaRPr lang="ko-KR" altLang="en-US"/>
        </a:p>
      </dgm:t>
    </dgm:pt>
    <dgm:pt modelId="{8A6786DD-190A-4347-9288-C190F8D904E5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6.25</a:t>
          </a:r>
          <a:r>
            <a:rPr lang="ko-KR" altLang="en-US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전쟁</a:t>
          </a:r>
          <a:endParaRPr lang="ko-KR" altLang="en-US" dirty="0">
            <a:latin typeface="210 맨발의청춘 L" panose="02020603020101020101" pitchFamily="18" charset="-127"/>
            <a:ea typeface="210 맨발의청춘 L" panose="02020603020101020101" pitchFamily="18" charset="-127"/>
          </a:endParaRPr>
        </a:p>
      </dgm:t>
    </dgm:pt>
    <dgm:pt modelId="{45197C9C-C222-47E4-96CE-3A1DBB9117D7}" type="parTrans" cxnId="{B0D03436-FFA9-4176-9574-E35F8C588D6A}">
      <dgm:prSet/>
      <dgm:spPr/>
      <dgm:t>
        <a:bodyPr/>
        <a:lstStyle/>
        <a:p>
          <a:pPr latinLnBrk="1"/>
          <a:endParaRPr lang="ko-KR" altLang="en-US"/>
        </a:p>
      </dgm:t>
    </dgm:pt>
    <dgm:pt modelId="{6F565C51-77C1-4679-8C3E-E07489EA2B3F}" type="sibTrans" cxnId="{B0D03436-FFA9-4176-9574-E35F8C588D6A}">
      <dgm:prSet/>
      <dgm:spPr/>
      <dgm:t>
        <a:bodyPr/>
        <a:lstStyle/>
        <a:p>
          <a:pPr latinLnBrk="1"/>
          <a:endParaRPr lang="ko-KR" altLang="en-US"/>
        </a:p>
      </dgm:t>
    </dgm:pt>
    <dgm:pt modelId="{E32A9CBE-9290-40BA-A3E1-B310A2ADC0CA}">
      <dgm:prSet phldrT="[텍스트]" custT="1"/>
      <dgm:spPr/>
      <dgm:t>
        <a:bodyPr/>
        <a:lstStyle/>
        <a:p>
          <a:pPr latinLnBrk="1"/>
          <a:r>
            <a:rPr lang="ko-KR" altLang="en-US" sz="3200" dirty="0" smtClean="0">
              <a:latin typeface="210 맨발의청춘 R" panose="02020603020101020101" pitchFamily="18" charset="-127"/>
              <a:ea typeface="210 맨발의청춘 R" panose="02020603020101020101" pitchFamily="18" charset="-127"/>
            </a:rPr>
            <a:t>남북전쟁</a:t>
          </a:r>
          <a:endParaRPr lang="ko-KR" altLang="en-US" sz="3200" dirty="0">
            <a:latin typeface="210 맨발의청춘 R" panose="02020603020101020101" pitchFamily="18" charset="-127"/>
            <a:ea typeface="210 맨발의청춘 R" panose="02020603020101020101" pitchFamily="18" charset="-127"/>
          </a:endParaRPr>
        </a:p>
      </dgm:t>
    </dgm:pt>
    <dgm:pt modelId="{BC606CC6-3744-4185-92CE-2976495BFCF7}" type="parTrans" cxnId="{29878CE3-48FA-4F88-8A0B-8559490A7F5D}">
      <dgm:prSet/>
      <dgm:spPr/>
      <dgm:t>
        <a:bodyPr/>
        <a:lstStyle/>
        <a:p>
          <a:pPr latinLnBrk="1"/>
          <a:endParaRPr lang="ko-KR" altLang="en-US"/>
        </a:p>
      </dgm:t>
    </dgm:pt>
    <dgm:pt modelId="{0B3ADF26-CE9C-4E97-9D74-B12FE04850EB}" type="sibTrans" cxnId="{29878CE3-48FA-4F88-8A0B-8559490A7F5D}">
      <dgm:prSet/>
      <dgm:spPr/>
      <dgm:t>
        <a:bodyPr/>
        <a:lstStyle/>
        <a:p>
          <a:pPr latinLnBrk="1"/>
          <a:endParaRPr lang="ko-KR" altLang="en-US"/>
        </a:p>
      </dgm:t>
    </dgm:pt>
    <dgm:pt modelId="{69564D6E-A24E-4EDC-94AC-3CBFCD096951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초반엔 북한 우세</a:t>
          </a:r>
          <a:endParaRPr lang="ko-KR" altLang="en-US" dirty="0">
            <a:latin typeface="210 맨발의청춘 L" panose="02020603020101020101" pitchFamily="18" charset="-127"/>
            <a:ea typeface="210 맨발의청춘 L" panose="02020603020101020101" pitchFamily="18" charset="-127"/>
          </a:endParaRPr>
        </a:p>
      </dgm:t>
    </dgm:pt>
    <dgm:pt modelId="{F2E6ACAD-B438-425A-B308-4591E787AF03}" type="parTrans" cxnId="{3DB66CDC-8038-4A46-9AB1-1984C0842A77}">
      <dgm:prSet/>
      <dgm:spPr/>
      <dgm:t>
        <a:bodyPr/>
        <a:lstStyle/>
        <a:p>
          <a:pPr latinLnBrk="1"/>
          <a:endParaRPr lang="ko-KR" altLang="en-US"/>
        </a:p>
      </dgm:t>
    </dgm:pt>
    <dgm:pt modelId="{AB55C48E-DE0A-4A9A-95F8-A570022B432E}" type="sibTrans" cxnId="{3DB66CDC-8038-4A46-9AB1-1984C0842A77}">
      <dgm:prSet/>
      <dgm:spPr/>
      <dgm:t>
        <a:bodyPr/>
        <a:lstStyle/>
        <a:p>
          <a:pPr latinLnBrk="1"/>
          <a:endParaRPr lang="ko-KR" altLang="en-US"/>
        </a:p>
      </dgm:t>
    </dgm:pt>
    <dgm:pt modelId="{C5D67148-C706-4552-BD7C-03FEFC6AE94B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휴전</a:t>
          </a:r>
          <a:endParaRPr lang="ko-KR" altLang="en-US" dirty="0">
            <a:latin typeface="210 맨발의청춘 L" panose="02020603020101020101" pitchFamily="18" charset="-127"/>
            <a:ea typeface="210 맨발의청춘 L" panose="02020603020101020101" pitchFamily="18" charset="-127"/>
          </a:endParaRPr>
        </a:p>
      </dgm:t>
    </dgm:pt>
    <dgm:pt modelId="{669CE5C2-F04E-4B93-9FAD-82CEE9254DFC}" type="parTrans" cxnId="{AE3F5041-3893-413A-B2F5-CA95F508ACFD}">
      <dgm:prSet/>
      <dgm:spPr/>
      <dgm:t>
        <a:bodyPr/>
        <a:lstStyle/>
        <a:p>
          <a:pPr latinLnBrk="1"/>
          <a:endParaRPr lang="ko-KR" altLang="en-US"/>
        </a:p>
      </dgm:t>
    </dgm:pt>
    <dgm:pt modelId="{E7D071DA-9880-4A02-A154-6132BE7C6423}" type="sibTrans" cxnId="{AE3F5041-3893-413A-B2F5-CA95F508ACFD}">
      <dgm:prSet/>
      <dgm:spPr/>
      <dgm:t>
        <a:bodyPr/>
        <a:lstStyle/>
        <a:p>
          <a:pPr latinLnBrk="1"/>
          <a:endParaRPr lang="ko-KR" altLang="en-US"/>
        </a:p>
      </dgm:t>
    </dgm:pt>
    <dgm:pt modelId="{E1310712-82A1-4367-A7D6-0E5F115E5248}">
      <dgm:prSet phldrT="[텍스트]" custT="1"/>
      <dgm:spPr/>
      <dgm:t>
        <a:bodyPr/>
        <a:lstStyle/>
        <a:p>
          <a:pPr latinLnBrk="1"/>
          <a:r>
            <a:rPr lang="ko-KR" altLang="en-US" sz="3200" dirty="0" smtClean="0">
              <a:latin typeface="210 맨발의청춘 R" panose="02020603020101020101" pitchFamily="18" charset="-127"/>
              <a:ea typeface="210 맨발의청춘 R" panose="02020603020101020101" pitchFamily="18" charset="-127"/>
            </a:rPr>
            <a:t>북한</a:t>
          </a:r>
          <a:endParaRPr lang="ko-KR" altLang="en-US" sz="3200" dirty="0">
            <a:latin typeface="210 맨발의청춘 R" panose="02020603020101020101" pitchFamily="18" charset="-127"/>
            <a:ea typeface="210 맨발의청춘 R" panose="02020603020101020101" pitchFamily="18" charset="-127"/>
          </a:endParaRPr>
        </a:p>
      </dgm:t>
    </dgm:pt>
    <dgm:pt modelId="{9D6EE19B-77A9-46F7-9AD8-734476641670}" type="parTrans" cxnId="{4096DF79-CD74-4203-A517-74D9EBC662D0}">
      <dgm:prSet/>
      <dgm:spPr/>
      <dgm:t>
        <a:bodyPr/>
        <a:lstStyle/>
        <a:p>
          <a:pPr latinLnBrk="1"/>
          <a:endParaRPr lang="ko-KR" altLang="en-US"/>
        </a:p>
      </dgm:t>
    </dgm:pt>
    <dgm:pt modelId="{CD2A01C5-CFE5-4C82-9870-EF6ADE90831E}" type="sibTrans" cxnId="{4096DF79-CD74-4203-A517-74D9EBC662D0}">
      <dgm:prSet/>
      <dgm:spPr/>
      <dgm:t>
        <a:bodyPr/>
        <a:lstStyle/>
        <a:p>
          <a:pPr latinLnBrk="1"/>
          <a:endParaRPr lang="ko-KR" altLang="en-US"/>
        </a:p>
      </dgm:t>
    </dgm:pt>
    <dgm:pt modelId="{C71BBB60-2003-431D-8710-FA755539D8BB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국가적 위신 추락</a:t>
          </a:r>
          <a:endParaRPr lang="ko-KR" altLang="en-US" dirty="0">
            <a:latin typeface="210 맨발의청춘 L" panose="02020603020101020101" pitchFamily="18" charset="-127"/>
            <a:ea typeface="210 맨발의청춘 L" panose="02020603020101020101" pitchFamily="18" charset="-127"/>
          </a:endParaRPr>
        </a:p>
      </dgm:t>
    </dgm:pt>
    <dgm:pt modelId="{33CC05E8-EEF5-462D-9D62-1CF63287A50D}" type="parTrans" cxnId="{C3FEA745-64DB-4775-A161-006F8C4B8581}">
      <dgm:prSet/>
      <dgm:spPr/>
      <dgm:t>
        <a:bodyPr/>
        <a:lstStyle/>
        <a:p>
          <a:pPr latinLnBrk="1"/>
          <a:endParaRPr lang="ko-KR" altLang="en-US"/>
        </a:p>
      </dgm:t>
    </dgm:pt>
    <dgm:pt modelId="{7ED150D0-4793-4E6C-8230-24B982021CB8}" type="sibTrans" cxnId="{C3FEA745-64DB-4775-A161-006F8C4B8581}">
      <dgm:prSet/>
      <dgm:spPr/>
      <dgm:t>
        <a:bodyPr/>
        <a:lstStyle/>
        <a:p>
          <a:pPr latinLnBrk="1"/>
          <a:endParaRPr lang="ko-KR" altLang="en-US"/>
        </a:p>
      </dgm:t>
    </dgm:pt>
    <dgm:pt modelId="{57798BC1-481A-4426-8191-8F84B623CCB1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간도의 북한편입 종결</a:t>
          </a:r>
          <a:endParaRPr lang="ko-KR" altLang="en-US" dirty="0">
            <a:latin typeface="210 맨발의청춘 L" panose="02020603020101020101" pitchFamily="18" charset="-127"/>
            <a:ea typeface="210 맨발의청춘 L" panose="02020603020101020101" pitchFamily="18" charset="-127"/>
          </a:endParaRPr>
        </a:p>
      </dgm:t>
    </dgm:pt>
    <dgm:pt modelId="{67356706-7A69-4C71-BAA1-EB09C2D4C097}" type="parTrans" cxnId="{ACB45639-E473-4183-A245-173768AB014A}">
      <dgm:prSet/>
      <dgm:spPr/>
      <dgm:t>
        <a:bodyPr/>
        <a:lstStyle/>
        <a:p>
          <a:pPr latinLnBrk="1"/>
          <a:endParaRPr lang="ko-KR" altLang="en-US"/>
        </a:p>
      </dgm:t>
    </dgm:pt>
    <dgm:pt modelId="{FBBEB5A9-FE5C-4FB7-A242-B3614D724319}" type="sibTrans" cxnId="{ACB45639-E473-4183-A245-173768AB014A}">
      <dgm:prSet/>
      <dgm:spPr/>
      <dgm:t>
        <a:bodyPr/>
        <a:lstStyle/>
        <a:p>
          <a:pPr latinLnBrk="1"/>
          <a:endParaRPr lang="ko-KR" altLang="en-US"/>
        </a:p>
      </dgm:t>
    </dgm:pt>
    <dgm:pt modelId="{41BB796C-EB21-4BEE-ADCB-6D3D11820D94}" type="pres">
      <dgm:prSet presAssocID="{5AACD7AA-5364-4C3B-9E3A-0B755D991C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1C0E10-AE00-4CB2-8D65-0251702B1ECB}" type="pres">
      <dgm:prSet presAssocID="{E1310712-82A1-4367-A7D6-0E5F115E5248}" presName="boxAndChildren" presStyleCnt="0"/>
      <dgm:spPr/>
    </dgm:pt>
    <dgm:pt modelId="{217D9079-63ED-4011-850D-2F966D0ABD0E}" type="pres">
      <dgm:prSet presAssocID="{E1310712-82A1-4367-A7D6-0E5F115E5248}" presName="parentTextBox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9596BE20-5D29-46B4-BFCC-8FCA43B228C4}" type="pres">
      <dgm:prSet presAssocID="{E1310712-82A1-4367-A7D6-0E5F115E5248}" presName="entireBox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50868244-C9C3-42E5-8D8D-8C38BCBB5DD6}" type="pres">
      <dgm:prSet presAssocID="{E1310712-82A1-4367-A7D6-0E5F115E5248}" presName="descendantBox" presStyleCnt="0"/>
      <dgm:spPr/>
    </dgm:pt>
    <dgm:pt modelId="{5D8E0E6F-F762-42E5-B8C0-0E4450A58545}" type="pres">
      <dgm:prSet presAssocID="{C71BBB60-2003-431D-8710-FA755539D8BB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8E10852-BD78-4802-8DE7-557D0B94A3F9}" type="pres">
      <dgm:prSet presAssocID="{57798BC1-481A-4426-8191-8F84B623CCB1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44F03F3-025F-4BE2-852D-3CCF3F2E831D}" type="pres">
      <dgm:prSet presAssocID="{0B3ADF26-CE9C-4E97-9D74-B12FE04850EB}" presName="sp" presStyleCnt="0"/>
      <dgm:spPr/>
    </dgm:pt>
    <dgm:pt modelId="{83DD01A1-4EB3-498A-8AFF-A2112E80A952}" type="pres">
      <dgm:prSet presAssocID="{E32A9CBE-9290-40BA-A3E1-B310A2ADC0CA}" presName="arrowAndChildren" presStyleCnt="0"/>
      <dgm:spPr/>
    </dgm:pt>
    <dgm:pt modelId="{EFE83CE0-6415-4106-A1B9-A234A0E3547E}" type="pres">
      <dgm:prSet presAssocID="{E32A9CBE-9290-40BA-A3E1-B310A2ADC0CA}" presName="parentTextArrow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5FF30084-15FE-4CB0-8998-DBF8F3A70142}" type="pres">
      <dgm:prSet presAssocID="{E32A9CBE-9290-40BA-A3E1-B310A2ADC0CA}" presName="arrow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A5A8DCD-85C4-4B94-B006-916664D42A2C}" type="pres">
      <dgm:prSet presAssocID="{E32A9CBE-9290-40BA-A3E1-B310A2ADC0CA}" presName="descendantArrow" presStyleCnt="0"/>
      <dgm:spPr/>
    </dgm:pt>
    <dgm:pt modelId="{30107031-56BB-4B33-8B20-5737608FF742}" type="pres">
      <dgm:prSet presAssocID="{69564D6E-A24E-4EDC-94AC-3CBFCD096951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18F2C52-48F1-490C-B4B0-CF0527B163E5}" type="pres">
      <dgm:prSet presAssocID="{C5D67148-C706-4552-BD7C-03FEFC6AE94B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3285127-4981-4C6C-9358-6E52E9296B6A}" type="pres">
      <dgm:prSet presAssocID="{3EB0207F-3980-4885-A137-FDA8E6E21E09}" presName="sp" presStyleCnt="0"/>
      <dgm:spPr/>
    </dgm:pt>
    <dgm:pt modelId="{45E35E92-6079-4CB7-8E78-5E636F5A0901}" type="pres">
      <dgm:prSet presAssocID="{53D4DB65-0786-4CDC-A049-6A4BD35465A8}" presName="arrowAndChildren" presStyleCnt="0"/>
      <dgm:spPr/>
    </dgm:pt>
    <dgm:pt modelId="{A00D7792-4F3E-4ADA-867C-187D6D737456}" type="pres">
      <dgm:prSet presAssocID="{53D4DB65-0786-4CDC-A049-6A4BD35465A8}" presName="parentTextArrow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AEBA3CA-49DE-455F-9530-444F76C32D00}" type="pres">
      <dgm:prSet presAssocID="{53D4DB65-0786-4CDC-A049-6A4BD35465A8}" presName="arrow" presStyleLbl="node1" presStyleIdx="2" presStyleCnt="3" custLinFactNeighborX="278" custLinFactNeighborY="-23027"/>
      <dgm:spPr/>
      <dgm:t>
        <a:bodyPr/>
        <a:lstStyle/>
        <a:p>
          <a:pPr latinLnBrk="1"/>
          <a:endParaRPr lang="ko-KR" altLang="en-US"/>
        </a:p>
      </dgm:t>
    </dgm:pt>
    <dgm:pt modelId="{3923A8BE-026F-4336-A854-B70A8A1161DE}" type="pres">
      <dgm:prSet presAssocID="{53D4DB65-0786-4CDC-A049-6A4BD35465A8}" presName="descendantArrow" presStyleCnt="0"/>
      <dgm:spPr/>
    </dgm:pt>
    <dgm:pt modelId="{DBF875B7-1B66-485D-A872-78ACC8899043}" type="pres">
      <dgm:prSet presAssocID="{F42EFEB8-1361-41A1-96E8-53DCC3B4E133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80C063-7C3A-4C44-9194-A2C091FC57A6}" type="pres">
      <dgm:prSet presAssocID="{8A6786DD-190A-4347-9288-C190F8D904E5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CB45639-E473-4183-A245-173768AB014A}" srcId="{E1310712-82A1-4367-A7D6-0E5F115E5248}" destId="{57798BC1-481A-4426-8191-8F84B623CCB1}" srcOrd="1" destOrd="0" parTransId="{67356706-7A69-4C71-BAA1-EB09C2D4C097}" sibTransId="{FBBEB5A9-FE5C-4FB7-A242-B3614D724319}"/>
    <dgm:cxn modelId="{6F9C0BDC-1017-47E4-A95B-0D4C281626FB}" srcId="{5AACD7AA-5364-4C3B-9E3A-0B755D991CD1}" destId="{53D4DB65-0786-4CDC-A049-6A4BD35465A8}" srcOrd="0" destOrd="0" parTransId="{C3EAB582-D3F5-4688-8934-4FD4445EA204}" sibTransId="{3EB0207F-3980-4885-A137-FDA8E6E21E09}"/>
    <dgm:cxn modelId="{3DB66CDC-8038-4A46-9AB1-1984C0842A77}" srcId="{E32A9CBE-9290-40BA-A3E1-B310A2ADC0CA}" destId="{69564D6E-A24E-4EDC-94AC-3CBFCD096951}" srcOrd="0" destOrd="0" parTransId="{F2E6ACAD-B438-425A-B308-4591E787AF03}" sibTransId="{AB55C48E-DE0A-4A9A-95F8-A570022B432E}"/>
    <dgm:cxn modelId="{8568CFBA-138E-45B1-86B7-B8CED485FDF9}" type="presOf" srcId="{5AACD7AA-5364-4C3B-9E3A-0B755D991CD1}" destId="{41BB796C-EB21-4BEE-ADCB-6D3D11820D94}" srcOrd="0" destOrd="0" presId="urn:microsoft.com/office/officeart/2005/8/layout/process4"/>
    <dgm:cxn modelId="{F78C60A2-4960-4380-9150-EBF083B6C3A8}" type="presOf" srcId="{53D4DB65-0786-4CDC-A049-6A4BD35465A8}" destId="{CAEBA3CA-49DE-455F-9530-444F76C32D00}" srcOrd="1" destOrd="0" presId="urn:microsoft.com/office/officeart/2005/8/layout/process4"/>
    <dgm:cxn modelId="{C3FEA745-64DB-4775-A161-006F8C4B8581}" srcId="{E1310712-82A1-4367-A7D6-0E5F115E5248}" destId="{C71BBB60-2003-431D-8710-FA755539D8BB}" srcOrd="0" destOrd="0" parTransId="{33CC05E8-EEF5-462D-9D62-1CF63287A50D}" sibTransId="{7ED150D0-4793-4E6C-8230-24B982021CB8}"/>
    <dgm:cxn modelId="{AE3F5041-3893-413A-B2F5-CA95F508ACFD}" srcId="{E32A9CBE-9290-40BA-A3E1-B310A2ADC0CA}" destId="{C5D67148-C706-4552-BD7C-03FEFC6AE94B}" srcOrd="1" destOrd="0" parTransId="{669CE5C2-F04E-4B93-9FAD-82CEE9254DFC}" sibTransId="{E7D071DA-9880-4A02-A154-6132BE7C6423}"/>
    <dgm:cxn modelId="{29878CE3-48FA-4F88-8A0B-8559490A7F5D}" srcId="{5AACD7AA-5364-4C3B-9E3A-0B755D991CD1}" destId="{E32A9CBE-9290-40BA-A3E1-B310A2ADC0CA}" srcOrd="1" destOrd="0" parTransId="{BC606CC6-3744-4185-92CE-2976495BFCF7}" sibTransId="{0B3ADF26-CE9C-4E97-9D74-B12FE04850EB}"/>
    <dgm:cxn modelId="{99CEC4C7-ECFA-4405-802A-4E15BB15F147}" type="presOf" srcId="{57798BC1-481A-4426-8191-8F84B623CCB1}" destId="{28E10852-BD78-4802-8DE7-557D0B94A3F9}" srcOrd="0" destOrd="0" presId="urn:microsoft.com/office/officeart/2005/8/layout/process4"/>
    <dgm:cxn modelId="{64270D8D-F1BF-4D6B-86B0-5A6932134F7E}" type="presOf" srcId="{8A6786DD-190A-4347-9288-C190F8D904E5}" destId="{AB80C063-7C3A-4C44-9194-A2C091FC57A6}" srcOrd="0" destOrd="0" presId="urn:microsoft.com/office/officeart/2005/8/layout/process4"/>
    <dgm:cxn modelId="{C2768745-9F2A-4396-91DA-D328727DFF56}" type="presOf" srcId="{69564D6E-A24E-4EDC-94AC-3CBFCD096951}" destId="{30107031-56BB-4B33-8B20-5737608FF742}" srcOrd="0" destOrd="0" presId="urn:microsoft.com/office/officeart/2005/8/layout/process4"/>
    <dgm:cxn modelId="{BF5AF77F-7F4E-471B-BE3F-B24AD878BE2F}" srcId="{53D4DB65-0786-4CDC-A049-6A4BD35465A8}" destId="{F42EFEB8-1361-41A1-96E8-53DCC3B4E133}" srcOrd="0" destOrd="0" parTransId="{5C24581A-C2F2-4F0B-AA5B-2F60376F9CD7}" sibTransId="{6DF7C841-89A9-4C1F-A24C-8566E9B2D32D}"/>
    <dgm:cxn modelId="{5520FCC8-50DB-4228-B31D-7BA6C0AA5592}" type="presOf" srcId="{E1310712-82A1-4367-A7D6-0E5F115E5248}" destId="{9596BE20-5D29-46B4-BFCC-8FCA43B228C4}" srcOrd="1" destOrd="0" presId="urn:microsoft.com/office/officeart/2005/8/layout/process4"/>
    <dgm:cxn modelId="{6BB90BF0-1D6F-4385-97BC-F23D30B05D68}" type="presOf" srcId="{E32A9CBE-9290-40BA-A3E1-B310A2ADC0CA}" destId="{EFE83CE0-6415-4106-A1B9-A234A0E3547E}" srcOrd="0" destOrd="0" presId="urn:microsoft.com/office/officeart/2005/8/layout/process4"/>
    <dgm:cxn modelId="{4096DF79-CD74-4203-A517-74D9EBC662D0}" srcId="{5AACD7AA-5364-4C3B-9E3A-0B755D991CD1}" destId="{E1310712-82A1-4367-A7D6-0E5F115E5248}" srcOrd="2" destOrd="0" parTransId="{9D6EE19B-77A9-46F7-9AD8-734476641670}" sibTransId="{CD2A01C5-CFE5-4C82-9870-EF6ADE90831E}"/>
    <dgm:cxn modelId="{0351EB17-208A-493A-8CB9-061AC1D17508}" type="presOf" srcId="{C71BBB60-2003-431D-8710-FA755539D8BB}" destId="{5D8E0E6F-F762-42E5-B8C0-0E4450A58545}" srcOrd="0" destOrd="0" presId="urn:microsoft.com/office/officeart/2005/8/layout/process4"/>
    <dgm:cxn modelId="{3D741DE7-18EA-4871-8111-05C9D7BC67DD}" type="presOf" srcId="{F42EFEB8-1361-41A1-96E8-53DCC3B4E133}" destId="{DBF875B7-1B66-485D-A872-78ACC8899043}" srcOrd="0" destOrd="0" presId="urn:microsoft.com/office/officeart/2005/8/layout/process4"/>
    <dgm:cxn modelId="{83424120-3A08-4BD4-858B-66BA1700E792}" type="presOf" srcId="{C5D67148-C706-4552-BD7C-03FEFC6AE94B}" destId="{918F2C52-48F1-490C-B4B0-CF0527B163E5}" srcOrd="0" destOrd="0" presId="urn:microsoft.com/office/officeart/2005/8/layout/process4"/>
    <dgm:cxn modelId="{B0D03436-FFA9-4176-9574-E35F8C588D6A}" srcId="{53D4DB65-0786-4CDC-A049-6A4BD35465A8}" destId="{8A6786DD-190A-4347-9288-C190F8D904E5}" srcOrd="1" destOrd="0" parTransId="{45197C9C-C222-47E4-96CE-3A1DBB9117D7}" sibTransId="{6F565C51-77C1-4679-8C3E-E07489EA2B3F}"/>
    <dgm:cxn modelId="{14F2E4E2-1E3B-4E7B-A70D-E4C1B9E439EB}" type="presOf" srcId="{E32A9CBE-9290-40BA-A3E1-B310A2ADC0CA}" destId="{5FF30084-15FE-4CB0-8998-DBF8F3A70142}" srcOrd="1" destOrd="0" presId="urn:microsoft.com/office/officeart/2005/8/layout/process4"/>
    <dgm:cxn modelId="{6D70A9C4-F0C1-4C43-B776-C7B71FABA548}" type="presOf" srcId="{E1310712-82A1-4367-A7D6-0E5F115E5248}" destId="{217D9079-63ED-4011-850D-2F966D0ABD0E}" srcOrd="0" destOrd="0" presId="urn:microsoft.com/office/officeart/2005/8/layout/process4"/>
    <dgm:cxn modelId="{977C1339-834A-4DE2-B26E-F9249097732E}" type="presOf" srcId="{53D4DB65-0786-4CDC-A049-6A4BD35465A8}" destId="{A00D7792-4F3E-4ADA-867C-187D6D737456}" srcOrd="0" destOrd="0" presId="urn:microsoft.com/office/officeart/2005/8/layout/process4"/>
    <dgm:cxn modelId="{27661C5D-25F6-4FF7-91F2-A0CD1737F190}" type="presParOf" srcId="{41BB796C-EB21-4BEE-ADCB-6D3D11820D94}" destId="{221C0E10-AE00-4CB2-8D65-0251702B1ECB}" srcOrd="0" destOrd="0" presId="urn:microsoft.com/office/officeart/2005/8/layout/process4"/>
    <dgm:cxn modelId="{20B99CB4-4390-4AC4-BF09-668D9579D0E8}" type="presParOf" srcId="{221C0E10-AE00-4CB2-8D65-0251702B1ECB}" destId="{217D9079-63ED-4011-850D-2F966D0ABD0E}" srcOrd="0" destOrd="0" presId="urn:microsoft.com/office/officeart/2005/8/layout/process4"/>
    <dgm:cxn modelId="{369BBF9D-290B-44B6-8DC5-D16E987063FC}" type="presParOf" srcId="{221C0E10-AE00-4CB2-8D65-0251702B1ECB}" destId="{9596BE20-5D29-46B4-BFCC-8FCA43B228C4}" srcOrd="1" destOrd="0" presId="urn:microsoft.com/office/officeart/2005/8/layout/process4"/>
    <dgm:cxn modelId="{4F2BABE1-1F73-4B71-9C61-CE35D4AE6129}" type="presParOf" srcId="{221C0E10-AE00-4CB2-8D65-0251702B1ECB}" destId="{50868244-C9C3-42E5-8D8D-8C38BCBB5DD6}" srcOrd="2" destOrd="0" presId="urn:microsoft.com/office/officeart/2005/8/layout/process4"/>
    <dgm:cxn modelId="{FE38F356-5618-47B4-858D-A19068AEEE0C}" type="presParOf" srcId="{50868244-C9C3-42E5-8D8D-8C38BCBB5DD6}" destId="{5D8E0E6F-F762-42E5-B8C0-0E4450A58545}" srcOrd="0" destOrd="0" presId="urn:microsoft.com/office/officeart/2005/8/layout/process4"/>
    <dgm:cxn modelId="{09A3E82C-F040-4402-8638-345F2F944BEF}" type="presParOf" srcId="{50868244-C9C3-42E5-8D8D-8C38BCBB5DD6}" destId="{28E10852-BD78-4802-8DE7-557D0B94A3F9}" srcOrd="1" destOrd="0" presId="urn:microsoft.com/office/officeart/2005/8/layout/process4"/>
    <dgm:cxn modelId="{FC13B70D-F3F5-4EF5-8ABD-3861F3D357F2}" type="presParOf" srcId="{41BB796C-EB21-4BEE-ADCB-6D3D11820D94}" destId="{D44F03F3-025F-4BE2-852D-3CCF3F2E831D}" srcOrd="1" destOrd="0" presId="urn:microsoft.com/office/officeart/2005/8/layout/process4"/>
    <dgm:cxn modelId="{CBB22C7B-754A-4378-BC5D-7E6BA2C42B08}" type="presParOf" srcId="{41BB796C-EB21-4BEE-ADCB-6D3D11820D94}" destId="{83DD01A1-4EB3-498A-8AFF-A2112E80A952}" srcOrd="2" destOrd="0" presId="urn:microsoft.com/office/officeart/2005/8/layout/process4"/>
    <dgm:cxn modelId="{D5010AD3-9471-4C32-B6CB-1B864A812960}" type="presParOf" srcId="{83DD01A1-4EB3-498A-8AFF-A2112E80A952}" destId="{EFE83CE0-6415-4106-A1B9-A234A0E3547E}" srcOrd="0" destOrd="0" presId="urn:microsoft.com/office/officeart/2005/8/layout/process4"/>
    <dgm:cxn modelId="{59511C44-2A27-47FC-B048-91464FC42EC1}" type="presParOf" srcId="{83DD01A1-4EB3-498A-8AFF-A2112E80A952}" destId="{5FF30084-15FE-4CB0-8998-DBF8F3A70142}" srcOrd="1" destOrd="0" presId="urn:microsoft.com/office/officeart/2005/8/layout/process4"/>
    <dgm:cxn modelId="{83FC8836-1EB4-4AE3-AEAE-89DB3904F016}" type="presParOf" srcId="{83DD01A1-4EB3-498A-8AFF-A2112E80A952}" destId="{CA5A8DCD-85C4-4B94-B006-916664D42A2C}" srcOrd="2" destOrd="0" presId="urn:microsoft.com/office/officeart/2005/8/layout/process4"/>
    <dgm:cxn modelId="{39959765-80BA-4FA1-A2E6-A3C4F273643A}" type="presParOf" srcId="{CA5A8DCD-85C4-4B94-B006-916664D42A2C}" destId="{30107031-56BB-4B33-8B20-5737608FF742}" srcOrd="0" destOrd="0" presId="urn:microsoft.com/office/officeart/2005/8/layout/process4"/>
    <dgm:cxn modelId="{0BD5AFE3-D795-4A3B-BDBC-A888647CF5CD}" type="presParOf" srcId="{CA5A8DCD-85C4-4B94-B006-916664D42A2C}" destId="{918F2C52-48F1-490C-B4B0-CF0527B163E5}" srcOrd="1" destOrd="0" presId="urn:microsoft.com/office/officeart/2005/8/layout/process4"/>
    <dgm:cxn modelId="{5EE9FDC3-E716-4A77-B113-A2F360AFFAE6}" type="presParOf" srcId="{41BB796C-EB21-4BEE-ADCB-6D3D11820D94}" destId="{53285127-4981-4C6C-9358-6E52E9296B6A}" srcOrd="3" destOrd="0" presId="urn:microsoft.com/office/officeart/2005/8/layout/process4"/>
    <dgm:cxn modelId="{4CAEC4CA-6ECB-43FC-A8FD-F1957AB60FD6}" type="presParOf" srcId="{41BB796C-EB21-4BEE-ADCB-6D3D11820D94}" destId="{45E35E92-6079-4CB7-8E78-5E636F5A0901}" srcOrd="4" destOrd="0" presId="urn:microsoft.com/office/officeart/2005/8/layout/process4"/>
    <dgm:cxn modelId="{0E708145-4873-4AD5-9174-95B69DE61356}" type="presParOf" srcId="{45E35E92-6079-4CB7-8E78-5E636F5A0901}" destId="{A00D7792-4F3E-4ADA-867C-187D6D737456}" srcOrd="0" destOrd="0" presId="urn:microsoft.com/office/officeart/2005/8/layout/process4"/>
    <dgm:cxn modelId="{E6E0ECD0-49C6-4599-B384-03A8020A986C}" type="presParOf" srcId="{45E35E92-6079-4CB7-8E78-5E636F5A0901}" destId="{CAEBA3CA-49DE-455F-9530-444F76C32D00}" srcOrd="1" destOrd="0" presId="urn:microsoft.com/office/officeart/2005/8/layout/process4"/>
    <dgm:cxn modelId="{24A4415D-8310-4DDE-BF9A-9307DE3EAC82}" type="presParOf" srcId="{45E35E92-6079-4CB7-8E78-5E636F5A0901}" destId="{3923A8BE-026F-4336-A854-B70A8A1161DE}" srcOrd="2" destOrd="0" presId="urn:microsoft.com/office/officeart/2005/8/layout/process4"/>
    <dgm:cxn modelId="{1CB29918-A160-4C22-829B-378F6E00DB4F}" type="presParOf" srcId="{3923A8BE-026F-4336-A854-B70A8A1161DE}" destId="{DBF875B7-1B66-485D-A872-78ACC8899043}" srcOrd="0" destOrd="0" presId="urn:microsoft.com/office/officeart/2005/8/layout/process4"/>
    <dgm:cxn modelId="{EE98ECB7-F9D2-4790-AB0B-19FC9F2BDE62}" type="presParOf" srcId="{3923A8BE-026F-4336-A854-B70A8A1161DE}" destId="{AB80C063-7C3A-4C44-9194-A2C091FC57A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5AC73-A574-4583-A882-AB570B9489D5}">
      <dsp:nvSpPr>
        <dsp:cNvPr id="0" name=""/>
        <dsp:cNvSpPr/>
      </dsp:nvSpPr>
      <dsp:spPr>
        <a:xfrm>
          <a:off x="2224491" y="1154120"/>
          <a:ext cx="2688829" cy="2217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>
              <a:solidFill>
                <a:schemeClr val="accent6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rPr>
            <a:t>일면적</a:t>
          </a:r>
          <a:r>
            <a:rPr lang="en-US" altLang="ko-KR" sz="2000" kern="12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-</a:t>
          </a:r>
          <a:r>
            <a:rPr lang="ko-KR" altLang="en-US" sz="2000" kern="12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중국 공산당 지원</a:t>
          </a:r>
          <a:endParaRPr lang="ko-KR" altLang="en-US" sz="2000" kern="1200" dirty="0">
            <a:latin typeface="210 맨발의청춘 L" panose="02020603020101020101" pitchFamily="18" charset="-127"/>
            <a:ea typeface="210 맨발의청춘 L" panose="02020603020101020101" pitchFamily="18" charset="-127"/>
          </a:endParaRP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>
              <a:solidFill>
                <a:schemeClr val="accent6">
                  <a:lumMod val="7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rPr>
            <a:t>다른 한편</a:t>
          </a:r>
          <a:r>
            <a:rPr lang="en-US" altLang="ko-KR" sz="2000" kern="12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- </a:t>
          </a:r>
          <a:r>
            <a:rPr lang="ko-KR" altLang="en-US" sz="2000" kern="12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간도를 북한에 편입</a:t>
          </a:r>
          <a:endParaRPr lang="ko-KR" altLang="en-US" sz="2000" kern="1200" dirty="0">
            <a:latin typeface="210 맨발의청춘 L" panose="02020603020101020101" pitchFamily="18" charset="-127"/>
            <a:ea typeface="210 맨발의청춘 L" panose="02020603020101020101" pitchFamily="18" charset="-127"/>
          </a:endParaRPr>
        </a:p>
      </dsp:txBody>
      <dsp:txXfrm>
        <a:off x="2275527" y="1205156"/>
        <a:ext cx="2586757" cy="1640423"/>
      </dsp:txXfrm>
    </dsp:sp>
    <dsp:sp modelId="{A33D3AF2-3004-4D13-A14A-06B30BA3C976}">
      <dsp:nvSpPr>
        <dsp:cNvPr id="0" name=""/>
        <dsp:cNvSpPr/>
      </dsp:nvSpPr>
      <dsp:spPr>
        <a:xfrm>
          <a:off x="3704315" y="1570156"/>
          <a:ext cx="3130967" cy="3130967"/>
        </a:xfrm>
        <a:prstGeom prst="leftCircularArrow">
          <a:avLst>
            <a:gd name="adj1" fmla="val 3680"/>
            <a:gd name="adj2" fmla="val 458551"/>
            <a:gd name="adj3" fmla="val 2234061"/>
            <a:gd name="adj4" fmla="val 9024489"/>
            <a:gd name="adj5" fmla="val 4293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DD1C03-F92D-4018-8B96-7A2D501B7916}">
      <dsp:nvSpPr>
        <dsp:cNvPr id="0" name=""/>
        <dsp:cNvSpPr/>
      </dsp:nvSpPr>
      <dsp:spPr>
        <a:xfrm>
          <a:off x="2822009" y="2896616"/>
          <a:ext cx="2390070" cy="95045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100" kern="1200" dirty="0" smtClean="0">
              <a:latin typeface="210 맨발의청춘 R" panose="02020603020101020101" pitchFamily="18" charset="-127"/>
              <a:ea typeface="210 맨발의청춘 R" panose="02020603020101020101" pitchFamily="18" charset="-127"/>
            </a:rPr>
            <a:t>소련</a:t>
          </a:r>
          <a:endParaRPr lang="ko-KR" altLang="en-US" sz="4100" kern="1200" dirty="0">
            <a:latin typeface="210 맨발의청춘 R" panose="02020603020101020101" pitchFamily="18" charset="-127"/>
            <a:ea typeface="210 맨발의청춘 R" panose="02020603020101020101" pitchFamily="18" charset="-127"/>
          </a:endParaRPr>
        </a:p>
      </dsp:txBody>
      <dsp:txXfrm>
        <a:off x="2849847" y="2924454"/>
        <a:ext cx="2334394" cy="894776"/>
      </dsp:txXfrm>
    </dsp:sp>
    <dsp:sp modelId="{2DAC63E2-7F00-4522-AAD0-720E6F29D319}">
      <dsp:nvSpPr>
        <dsp:cNvPr id="0" name=""/>
        <dsp:cNvSpPr/>
      </dsp:nvSpPr>
      <dsp:spPr>
        <a:xfrm>
          <a:off x="5760720" y="1154120"/>
          <a:ext cx="2688829" cy="2217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소련의 옹호와 지지</a:t>
          </a:r>
          <a:endParaRPr lang="ko-KR" altLang="en-US" sz="2000" kern="1200" dirty="0">
            <a:latin typeface="210 맨발의청춘 L" panose="02020603020101020101" pitchFamily="18" charset="-127"/>
            <a:ea typeface="210 맨발의청춘 L" panose="02020603020101020101" pitchFamily="18" charset="-127"/>
          </a:endParaRP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6.25</a:t>
          </a:r>
          <a:r>
            <a:rPr lang="ko-KR" altLang="en-US" sz="2000" kern="12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전쟁</a:t>
          </a:r>
          <a:endParaRPr lang="ko-KR" altLang="en-US" sz="2000" kern="1200" dirty="0">
            <a:latin typeface="210 맨발의청춘 L" panose="02020603020101020101" pitchFamily="18" charset="-127"/>
            <a:ea typeface="210 맨발의청춘 L" panose="02020603020101020101" pitchFamily="18" charset="-127"/>
          </a:endParaRP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휴전</a:t>
          </a:r>
          <a:endParaRPr lang="ko-KR" altLang="en-US" sz="2000" kern="1200" dirty="0">
            <a:latin typeface="210 맨발의청춘 L" panose="02020603020101020101" pitchFamily="18" charset="-127"/>
            <a:ea typeface="210 맨발의청춘 L" panose="02020603020101020101" pitchFamily="18" charset="-127"/>
          </a:endParaRPr>
        </a:p>
      </dsp:txBody>
      <dsp:txXfrm>
        <a:off x="5811756" y="1680382"/>
        <a:ext cx="2586757" cy="1640423"/>
      </dsp:txXfrm>
    </dsp:sp>
    <dsp:sp modelId="{FABF2D41-0534-4B00-B691-05BDDF337DF5}">
      <dsp:nvSpPr>
        <dsp:cNvPr id="0" name=""/>
        <dsp:cNvSpPr/>
      </dsp:nvSpPr>
      <dsp:spPr>
        <a:xfrm>
          <a:off x="6358237" y="678894"/>
          <a:ext cx="2390070" cy="95045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100" kern="1200" dirty="0" smtClean="0">
              <a:latin typeface="210 맨발의청춘 R" panose="02020603020101020101" pitchFamily="18" charset="-127"/>
              <a:ea typeface="210 맨발의청춘 R" panose="02020603020101020101" pitchFamily="18" charset="-127"/>
            </a:rPr>
            <a:t>북한</a:t>
          </a:r>
          <a:endParaRPr lang="ko-KR" altLang="en-US" sz="4100" kern="1200" dirty="0">
            <a:latin typeface="210 맨발의청춘 R" panose="02020603020101020101" pitchFamily="18" charset="-127"/>
            <a:ea typeface="210 맨발의청춘 R" panose="02020603020101020101" pitchFamily="18" charset="-127"/>
          </a:endParaRPr>
        </a:p>
      </dsp:txBody>
      <dsp:txXfrm>
        <a:off x="6386075" y="706732"/>
        <a:ext cx="2334394" cy="894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6BE20-5D29-46B4-BFCC-8FCA43B228C4}">
      <dsp:nvSpPr>
        <dsp:cNvPr id="0" name=""/>
        <dsp:cNvSpPr/>
      </dsp:nvSpPr>
      <dsp:spPr>
        <a:xfrm>
          <a:off x="0" y="3276004"/>
          <a:ext cx="8961899" cy="1075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>
              <a:latin typeface="210 맨발의청춘 R" panose="02020603020101020101" pitchFamily="18" charset="-127"/>
              <a:ea typeface="210 맨발의청춘 R" panose="02020603020101020101" pitchFamily="18" charset="-127"/>
            </a:rPr>
            <a:t>북한</a:t>
          </a:r>
          <a:endParaRPr lang="ko-KR" altLang="en-US" sz="3200" kern="1200" dirty="0">
            <a:latin typeface="210 맨발의청춘 R" panose="02020603020101020101" pitchFamily="18" charset="-127"/>
            <a:ea typeface="210 맨발의청춘 R" panose="02020603020101020101" pitchFamily="18" charset="-127"/>
          </a:endParaRPr>
        </a:p>
      </dsp:txBody>
      <dsp:txXfrm>
        <a:off x="0" y="3276004"/>
        <a:ext cx="8961899" cy="580639"/>
      </dsp:txXfrm>
    </dsp:sp>
    <dsp:sp modelId="{5D8E0E6F-F762-42E5-B8C0-0E4450A58545}">
      <dsp:nvSpPr>
        <dsp:cNvPr id="0" name=""/>
        <dsp:cNvSpPr/>
      </dsp:nvSpPr>
      <dsp:spPr>
        <a:xfrm>
          <a:off x="0" y="3835138"/>
          <a:ext cx="4480949" cy="4946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국가적 위신 추락</a:t>
          </a:r>
          <a:endParaRPr lang="ko-KR" altLang="en-US" sz="2300" kern="1200" dirty="0">
            <a:latin typeface="210 맨발의청춘 L" panose="02020603020101020101" pitchFamily="18" charset="-127"/>
            <a:ea typeface="210 맨발의청춘 L" panose="02020603020101020101" pitchFamily="18" charset="-127"/>
          </a:endParaRPr>
        </a:p>
      </dsp:txBody>
      <dsp:txXfrm>
        <a:off x="0" y="3835138"/>
        <a:ext cx="4480949" cy="494618"/>
      </dsp:txXfrm>
    </dsp:sp>
    <dsp:sp modelId="{28E10852-BD78-4802-8DE7-557D0B94A3F9}">
      <dsp:nvSpPr>
        <dsp:cNvPr id="0" name=""/>
        <dsp:cNvSpPr/>
      </dsp:nvSpPr>
      <dsp:spPr>
        <a:xfrm>
          <a:off x="4480949" y="3835138"/>
          <a:ext cx="4480949" cy="4946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간도의 북한편입 종결</a:t>
          </a:r>
          <a:endParaRPr lang="ko-KR" altLang="en-US" sz="2300" kern="1200" dirty="0">
            <a:latin typeface="210 맨발의청춘 L" panose="02020603020101020101" pitchFamily="18" charset="-127"/>
            <a:ea typeface="210 맨발의청춘 L" panose="02020603020101020101" pitchFamily="18" charset="-127"/>
          </a:endParaRPr>
        </a:p>
      </dsp:txBody>
      <dsp:txXfrm>
        <a:off x="4480949" y="3835138"/>
        <a:ext cx="4480949" cy="494618"/>
      </dsp:txXfrm>
    </dsp:sp>
    <dsp:sp modelId="{5FF30084-15FE-4CB0-8998-DBF8F3A70142}">
      <dsp:nvSpPr>
        <dsp:cNvPr id="0" name=""/>
        <dsp:cNvSpPr/>
      </dsp:nvSpPr>
      <dsp:spPr>
        <a:xfrm rot="10800000">
          <a:off x="0" y="1638387"/>
          <a:ext cx="8961899" cy="165374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>
              <a:latin typeface="210 맨발의청춘 R" panose="02020603020101020101" pitchFamily="18" charset="-127"/>
              <a:ea typeface="210 맨발의청춘 R" panose="02020603020101020101" pitchFamily="18" charset="-127"/>
            </a:rPr>
            <a:t>남북전쟁</a:t>
          </a:r>
          <a:endParaRPr lang="ko-KR" altLang="en-US" sz="3200" kern="1200" dirty="0">
            <a:latin typeface="210 맨발의청춘 R" panose="02020603020101020101" pitchFamily="18" charset="-127"/>
            <a:ea typeface="210 맨발의청춘 R" panose="02020603020101020101" pitchFamily="18" charset="-127"/>
          </a:endParaRPr>
        </a:p>
      </dsp:txBody>
      <dsp:txXfrm rot="-10800000">
        <a:off x="0" y="1638387"/>
        <a:ext cx="8961899" cy="580465"/>
      </dsp:txXfrm>
    </dsp:sp>
    <dsp:sp modelId="{30107031-56BB-4B33-8B20-5737608FF742}">
      <dsp:nvSpPr>
        <dsp:cNvPr id="0" name=""/>
        <dsp:cNvSpPr/>
      </dsp:nvSpPr>
      <dsp:spPr>
        <a:xfrm>
          <a:off x="0" y="2218852"/>
          <a:ext cx="4480949" cy="4944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초반엔 북한 우세</a:t>
          </a:r>
          <a:endParaRPr lang="ko-KR" altLang="en-US" sz="2300" kern="1200" dirty="0">
            <a:latin typeface="210 맨발의청춘 L" panose="02020603020101020101" pitchFamily="18" charset="-127"/>
            <a:ea typeface="210 맨발의청춘 L" panose="02020603020101020101" pitchFamily="18" charset="-127"/>
          </a:endParaRPr>
        </a:p>
      </dsp:txBody>
      <dsp:txXfrm>
        <a:off x="0" y="2218852"/>
        <a:ext cx="4480949" cy="494470"/>
      </dsp:txXfrm>
    </dsp:sp>
    <dsp:sp modelId="{918F2C52-48F1-490C-B4B0-CF0527B163E5}">
      <dsp:nvSpPr>
        <dsp:cNvPr id="0" name=""/>
        <dsp:cNvSpPr/>
      </dsp:nvSpPr>
      <dsp:spPr>
        <a:xfrm>
          <a:off x="4480949" y="2218852"/>
          <a:ext cx="4480949" cy="4944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휴전</a:t>
          </a:r>
          <a:endParaRPr lang="ko-KR" altLang="en-US" sz="2300" kern="1200" dirty="0">
            <a:latin typeface="210 맨발의청춘 L" panose="02020603020101020101" pitchFamily="18" charset="-127"/>
            <a:ea typeface="210 맨발의청춘 L" panose="02020603020101020101" pitchFamily="18" charset="-127"/>
          </a:endParaRPr>
        </a:p>
      </dsp:txBody>
      <dsp:txXfrm>
        <a:off x="4480949" y="2218852"/>
        <a:ext cx="4480949" cy="494470"/>
      </dsp:txXfrm>
    </dsp:sp>
    <dsp:sp modelId="{CAEBA3CA-49DE-455F-9530-444F76C32D00}">
      <dsp:nvSpPr>
        <dsp:cNvPr id="0" name=""/>
        <dsp:cNvSpPr/>
      </dsp:nvSpPr>
      <dsp:spPr>
        <a:xfrm rot="10800000">
          <a:off x="0" y="0"/>
          <a:ext cx="8961899" cy="165374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>
              <a:latin typeface="210 맨발의청춘 R" panose="02020603020101020101" pitchFamily="18" charset="-127"/>
              <a:ea typeface="210 맨발의청춘 R" panose="02020603020101020101" pitchFamily="18" charset="-127"/>
            </a:rPr>
            <a:t>소련의 옹호와 지지</a:t>
          </a:r>
          <a:endParaRPr lang="ko-KR" altLang="en-US" sz="3200" kern="1200" dirty="0">
            <a:latin typeface="210 맨발의청춘 R" panose="02020603020101020101" pitchFamily="18" charset="-127"/>
            <a:ea typeface="210 맨발의청춘 R" panose="02020603020101020101" pitchFamily="18" charset="-127"/>
          </a:endParaRPr>
        </a:p>
      </dsp:txBody>
      <dsp:txXfrm rot="-10800000">
        <a:off x="0" y="0"/>
        <a:ext cx="8961899" cy="580465"/>
      </dsp:txXfrm>
    </dsp:sp>
    <dsp:sp modelId="{DBF875B7-1B66-485D-A872-78ACC8899043}">
      <dsp:nvSpPr>
        <dsp:cNvPr id="0" name=""/>
        <dsp:cNvSpPr/>
      </dsp:nvSpPr>
      <dsp:spPr>
        <a:xfrm>
          <a:off x="0" y="581234"/>
          <a:ext cx="4480949" cy="4944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간도영유</a:t>
          </a:r>
          <a:endParaRPr lang="ko-KR" altLang="en-US" sz="2300" kern="1200" dirty="0">
            <a:latin typeface="210 맨발의청춘 L" panose="02020603020101020101" pitchFamily="18" charset="-127"/>
            <a:ea typeface="210 맨발의청춘 L" panose="02020603020101020101" pitchFamily="18" charset="-127"/>
          </a:endParaRPr>
        </a:p>
      </dsp:txBody>
      <dsp:txXfrm>
        <a:off x="0" y="581234"/>
        <a:ext cx="4480949" cy="494470"/>
      </dsp:txXfrm>
    </dsp:sp>
    <dsp:sp modelId="{AB80C063-7C3A-4C44-9194-A2C091FC57A6}">
      <dsp:nvSpPr>
        <dsp:cNvPr id="0" name=""/>
        <dsp:cNvSpPr/>
      </dsp:nvSpPr>
      <dsp:spPr>
        <a:xfrm>
          <a:off x="4480949" y="581234"/>
          <a:ext cx="4480949" cy="4944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kern="12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6.25</a:t>
          </a:r>
          <a:r>
            <a:rPr lang="ko-KR" altLang="en-US" sz="2300" kern="12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rPr>
            <a:t>전쟁</a:t>
          </a:r>
          <a:endParaRPr lang="ko-KR" altLang="en-US" sz="2300" kern="1200" dirty="0">
            <a:latin typeface="210 맨발의청춘 L" panose="02020603020101020101" pitchFamily="18" charset="-127"/>
            <a:ea typeface="210 맨발의청춘 L" panose="02020603020101020101" pitchFamily="18" charset="-127"/>
          </a:endParaRPr>
        </a:p>
      </dsp:txBody>
      <dsp:txXfrm>
        <a:off x="4480949" y="581234"/>
        <a:ext cx="4480949" cy="494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80879-02B2-46A1-804C-C4A5893434E2}" type="datetimeFigureOut">
              <a:rPr lang="ko-KR" altLang="en-US" smtClean="0"/>
              <a:t>2018-04-02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74090-D0E3-4D5C-BBDF-EF09E8C9F7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030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A9C4-5E97-415D-BA71-60DE18E2A726}" type="datetimeFigureOut">
              <a:rPr lang="ko-KR" altLang="en-US" smtClean="0"/>
              <a:pPr/>
              <a:t>2018-04-02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4031-5CB6-440B-BA28-12D7A087C0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237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A9C4-5E97-415D-BA71-60DE18E2A726}" type="datetimeFigureOut">
              <a:rPr lang="ko-KR" altLang="en-US" smtClean="0"/>
              <a:pPr/>
              <a:t>2018-04-02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4031-5CB6-440B-BA28-12D7A087C0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207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A9C4-5E97-415D-BA71-60DE18E2A726}" type="datetimeFigureOut">
              <a:rPr lang="ko-KR" altLang="en-US" smtClean="0"/>
              <a:pPr/>
              <a:t>2018-04-02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4031-5CB6-440B-BA28-12D7A087C0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900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A9C4-5E97-415D-BA71-60DE18E2A726}" type="datetimeFigureOut">
              <a:rPr lang="ko-KR" altLang="en-US" smtClean="0"/>
              <a:pPr/>
              <a:t>2018-04-02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4031-5CB6-440B-BA28-12D7A087C0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397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A9C4-5E97-415D-BA71-60DE18E2A726}" type="datetimeFigureOut">
              <a:rPr lang="ko-KR" altLang="en-US" smtClean="0"/>
              <a:pPr/>
              <a:t>2018-04-02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4031-5CB6-440B-BA28-12D7A087C0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367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A9C4-5E97-415D-BA71-60DE18E2A726}" type="datetimeFigureOut">
              <a:rPr lang="ko-KR" altLang="en-US" smtClean="0"/>
              <a:pPr/>
              <a:t>2018-04-02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4031-5CB6-440B-BA28-12D7A087C0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09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A9C4-5E97-415D-BA71-60DE18E2A726}" type="datetimeFigureOut">
              <a:rPr lang="ko-KR" altLang="en-US" smtClean="0"/>
              <a:pPr/>
              <a:t>2018-04-02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4031-5CB6-440B-BA28-12D7A087C0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347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A9C4-5E97-415D-BA71-60DE18E2A726}" type="datetimeFigureOut">
              <a:rPr lang="ko-KR" altLang="en-US" smtClean="0"/>
              <a:pPr/>
              <a:t>2018-04-02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4031-5CB6-440B-BA28-12D7A087C0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551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A9C4-5E97-415D-BA71-60DE18E2A726}" type="datetimeFigureOut">
              <a:rPr lang="ko-KR" altLang="en-US" smtClean="0"/>
              <a:pPr/>
              <a:t>2018-04-02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4031-5CB6-440B-BA28-12D7A087C0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95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A9C4-5E97-415D-BA71-60DE18E2A726}" type="datetimeFigureOut">
              <a:rPr lang="ko-KR" altLang="en-US" smtClean="0"/>
              <a:pPr/>
              <a:t>2018-04-02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4031-5CB6-440B-BA28-12D7A087C0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795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A9C4-5E97-415D-BA71-60DE18E2A726}" type="datetimeFigureOut">
              <a:rPr lang="ko-KR" altLang="en-US" smtClean="0"/>
              <a:pPr/>
              <a:t>2018-04-02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4031-5CB6-440B-BA28-12D7A087C0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71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A9C4-5E97-415D-BA71-60DE18E2A726}" type="datetimeFigureOut">
              <a:rPr lang="ko-KR" altLang="en-US" smtClean="0"/>
              <a:pPr/>
              <a:t>2018-04-02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24031-5CB6-440B-BA28-12D7A087C0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93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fHQV5sbLCo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5fHQV5sbLCo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ika6IDsWaU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oh539" TargetMode="External"/><Relationship Id="rId2" Type="http://schemas.openxmlformats.org/officeDocument/2006/relationships/hyperlink" Target="https://blog.naver.com/oh539/4002578359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v9ijw3bKn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-OLkBgK2GF8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OLkBgK2GF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7165" y="883188"/>
            <a:ext cx="8230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solidFill>
                  <a:schemeClr val="accent2">
                    <a:lumMod val="75000"/>
                  </a:schemeClr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간도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가 우리나라 영토인 근거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76156" y="2420473"/>
            <a:ext cx="2484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[    </a:t>
            </a:r>
            <a:r>
              <a:rPr lang="ko-KR" altLang="en-US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독도영토학    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]</a:t>
            </a:r>
            <a:endParaRPr lang="ko-KR" altLang="en-US" sz="24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3350" y="3012144"/>
            <a:ext cx="3156633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재활공학과 박재현</a:t>
            </a:r>
            <a:endParaRPr lang="en-US" altLang="ko-KR" sz="25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5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재활공학과 이흔지</a:t>
            </a:r>
            <a:endParaRPr lang="en-US" altLang="ko-KR" sz="25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5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재활공학과 최정목</a:t>
            </a:r>
            <a:endParaRPr lang="en-US" altLang="ko-KR" sz="25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5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중국어중국학과 권혜경</a:t>
            </a:r>
            <a:endParaRPr lang="en-US" altLang="ko-KR" sz="25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5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중국어중국학과 윤종운</a:t>
            </a:r>
            <a:endParaRPr lang="en-US" altLang="ko-KR" sz="25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5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중국어중국학과 이상민</a:t>
            </a:r>
            <a:endParaRPr lang="en-US" altLang="ko-KR" sz="25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5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중국어중국학과 이송희</a:t>
            </a:r>
            <a:endParaRPr lang="en-US" altLang="ko-KR" sz="25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5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중국어중국학과 정한솔</a:t>
            </a:r>
            <a:endParaRPr lang="en-US" altLang="ko-KR" sz="25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5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중국어중국학과 조예령</a:t>
            </a:r>
            <a:endParaRPr lang="en-US" altLang="ko-KR" sz="25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614376" y="2231870"/>
            <a:ext cx="6184918" cy="405270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374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57202" y="1512326"/>
            <a:ext cx="11223812" cy="2387600"/>
          </a:xfrm>
        </p:spPr>
        <p:txBody>
          <a:bodyPr/>
          <a:lstStyle/>
          <a:p>
            <a:r>
              <a:rPr lang="en-US" altLang="ko-KR" i="1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2. </a:t>
            </a:r>
            <a:r>
              <a:rPr lang="ko-KR" altLang="en-US" i="1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백두산 정계비와 간도 영유권</a:t>
            </a:r>
            <a:endParaRPr lang="ko-KR" altLang="en-US" i="1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445621" y="4086129"/>
            <a:ext cx="3774141" cy="822048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중국어중국학과 </a:t>
            </a:r>
            <a:r>
              <a:rPr lang="en-US" altLang="ko-KR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_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이송희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11" y="383426"/>
            <a:ext cx="6168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백두산 정계비   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120" y="2110080"/>
            <a:ext cx="48397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1712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 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숙종 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38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  <a:r>
              <a:rPr lang="en-US" altLang="ko-KR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</a:t>
            </a:r>
          </a:p>
          <a:p>
            <a:r>
              <a:rPr lang="en-US" altLang="ko-KR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  조선과 청나라의 국경선 표시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1392" y="3369069"/>
            <a:ext cx="2287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해발 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2,200M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120" y="4467534"/>
            <a:ext cx="7462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‘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서쪽의 </a:t>
            </a:r>
            <a:r>
              <a:rPr lang="ko-KR" altLang="en-US" sz="28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압록과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동쪽의 </a:t>
            </a:r>
            <a:r>
              <a:rPr lang="ko-KR" altLang="en-US" sz="28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토문을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분수령으로 삼는다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.’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120" y="3395963"/>
            <a:ext cx="4245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백두산의 </a:t>
            </a:r>
            <a:r>
              <a:rPr lang="ko-KR" altLang="en-US" sz="28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장군봉</a:t>
            </a:r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^ </a:t>
            </a:r>
            <a:r>
              <a:rPr lang="ko-KR" altLang="en-US" sz="28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대연지봉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9" name="그림 8" descr="qetwr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60" y="341310"/>
            <a:ext cx="4233333" cy="2730500"/>
          </a:xfrm>
          <a:prstGeom prst="rect">
            <a:avLst/>
          </a:prstGeom>
        </p:spPr>
      </p:pic>
      <p:sp>
        <p:nvSpPr>
          <p:cNvPr id="10" name="타원 9"/>
          <p:cNvSpPr/>
          <p:nvPr/>
        </p:nvSpPr>
        <p:spPr>
          <a:xfrm>
            <a:off x="5273477" y="4357694"/>
            <a:ext cx="885273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28339" y="5643579"/>
            <a:ext cx="4406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u="sng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조선 </a:t>
            </a:r>
            <a:r>
              <a:rPr lang="en-US" altLang="ko-KR" sz="2800" u="sng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– </a:t>
            </a:r>
            <a:r>
              <a:rPr lang="ko-KR" altLang="en-US" sz="2800" u="sng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만주 </a:t>
            </a:r>
            <a:r>
              <a:rPr lang="ko-KR" altLang="en-US" sz="2800" u="sng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쑹화강의</a:t>
            </a:r>
            <a:r>
              <a:rPr lang="ko-KR" altLang="en-US" sz="2800" u="sng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한 부분</a:t>
            </a:r>
            <a:endParaRPr lang="ko-KR" altLang="en-US" sz="2800" u="sng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7091" y="5683920"/>
            <a:ext cx="2534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u="sng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청나라 </a:t>
            </a:r>
            <a:r>
              <a:rPr lang="en-US" altLang="ko-KR" sz="2800" u="sng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- </a:t>
            </a:r>
            <a:r>
              <a:rPr lang="ko-KR" altLang="en-US" sz="2800" u="sng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두만강</a:t>
            </a:r>
            <a:endParaRPr lang="ko-KR" altLang="en-US" sz="2800" u="sng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rot="5400000">
            <a:off x="4758423" y="4979486"/>
            <a:ext cx="500066" cy="6667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rot="16200000" flipH="1">
            <a:off x="6322775" y="5006380"/>
            <a:ext cx="500066" cy="6667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6386" y="357167"/>
            <a:ext cx="5545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정계비 설치   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pic>
        <p:nvPicPr>
          <p:cNvPr id="6" name="그림 5" descr="ㅂㄷㅅㅈㄱ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717" y="1428736"/>
            <a:ext cx="5054575" cy="3214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538" y="2071679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국경 명문화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538" y="3038774"/>
            <a:ext cx="5440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백두산 천지 이남지역 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=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조선의 영토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37" y="3910147"/>
            <a:ext cx="35798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청나라와 러시아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,</a:t>
            </a:r>
          </a:p>
          <a:p>
            <a:r>
              <a:rPr lang="en-US" altLang="ko-KR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 </a:t>
            </a:r>
            <a:r>
              <a:rPr lang="ko-KR" altLang="en-US" sz="28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네르친스크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조약 체결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538" y="4955458"/>
            <a:ext cx="46281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조선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;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숭배 의식과 영토 인식 확고 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1301" y="216266"/>
            <a:ext cx="103220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설치 당시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,</a:t>
            </a:r>
          </a:p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        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토문강에 대한 조선의 인식   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pic>
        <p:nvPicPr>
          <p:cNvPr id="7" name="그림 6" descr="인식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09" y="4071942"/>
            <a:ext cx="3429024" cy="2571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537" y="2071679"/>
            <a:ext cx="73404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숙종 시기의 </a:t>
            </a:r>
            <a:r>
              <a:rPr lang="ko-KR" altLang="en-US" sz="28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이조참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8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이광좌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          ;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황지의 이른바 </a:t>
            </a:r>
            <a:r>
              <a:rPr lang="ko-KR" altLang="en-US" sz="28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토문강이란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28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화어로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두만강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211" y="3132903"/>
            <a:ext cx="4713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차관접대사의별단 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;</a:t>
            </a:r>
            <a:r>
              <a:rPr lang="ko-KR" altLang="en-US" sz="28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토문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=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두만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4133" y="3812450"/>
            <a:ext cx="71336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이익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성호사설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 </a:t>
            </a:r>
            <a:r>
              <a:rPr lang="ko-KR" altLang="en-US" sz="28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이긍익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연려실기술 등 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‘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저술서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’</a:t>
            </a:r>
          </a:p>
          <a:p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     ; </a:t>
            </a:r>
            <a:r>
              <a:rPr lang="ko-KR" altLang="en-US" sz="28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토문강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=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두만강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5486" y="5398168"/>
            <a:ext cx="70054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압록강과 두만강 경계로 조선의 경내 합의</a:t>
            </a:r>
            <a:endParaRPr lang="en-US" altLang="ko-KR" sz="32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sz="32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  </a:t>
            </a:r>
            <a:r>
              <a:rPr lang="ko-KR" altLang="en-US" sz="32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→ </a:t>
            </a:r>
            <a:r>
              <a:rPr lang="ko-KR" altLang="en-US" sz="3200" dirty="0" smtClean="0">
                <a:solidFill>
                  <a:srgbClr val="FF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매우 성공적</a:t>
            </a:r>
            <a:endParaRPr lang="ko-KR" altLang="en-US" sz="3200" dirty="0">
              <a:solidFill>
                <a:srgbClr val="FF0000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03" y="214290"/>
            <a:ext cx="64936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간도의 역사</a:t>
            </a:r>
            <a:r>
              <a:rPr lang="ko-KR" altLang="en-US" sz="60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 </a:t>
            </a:r>
            <a:r>
              <a:rPr lang="en-US" altLang="ko-KR" sz="32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~18C   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]</a:t>
            </a:r>
            <a:endParaRPr lang="ko-KR" altLang="en-US" sz="2800" dirty="0" smtClean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  <a:p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pic>
        <p:nvPicPr>
          <p:cNvPr id="7" name="그림 6" descr="간도.jpg"/>
          <p:cNvPicPr>
            <a:picLocks noChangeAspect="1"/>
          </p:cNvPicPr>
          <p:nvPr/>
        </p:nvPicPr>
        <p:blipFill>
          <a:blip r:embed="rId2">
            <a:lum bright="-42000" contrast="87000"/>
          </a:blip>
          <a:stretch>
            <a:fillRect/>
          </a:stretch>
        </p:blipFill>
        <p:spPr>
          <a:xfrm>
            <a:off x="7810512" y="214290"/>
            <a:ext cx="4147789" cy="27937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모서리가 둥근 직사각형 9"/>
          <p:cNvSpPr/>
          <p:nvPr/>
        </p:nvSpPr>
        <p:spPr>
          <a:xfrm>
            <a:off x="476211" y="1571612"/>
            <a:ext cx="2952771" cy="2000264"/>
          </a:xfrm>
          <a:prstGeom prst="roundRect">
            <a:avLst>
              <a:gd name="adj" fmla="val 1202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부여</a:t>
            </a:r>
            <a:r>
              <a:rPr lang="en-US" altLang="ko-KR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800" dirty="0" err="1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북옥저</a:t>
            </a:r>
            <a:r>
              <a:rPr lang="en-US" altLang="ko-KR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고구려</a:t>
            </a:r>
            <a:r>
              <a:rPr lang="en-US" altLang="ko-KR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발해의 영역</a:t>
            </a:r>
            <a:endParaRPr lang="ko-KR" altLang="en-US" sz="28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857213" y="1317811"/>
            <a:ext cx="2188192" cy="529503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고대</a:t>
            </a:r>
            <a:endParaRPr lang="ko-KR" altLang="en-US" sz="28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905235" y="2071678"/>
            <a:ext cx="3524275" cy="1000132"/>
          </a:xfrm>
          <a:prstGeom prst="roundRect">
            <a:avLst>
              <a:gd name="adj" fmla="val 1202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800" dirty="0" smtClean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여진족</a:t>
            </a:r>
            <a:endParaRPr lang="ko-KR" altLang="en-US" sz="28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095737" y="1650194"/>
            <a:ext cx="3134743" cy="850112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고려시대</a:t>
            </a:r>
            <a:endParaRPr lang="en-US" altLang="ko-KR" sz="2800" dirty="0" smtClean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~</a:t>
            </a:r>
            <a:r>
              <a:rPr lang="ko-KR" altLang="en-US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조선 중기</a:t>
            </a:r>
            <a:endParaRPr lang="ko-KR" altLang="en-US" sz="28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6968504" y="4023659"/>
            <a:ext cx="4192551" cy="1571636"/>
          </a:xfrm>
          <a:prstGeom prst="roundRect">
            <a:avLst>
              <a:gd name="adj" fmla="val 1202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 smtClean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압록강</a:t>
            </a:r>
            <a:r>
              <a:rPr lang="en-US" altLang="ko-KR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두만강남쪽 여진족</a:t>
            </a:r>
            <a:endParaRPr lang="en-US" altLang="ko-KR" sz="2800" dirty="0" smtClean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     → 쫓아냄 </a:t>
            </a:r>
            <a:r>
              <a:rPr lang="en-US" altLang="ko-KR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or </a:t>
            </a:r>
            <a:r>
              <a:rPr lang="ko-KR" altLang="en-US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귀화</a:t>
            </a:r>
            <a:endParaRPr lang="en-US" altLang="ko-KR" sz="2800" dirty="0" smtClean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4</a:t>
            </a:r>
            <a:r>
              <a:rPr lang="ko-KR" altLang="en-US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군 </a:t>
            </a:r>
            <a:r>
              <a:rPr lang="en-US" altLang="ko-KR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6</a:t>
            </a:r>
            <a:r>
              <a:rPr lang="ko-KR" altLang="en-US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진 설치</a:t>
            </a:r>
            <a:endParaRPr lang="en-US" altLang="ko-KR" sz="2800" dirty="0" smtClean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7261409" y="3361764"/>
            <a:ext cx="3550840" cy="835822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조선 건국 초</a:t>
            </a:r>
            <a:endParaRPr lang="en-US" altLang="ko-KR" sz="2800" dirty="0" smtClean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세종대왕 집권기</a:t>
            </a:r>
            <a:r>
              <a:rPr lang="en-US" altLang="ko-KR" sz="20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  <a:endParaRPr lang="ko-KR" altLang="en-US" sz="24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2465" y="5429265"/>
            <a:ext cx="7845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청나라의 </a:t>
            </a:r>
            <a:r>
              <a:rPr lang="ko-KR" altLang="en-US" sz="28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봉금정책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→ 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150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 가까이 수렵지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약재의 채집지로 독점이용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62" y="4286257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청조의 발상지 → </a:t>
            </a:r>
            <a:r>
              <a:rPr lang="ko-KR" altLang="en-US" sz="28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봉금지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6386" y="357167"/>
            <a:ext cx="63898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간도의 역사</a:t>
            </a:r>
            <a:r>
              <a:rPr lang="en-US" altLang="ko-KR" sz="32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 19C~   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]</a:t>
            </a:r>
            <a:endParaRPr lang="ko-KR" altLang="en-US" sz="88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61" y="1357299"/>
            <a:ext cx="4339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봉금령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;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부패와 혼란 → 균열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960" y="2247592"/>
            <a:ext cx="53126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세도정치의 학정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지방 수령의 수탈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→ 두만강 이북으로 이주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394" y="3462038"/>
            <a:ext cx="4586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청의 </a:t>
            </a:r>
            <a:r>
              <a:rPr lang="ko-KR" altLang="en-US" sz="28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봉금령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有</a:t>
            </a:r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→ 이주민 증가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026" y="4319294"/>
            <a:ext cx="3669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1881,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청의 </a:t>
            </a:r>
            <a:r>
              <a:rPr lang="ko-KR" altLang="en-US" sz="28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봉금령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폐지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4342" y="4280893"/>
            <a:ext cx="3634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1883,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월강금지령 폐지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960" y="5176550"/>
            <a:ext cx="7736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20C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초 일본의 수탈에서 탈출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항일운동을 위해 이동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961" y="5929331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현재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중국행정구역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으로 편재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6386" y="357167"/>
            <a:ext cx="5545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영유권 분쟁   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10" y="1500175"/>
            <a:ext cx="5716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1860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베이징조약 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–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청나라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러시아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09" y="2428869"/>
            <a:ext cx="9265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1883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조선 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-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월강금지령 폐지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정계비와 그 주변 지형 조사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10" y="3286125"/>
            <a:ext cx="91149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을유년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(1885)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정해년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(1887) –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국경 획정하기 위한 </a:t>
            </a:r>
            <a:r>
              <a:rPr lang="ko-KR" altLang="en-US" sz="28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감계회담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     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→ 서로 주장 엇갈림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10" y="4324658"/>
            <a:ext cx="5602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1903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대한제국 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–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간도관리사 파견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10" y="5072075"/>
            <a:ext cx="101072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1962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조선민주주의인민공화국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중화인민공화국 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– </a:t>
            </a:r>
            <a:r>
              <a:rPr lang="ko-KR" altLang="en-US" sz="28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조중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변계 조약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sz="280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     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→백두산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두만강 상류의 국경선 획정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11" name="그림 10" descr="chi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29" y="500042"/>
            <a:ext cx="1176625" cy="882469"/>
          </a:xfrm>
          <a:prstGeom prst="rect">
            <a:avLst/>
          </a:prstGeom>
        </p:spPr>
      </p:pic>
      <p:pic>
        <p:nvPicPr>
          <p:cNvPr id="12" name="그림 11" descr="south-kore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464" y="500042"/>
            <a:ext cx="1143008" cy="8572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89602" y="710154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VS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2998" y="1391303"/>
            <a:ext cx="9955306" cy="2387600"/>
          </a:xfrm>
        </p:spPr>
        <p:txBody>
          <a:bodyPr/>
          <a:lstStyle/>
          <a:p>
            <a:r>
              <a:rPr lang="en-US" altLang="ko-KR" i="1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3. </a:t>
            </a:r>
            <a:r>
              <a:rPr lang="ko-KR" altLang="en-US" i="1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대한제국의 적극대책</a:t>
            </a:r>
            <a:endParaRPr lang="ko-KR" altLang="en-US" i="1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934617" y="3830637"/>
            <a:ext cx="4352364" cy="579997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중국어중국학과</a:t>
            </a:r>
            <a:r>
              <a:rPr lang="en-US" altLang="ko-KR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_</a:t>
            </a:r>
            <a:r>
              <a:rPr lang="ko-KR" altLang="en-US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권혜경</a:t>
            </a:r>
            <a:endParaRPr lang="ko-KR" altLang="en-US" sz="28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473388" cy="939784"/>
          </a:xfrm>
        </p:spPr>
        <p:txBody>
          <a:bodyPr>
            <a:noAutofit/>
          </a:bodyPr>
          <a:lstStyle/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1897    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pic>
        <p:nvPicPr>
          <p:cNvPr id="8" name="그림 7" descr="2-71_%~1.JPG"/>
          <p:cNvPicPr>
            <a:picLocks noChangeAspect="1"/>
          </p:cNvPicPr>
          <p:nvPr/>
        </p:nvPicPr>
        <p:blipFill>
          <a:blip r:embed="rId2"/>
          <a:srcRect l="4497" t="3125" r="1530" b="9375"/>
          <a:stretch>
            <a:fillRect/>
          </a:stretch>
        </p:blipFill>
        <p:spPr>
          <a:xfrm>
            <a:off x="571460" y="2127984"/>
            <a:ext cx="5905541" cy="39163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07845" y="1804989"/>
            <a:ext cx="504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함경북도 관찰사  조존우</a:t>
            </a:r>
            <a:endParaRPr lang="ko-KR" altLang="en-US" sz="3600" b="1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8346" y="3409661"/>
            <a:ext cx="485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백두산정계비와 그 일대의 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분수령의 강수에 관해 조사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보고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047" y="288085"/>
            <a:ext cx="3962389" cy="1143000"/>
          </a:xfrm>
        </p:spPr>
        <p:txBody>
          <a:bodyPr>
            <a:normAutofit/>
          </a:bodyPr>
          <a:lstStyle/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1898    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712" y="1357299"/>
            <a:ext cx="57775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재차 현지조사</a:t>
            </a:r>
            <a:endParaRPr lang="en-US" altLang="ko-KR" sz="3200" b="1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함경북도 관찰사 </a:t>
            </a:r>
            <a:r>
              <a:rPr lang="ko-KR" altLang="en-US" sz="2800" b="1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이종관</a:t>
            </a:r>
            <a:endParaRPr lang="en-US" altLang="ko-KR" sz="2800" b="1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&amp;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경원 </a:t>
            </a:r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군수 </a:t>
            </a:r>
            <a:r>
              <a:rPr lang="ko-KR" altLang="en-US" sz="2800" b="1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박일헌</a:t>
            </a:r>
            <a:r>
              <a:rPr lang="ko-KR" altLang="en-US" sz="28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과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관찰 부사 </a:t>
            </a:r>
            <a:r>
              <a:rPr lang="ko-KR" altLang="en-US" sz="2800" b="1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김응룡</a:t>
            </a:r>
            <a:endParaRPr lang="ko-KR" altLang="en-US" sz="2800" b="1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ko-KR" altLang="en-US" sz="24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 rot="2181990">
            <a:off x="4380543" y="3224831"/>
            <a:ext cx="2447655" cy="1177513"/>
          </a:xfrm>
          <a:prstGeom prst="rightArrow">
            <a:avLst>
              <a:gd name="adj1" fmla="val 41598"/>
              <a:gd name="adj2" fmla="val 4735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ㅌㅁ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7" y="3286125"/>
            <a:ext cx="4242879" cy="3274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6176" y="4440990"/>
            <a:ext cx="49978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토문강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상류로부터 하류를 거쳐 바다에 들어가는 강줄기의 동쪽에 위치한 땅인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간도가 우리의 국토임을 확신함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목차    </a:t>
            </a:r>
            <a:r>
              <a:rPr lang="en-US" altLang="ko-KR" sz="5400" dirty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757518" y="1617148"/>
            <a:ext cx="10515600" cy="4351338"/>
          </a:xfrm>
        </p:spPr>
        <p:txBody>
          <a:bodyPr>
            <a:no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ko-KR" altLang="en-US" sz="32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간도의 위치</a:t>
            </a:r>
            <a:endParaRPr lang="en-US" altLang="ko-KR" sz="32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571500" indent="-571500" algn="ctr">
              <a:buFont typeface="+mj-lt"/>
              <a:buAutoNum type="romanUcPeriod"/>
            </a:pPr>
            <a:r>
              <a:rPr lang="ko-KR" altLang="en-US" sz="32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백두산 정계비와 간도 영유권</a:t>
            </a:r>
            <a:endParaRPr lang="en-US" altLang="ko-KR" sz="32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571500" indent="-571500" algn="ctr">
              <a:buFont typeface="+mj-lt"/>
              <a:buAutoNum type="romanUcPeriod"/>
            </a:pPr>
            <a:r>
              <a:rPr lang="ko-KR" altLang="en-US" sz="32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대한제국의 적극대책</a:t>
            </a:r>
            <a:endParaRPr lang="en-US" altLang="ko-KR" sz="32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571500" indent="-571500" algn="ctr">
              <a:buFont typeface="+mj-lt"/>
              <a:buAutoNum type="romanUcPeriod"/>
            </a:pPr>
            <a:r>
              <a:rPr lang="ko-KR" altLang="en-US" sz="32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간도협약</a:t>
            </a:r>
            <a:endParaRPr lang="en-US" altLang="ko-KR" sz="32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571500" indent="-571500" algn="ctr">
              <a:buFont typeface="+mj-lt"/>
              <a:buAutoNum type="romanUcPeriod"/>
            </a:pPr>
            <a:r>
              <a:rPr lang="ko-KR" altLang="en-US" sz="32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간도협약과 동북공정</a:t>
            </a:r>
            <a:endParaRPr lang="en-US" altLang="ko-KR" sz="32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571500" indent="-571500" algn="ctr">
              <a:buFont typeface="+mj-lt"/>
              <a:buAutoNum type="romanUcPeriod"/>
            </a:pPr>
            <a:r>
              <a:rPr lang="ko-KR" altLang="en-US" sz="32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북한과 간도</a:t>
            </a:r>
            <a:endParaRPr lang="en-US" altLang="ko-KR" sz="32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571500" indent="-571500" algn="ctr">
              <a:buFont typeface="+mj-lt"/>
              <a:buAutoNum type="romanUcPeriod"/>
            </a:pPr>
            <a:r>
              <a:rPr lang="ko-KR" altLang="en-US" sz="32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조중변계조약</a:t>
            </a:r>
            <a:endParaRPr lang="en-US" altLang="ko-KR" sz="32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571500" indent="-571500" algn="ctr">
              <a:buFont typeface="+mj-lt"/>
              <a:buAutoNum type="romanUcPeriod"/>
            </a:pPr>
            <a:r>
              <a:rPr lang="ko-KR" altLang="en-US" sz="32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간도의 가치</a:t>
            </a:r>
            <a:endParaRPr lang="en-US" altLang="ko-KR" sz="32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571500" indent="-571500" algn="ctr">
              <a:buFont typeface="+mj-lt"/>
              <a:buAutoNum type="romanUcPeriod"/>
            </a:pPr>
            <a:r>
              <a:rPr lang="ko-KR" altLang="en-US" sz="32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간도에 대한 우리들의 인식</a:t>
            </a:r>
            <a:endParaRPr lang="en-US" altLang="ko-KR" sz="32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571500" indent="-571500" algn="ctr">
              <a:buFont typeface="+mj-lt"/>
              <a:buAutoNum type="romanUcPeriod"/>
            </a:pPr>
            <a:endParaRPr lang="ko-KR" altLang="en-US" sz="32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26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152890" cy="1143000"/>
          </a:xfrm>
        </p:spPr>
        <p:txBody>
          <a:bodyPr>
            <a:noAutofit/>
          </a:bodyPr>
          <a:lstStyle/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1901    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49" y="1419490"/>
            <a:ext cx="8309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회령에</a:t>
            </a:r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2800" b="1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변계경무서</a:t>
            </a:r>
            <a:r>
              <a:rPr lang="en-US" altLang="ko-KR" sz="2800" b="1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2800" b="1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邊界警務署</a:t>
            </a:r>
            <a:r>
              <a:rPr lang="en-US" altLang="ko-KR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를 설치해 간도에 대한 행정권을 펴기 위한 태세를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갖춤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1028" name="Picture 4" descr="http://postfiles11.naver.net/MjAxODAyMjFfMTYw/MDAxNTE5MTgzMDcwMjYx.Wetc1no0YddHpPWDLUGp9-HH4-ncO8dPnGsS_6atf9Ag.9c2Rw9zd2iPKER_TX6nyrT0QT4fSTv56sVt8FdRd4xog.PNG.wjdtndi07/%EA%B9%80%EC%A0%95%ED%9D%AC.png?type=w773"/>
          <p:cNvPicPr>
            <a:picLocks noChangeAspect="1" noChangeArrowheads="1"/>
          </p:cNvPicPr>
          <p:nvPr/>
        </p:nvPicPr>
        <p:blipFill>
          <a:blip r:embed="rId2"/>
          <a:srcRect l="2703" t="4190" r="2703" b="5726"/>
          <a:stretch>
            <a:fillRect/>
          </a:stretch>
        </p:blipFill>
        <p:spPr bwMode="auto">
          <a:xfrm>
            <a:off x="190459" y="3214686"/>
            <a:ext cx="6667545" cy="30718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48507" y="2516684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1902    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0212" y="3639948"/>
            <a:ext cx="4583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이범윤</a:t>
            </a:r>
            <a:r>
              <a:rPr lang="ko-KR" altLang="en-US" sz="28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을</a:t>
            </a:r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간도 관리사로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임명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간도의 </a:t>
            </a:r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토지와 호구조사</a:t>
            </a:r>
            <a:r>
              <a:rPr lang="en-US" altLang="ko-KR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조선인 보호 및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조세징수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선후장정   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61" y="1928803"/>
            <a:ext cx="108585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이후 청나라 측과 잦은 충돌이 발생</a:t>
            </a:r>
            <a:endParaRPr lang="en-US" altLang="ko-KR" sz="2800" b="1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→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1904 </a:t>
            </a:r>
            <a:r>
              <a:rPr lang="ko-KR" altLang="en-US" sz="28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이범윤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소환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양국 </a:t>
            </a:r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관계 관들이 국경 문제의 정식 해결에 앞서 잠정적인 선을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정하기로 함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</a:p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→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’</a:t>
            </a:r>
            <a:r>
              <a:rPr lang="ko-KR" altLang="en-US" sz="2800" b="1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선후장정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’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이라는 잠정적 문서로 합의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But! </a:t>
            </a:r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어디까지나 분쟁 야기를 피하기 위한 </a:t>
            </a:r>
            <a:r>
              <a:rPr lang="ko-KR" altLang="en-US" sz="2800" b="1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임시 조처</a:t>
            </a:r>
          </a:p>
          <a:p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ko-KR" altLang="en-US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1" y="2511902"/>
            <a:ext cx="10363198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i="1" dirty="0" smtClean="0">
                <a:solidFill>
                  <a:schemeClr val="dk1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4. </a:t>
            </a:r>
            <a:r>
              <a:rPr lang="ko-KR" altLang="en-US" i="1" dirty="0" smtClean="0">
                <a:solidFill>
                  <a:schemeClr val="dk1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간도의 </a:t>
            </a:r>
            <a:r>
              <a:rPr lang="ko-KR" altLang="en-US" i="1" dirty="0">
                <a:solidFill>
                  <a:schemeClr val="dk1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역사</a:t>
            </a:r>
            <a:r>
              <a:rPr lang="en-US" altLang="ko-KR" i="1" dirty="0">
                <a:solidFill>
                  <a:schemeClr val="dk1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_</a:t>
            </a:r>
            <a:r>
              <a:rPr lang="ko-KR" altLang="en-US" sz="4800" i="1" dirty="0" smtClean="0">
                <a:solidFill>
                  <a:schemeClr val="dk1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간도협약</a:t>
            </a:r>
            <a:endParaRPr lang="ko-KR" altLang="en-US" i="1" dirty="0">
              <a:solidFill>
                <a:schemeClr val="dk1"/>
              </a:solidFill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865149" y="4074467"/>
            <a:ext cx="6161420" cy="672353"/>
          </a:xfrm>
        </p:spPr>
        <p:txBody>
          <a:bodyPr anchor="b" anchorCtr="0">
            <a:normAutofit/>
          </a:bodyPr>
          <a:lstStyle/>
          <a:p>
            <a:pPr>
              <a:defRPr/>
            </a:pPr>
            <a:r>
              <a:rPr lang="ko-KR" altLang="en-US" sz="2800" b="1" dirty="0" smtClean="0">
                <a:solidFill>
                  <a:srgbClr val="262626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재활공학과</a:t>
            </a:r>
            <a:r>
              <a:rPr lang="en-US" altLang="ko-KR" sz="2800" b="1" dirty="0" smtClean="0">
                <a:solidFill>
                  <a:srgbClr val="262626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_</a:t>
            </a:r>
            <a:r>
              <a:rPr lang="ko-KR" altLang="en-US" sz="2800" b="1" dirty="0" smtClean="0">
                <a:solidFill>
                  <a:srgbClr val="262626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최정목</a:t>
            </a:r>
            <a:endParaRPr lang="ko-KR" altLang="en-US" sz="2800" b="1" dirty="0">
              <a:solidFill>
                <a:srgbClr val="262626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2800" dirty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간도(間島, 중국어 간체: 间岛, 한어 병음: Jiāndǎo 젠다오</a:t>
            </a:r>
            <a:r>
              <a:rPr lang="en-US" altLang="ko-KR" sz="2800" dirty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)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43631" y="1417638"/>
            <a:ext cx="5904738" cy="4768989"/>
          </a:xfrm>
          <a:prstGeom prst="rect">
            <a:avLst/>
          </a:prstGeom>
          <a:solidFill>
            <a:srgbClr val="F4E5B2"/>
          </a:solidFill>
          <a:ln>
            <a:solidFill>
              <a:schemeClr val="lt2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>
            <a:hlinkClick r:id="rId2"/>
          </p:cNvPr>
          <p:cNvSpPr/>
          <p:nvPr/>
        </p:nvSpPr>
        <p:spPr>
          <a:xfrm>
            <a:off x="4871847" y="2178499"/>
            <a:ext cx="2736342" cy="2241281"/>
          </a:xfrm>
          <a:prstGeom prst="ellipse">
            <a:avLst/>
          </a:prstGeom>
          <a:solidFill>
            <a:schemeClr val="accent4">
              <a:alpha val="0"/>
            </a:schemeClr>
          </a:solidFill>
          <a:ln>
            <a:solidFill>
              <a:srgbClr val="734D1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500" b="1" dirty="0">
                <a:solidFill>
                  <a:schemeClr val="dk1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간도</a:t>
            </a:r>
            <a:r>
              <a:rPr lang="en-US" altLang="ko-KR" sz="2500" b="1" dirty="0">
                <a:solidFill>
                  <a:schemeClr val="dk1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(</a:t>
            </a:r>
            <a:r>
              <a:rPr lang="ko-KR" altLang="en-US" sz="2500" b="1" dirty="0">
                <a:solidFill>
                  <a:schemeClr val="dk1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녹둔도</a:t>
            </a:r>
            <a:r>
              <a:rPr lang="en-US" altLang="ko-KR" sz="2500" b="1" dirty="0">
                <a:solidFill>
                  <a:schemeClr val="dk1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)</a:t>
            </a:r>
          </a:p>
        </p:txBody>
      </p:sp>
      <p:sp>
        <p:nvSpPr>
          <p:cNvPr id="6" name="설명선 1 5"/>
          <p:cNvSpPr/>
          <p:nvPr/>
        </p:nvSpPr>
        <p:spPr>
          <a:xfrm>
            <a:off x="8234801" y="1638541"/>
            <a:ext cx="2912810" cy="1026128"/>
          </a:xfrm>
          <a:prstGeom prst="borderCallout1">
            <a:avLst>
              <a:gd name="adj1" fmla="val 47421"/>
              <a:gd name="adj2" fmla="val 371"/>
              <a:gd name="adj3" fmla="val 98674"/>
              <a:gd name="adj4" fmla="val -30139"/>
            </a:avLst>
          </a:prstGeom>
          <a:solidFill>
            <a:schemeClr val="accent4">
              <a:alpha val="0"/>
            </a:schemeClr>
          </a:solidFill>
          <a:ln>
            <a:solidFill>
              <a:srgbClr val="734D1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>
                <a:solidFill>
                  <a:schemeClr val="dk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압록강 상류와 두만강 북쪽의 조선인 거주 지역</a:t>
            </a:r>
          </a:p>
        </p:txBody>
      </p:sp>
      <p:sp>
        <p:nvSpPr>
          <p:cNvPr id="7" name="설명선 1 6"/>
          <p:cNvSpPr/>
          <p:nvPr/>
        </p:nvSpPr>
        <p:spPr>
          <a:xfrm rot="230">
            <a:off x="753036" y="1638531"/>
            <a:ext cx="3219136" cy="1152144"/>
          </a:xfrm>
          <a:prstGeom prst="borderCallout1">
            <a:avLst>
              <a:gd name="adj1" fmla="val 50493"/>
              <a:gd name="adj2" fmla="val 99187"/>
              <a:gd name="adj3" fmla="val 87408"/>
              <a:gd name="adj4" fmla="val 136766"/>
            </a:avLst>
          </a:prstGeom>
          <a:solidFill>
            <a:schemeClr val="accent4">
              <a:alpha val="0"/>
            </a:schemeClr>
          </a:solidFill>
          <a:ln>
            <a:solidFill>
              <a:srgbClr val="734D1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dirty="0">
                <a:solidFill>
                  <a:schemeClr val="dk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현재의 연변 조선족 자치주 지역</a:t>
            </a:r>
          </a:p>
        </p:txBody>
      </p:sp>
      <p:sp>
        <p:nvSpPr>
          <p:cNvPr id="9" name="설명선 1 8"/>
          <p:cNvSpPr/>
          <p:nvPr/>
        </p:nvSpPr>
        <p:spPr>
          <a:xfrm>
            <a:off x="1172455" y="4316103"/>
            <a:ext cx="3096425" cy="1152144"/>
          </a:xfrm>
          <a:prstGeom prst="borderCallout1">
            <a:avLst>
              <a:gd name="adj1" fmla="val 49979"/>
              <a:gd name="adj2" fmla="val 99185"/>
              <a:gd name="adj3" fmla="val -6801"/>
              <a:gd name="adj4" fmla="val 140099"/>
            </a:avLst>
          </a:prstGeom>
          <a:solidFill>
            <a:schemeClr val="accent4">
              <a:alpha val="0"/>
            </a:schemeClr>
          </a:solidFill>
          <a:ln>
            <a:solidFill>
              <a:srgbClr val="734D1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dirty="0">
                <a:solidFill>
                  <a:schemeClr val="dk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하중도(河中島)</a:t>
            </a:r>
            <a:r>
              <a:rPr lang="en-US" altLang="ko-KR" dirty="0">
                <a:solidFill>
                  <a:schemeClr val="dk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-&gt;</a:t>
            </a:r>
            <a:r>
              <a:rPr lang="ko-KR" altLang="en-US" dirty="0">
                <a:solidFill>
                  <a:schemeClr val="dk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북안(北岸)</a:t>
            </a:r>
          </a:p>
        </p:txBody>
      </p:sp>
      <p:sp>
        <p:nvSpPr>
          <p:cNvPr id="10" name="설명선 1 9"/>
          <p:cNvSpPr/>
          <p:nvPr/>
        </p:nvSpPr>
        <p:spPr>
          <a:xfrm>
            <a:off x="8527611" y="4433227"/>
            <a:ext cx="2838493" cy="1143143"/>
          </a:xfrm>
          <a:prstGeom prst="borderCallout1">
            <a:avLst>
              <a:gd name="adj1" fmla="val 51517"/>
              <a:gd name="adj2" fmla="val 883"/>
              <a:gd name="adj3" fmla="val -25233"/>
              <a:gd name="adj4" fmla="val -48572"/>
            </a:avLst>
          </a:prstGeom>
          <a:solidFill>
            <a:schemeClr val="accent4">
              <a:alpha val="0"/>
            </a:schemeClr>
          </a:solidFill>
          <a:ln>
            <a:solidFill>
              <a:srgbClr val="6F4D15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토문(土門)</a:t>
            </a:r>
            <a:r>
              <a:rPr lang="ko-KR" altLang="en-US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강의 해석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타원 9"/>
          <p:cNvSpPr/>
          <p:nvPr/>
        </p:nvSpPr>
        <p:spPr>
          <a:xfrm>
            <a:off x="4611142" y="2240851"/>
            <a:ext cx="2808351" cy="237629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000" dirty="0" smtClean="0">
                <a:solidFill>
                  <a:schemeClr val="dk1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간도협약과 배경</a:t>
            </a:r>
            <a:endParaRPr lang="ko-KR" altLang="en-US" sz="3000" dirty="0">
              <a:solidFill>
                <a:schemeClr val="dk1"/>
              </a:solidFill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14" name="설명선 1 13"/>
          <p:cNvSpPr/>
          <p:nvPr/>
        </p:nvSpPr>
        <p:spPr>
          <a:xfrm>
            <a:off x="8391615" y="1340739"/>
            <a:ext cx="3384423" cy="1152144"/>
          </a:xfrm>
          <a:prstGeom prst="borderCallout1">
            <a:avLst>
              <a:gd name="adj1" fmla="val 49469"/>
              <a:gd name="adj2" fmla="val -140"/>
              <a:gd name="adj3" fmla="val 123763"/>
              <a:gd name="adj4" fmla="val -35260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>
                <a:solidFill>
                  <a:schemeClr val="dk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1905년 제2차 한일 협약</a:t>
            </a:r>
            <a:endParaRPr lang="en-US" altLang="ko-KR" sz="2000">
              <a:solidFill>
                <a:schemeClr val="dk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6" name="설명선 1 15"/>
          <p:cNvSpPr/>
          <p:nvPr/>
        </p:nvSpPr>
        <p:spPr>
          <a:xfrm>
            <a:off x="470625" y="1484757"/>
            <a:ext cx="3096387" cy="1152144"/>
          </a:xfrm>
          <a:prstGeom prst="borderCallout1">
            <a:avLst>
              <a:gd name="adj1" fmla="val 50493"/>
              <a:gd name="adj2" fmla="val 100211"/>
              <a:gd name="adj3" fmla="val 115058"/>
              <a:gd name="adj4" fmla="val 139331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dirty="0">
                <a:solidFill>
                  <a:schemeClr val="dk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1909년 9월 4일 청나라와 체결한 조약</a:t>
            </a:r>
          </a:p>
        </p:txBody>
      </p:sp>
      <p:sp>
        <p:nvSpPr>
          <p:cNvPr id="17" name="설명선 1 16"/>
          <p:cNvSpPr/>
          <p:nvPr/>
        </p:nvSpPr>
        <p:spPr>
          <a:xfrm>
            <a:off x="470625" y="4149090"/>
            <a:ext cx="2952369" cy="1296162"/>
          </a:xfrm>
          <a:prstGeom prst="borderCallout1">
            <a:avLst>
              <a:gd name="adj1" fmla="val 50493"/>
              <a:gd name="adj2" fmla="val 100723"/>
              <a:gd name="adj3" fmla="val 367"/>
              <a:gd name="adj4" fmla="val 150598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만주 5안건 협약</a:t>
            </a:r>
          </a:p>
        </p:txBody>
      </p:sp>
      <p:sp>
        <p:nvSpPr>
          <p:cNvPr id="18" name="설명선 1 17"/>
          <p:cNvSpPr/>
          <p:nvPr/>
        </p:nvSpPr>
        <p:spPr>
          <a:xfrm>
            <a:off x="8391616" y="4185094"/>
            <a:ext cx="3384422" cy="1224153"/>
          </a:xfrm>
          <a:prstGeom prst="borderCallout1">
            <a:avLst>
              <a:gd name="adj1" fmla="val 48445"/>
              <a:gd name="adj2" fmla="val -396"/>
              <a:gd name="adj3" fmla="val 4975"/>
              <a:gd name="adj4" fmla="val -39868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통감부파출소를 철수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간도협약의 내용   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83361" y="1139034"/>
            <a:ext cx="9793224" cy="511263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20000"/>
                <a:alpha val="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r>
              <a:rPr lang="ko-KR" altLang="en-US" sz="20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한ㆍ청의 동쪽 국경을 "백두산정계비~석을수~도문강(두만강)"으로 확정</a:t>
            </a: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endParaRPr lang="ko-KR" altLang="en-US" sz="20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r>
              <a:rPr lang="ko-KR" altLang="en-US" sz="20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일본은 간도에 설치한 통감부파출소 등을 조약조인 뒤 2개월 내 철수</a:t>
            </a: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endParaRPr lang="ko-KR" altLang="en-US" sz="20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r>
              <a:rPr lang="ko-KR" altLang="en-US" sz="20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청(淸)은 용정촌(용정), 국자가(연길), 두도구(화룡), 백초구(왕청현)를 개방하여 일본인의 거주와 상업 활동을 보장</a:t>
            </a: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endParaRPr lang="ko-KR" altLang="en-US" sz="20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70000" indent="-370000">
              <a:buClr>
                <a:schemeClr val="tx1"/>
              </a:buClr>
              <a:buFont typeface="Arial"/>
              <a:buAutoNum type="ea1JpnKorPeriod"/>
              <a:defRPr/>
            </a:pPr>
            <a:r>
              <a:rPr lang="ko-KR" altLang="en-US" sz="20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일본은 위 4개 지역에 영사관 및 영사관 분관을 </a:t>
            </a:r>
            <a:r>
              <a:rPr lang="ko-KR" altLang="en-US" sz="20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설치</a:t>
            </a:r>
            <a:endParaRPr lang="ko-KR" altLang="en-US" sz="20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간도협약의 내용   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83361" y="1112140"/>
            <a:ext cx="9793224" cy="511263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20000"/>
                <a:alpha val="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>
              <a:buClr>
                <a:schemeClr val="tx1"/>
              </a:buClr>
              <a:defRPr/>
            </a:pPr>
            <a:endParaRPr lang="ko-KR" altLang="en-US" sz="20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457200" indent="-457200">
              <a:buClr>
                <a:schemeClr val="tx1"/>
              </a:buClr>
              <a:buFont typeface="+mj-ea"/>
              <a:buAutoNum type="ea1JpnKorPeriod" startAt="5"/>
              <a:defRPr/>
            </a:pPr>
            <a:r>
              <a:rPr lang="ko-KR" altLang="en-US" sz="20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청은 도문강 이북의 간도 지역 내 한국민(韓國民) 거주를 승인</a:t>
            </a:r>
          </a:p>
          <a:p>
            <a:pPr marL="370000" indent="-370000">
              <a:buClr>
                <a:schemeClr val="tx1"/>
              </a:buClr>
              <a:buFont typeface="Arial"/>
              <a:buAutoNum type="ea1JpnKorPeriod" startAt="5"/>
              <a:defRPr/>
            </a:pPr>
            <a:endParaRPr lang="ko-KR" altLang="en-US" sz="20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70000" indent="-370000">
              <a:buClr>
                <a:schemeClr val="tx1"/>
              </a:buClr>
              <a:buFont typeface="Arial"/>
              <a:buAutoNum type="ea1JpnKorPeriod" startAt="5"/>
              <a:defRPr/>
            </a:pPr>
            <a:r>
              <a:rPr lang="ko-KR" altLang="en-US" sz="20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 거주 한국민은 청나라의 법권(法權)에 복종하여야 함</a:t>
            </a:r>
          </a:p>
          <a:p>
            <a:pPr marL="370000" indent="-370000">
              <a:buClr>
                <a:schemeClr val="tx1"/>
              </a:buClr>
              <a:buFont typeface="Arial"/>
              <a:buAutoNum type="ea1JpnKorPeriod" startAt="5"/>
              <a:defRPr/>
            </a:pPr>
            <a:endParaRPr lang="ko-KR" altLang="en-US" sz="20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70000" indent="-370000">
              <a:lnSpc>
                <a:spcPct val="150000"/>
              </a:lnSpc>
              <a:buClr>
                <a:schemeClr val="tx1"/>
              </a:buClr>
              <a:buFont typeface="Arial"/>
              <a:buAutoNum type="ea1JpnKorPeriod" startAt="5"/>
              <a:defRPr/>
            </a:pPr>
            <a:r>
              <a:rPr lang="ko-KR" altLang="en-US" sz="20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청은 간도 거주 한국민의 재산을 청국민(淸國民)과 동등하게 보호</a:t>
            </a:r>
          </a:p>
          <a:p>
            <a:pPr marL="370000" indent="-370000">
              <a:buClr>
                <a:schemeClr val="tx1"/>
              </a:buClr>
              <a:buFont typeface="Arial"/>
              <a:buAutoNum type="ea1JpnKorPeriod" startAt="5"/>
              <a:defRPr/>
            </a:pPr>
            <a:endParaRPr lang="ko-KR" altLang="en-US" sz="20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70000" indent="-370000">
              <a:buClr>
                <a:schemeClr val="tx1"/>
              </a:buClr>
              <a:buFont typeface="Arial"/>
              <a:buAutoNum type="ea1JpnKorPeriod" startAt="5"/>
              <a:defRPr/>
            </a:pPr>
            <a:r>
              <a:rPr lang="ko-KR" altLang="en-US" sz="2000" dirty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일본은 길회선(연길~회령 간 철도) 부설권 획득</a:t>
            </a:r>
          </a:p>
          <a:p>
            <a:pPr marL="590040" indent="-333000">
              <a:buClr>
                <a:schemeClr val="tx1"/>
              </a:buClr>
              <a:buFont typeface="Arial"/>
              <a:buAutoNum type="ea1JpnKorPeriod" startAt="5"/>
              <a:defRPr/>
            </a:pPr>
            <a:endParaRPr lang="ko-KR" altLang="en-US" sz="20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520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  <a:hlinkClick r:id="rId2"/>
              </a:rPr>
              <a:t>https://youtu.be/5fHQV5sbLCo</a:t>
            </a:r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33718" y="1122363"/>
            <a:ext cx="9834282" cy="2387600"/>
          </a:xfrm>
        </p:spPr>
        <p:txBody>
          <a:bodyPr/>
          <a:lstStyle/>
          <a:p>
            <a:r>
              <a:rPr lang="en-US" altLang="ko-KR" i="1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5. </a:t>
            </a:r>
            <a:r>
              <a:rPr lang="ko-KR" altLang="en-US" i="1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동북공정과 간도협약</a:t>
            </a:r>
            <a:endParaRPr lang="ko-KR" altLang="en-US" i="1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580535" y="3655826"/>
            <a:ext cx="5450534" cy="808597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중국어중국학과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_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이상민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84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_x257293552"/>
          <p:cNvSpPr>
            <a:spLocks noChangeArrowheads="1"/>
          </p:cNvSpPr>
          <p:nvPr/>
        </p:nvSpPr>
        <p:spPr bwMode="auto">
          <a:xfrm>
            <a:off x="381000" y="2799675"/>
            <a:ext cx="11483788" cy="135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R" panose="02020603020101020101" pitchFamily="18" charset="-127"/>
                <a:ea typeface="210 맨발의청춘 R" panose="02020603020101020101" pitchFamily="18" charset="-127"/>
                <a:cs typeface="굴림" pitchFamily="50" charset="-127"/>
              </a:rPr>
              <a:t>1.</a:t>
            </a:r>
            <a:r>
              <a:rPr kumimoji="1" lang="ko-KR" altLang="ko-KR" sz="6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R" panose="02020603020101020101" pitchFamily="18" charset="-127"/>
                <a:ea typeface="210 맨발의청춘 R" panose="02020603020101020101" pitchFamily="18" charset="-127"/>
                <a:cs typeface="굴림" pitchFamily="50" charset="-127"/>
              </a:rPr>
              <a:t>간도의 위치 (동간도 , 서간도)</a:t>
            </a:r>
            <a:endParaRPr kumimoji="1" lang="en-US" altLang="ko-KR" sz="6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210 맨발의청춘 R" panose="02020603020101020101" pitchFamily="18" charset="-127"/>
              <a:ea typeface="210 맨발의청춘 R" panose="02020603020101020101" pitchFamily="18" charset="-127"/>
              <a:cs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7692" y="3927760"/>
            <a:ext cx="3656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중국어중국학과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_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윤종운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50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146304"/>
            <a:ext cx="10890504" cy="41970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0785" y="4530549"/>
            <a:ext cx="106054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-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중국은 남북의 통일을 대비하여 동북 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3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성에 대한 연고권 주장의 근거의 확립의도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</a:p>
          <a:p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-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동북아 전체의 맹주가 되어서 미국을 앞지르겠다는 의도 포함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</a:p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   </a:t>
            </a:r>
            <a:r>
              <a:rPr lang="ko-KR" altLang="en-US" sz="2800" dirty="0" smtClean="0">
                <a:solidFill>
                  <a:srgbClr val="FF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→ 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결과적으로 동북공정은 중화문명을 세계최고의 문명으로 만들기 위한 중국의 계책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76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5754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동북공정에 대하여   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05" y="1398494"/>
            <a:ext cx="9582108" cy="53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37" y="1031172"/>
            <a:ext cx="4750969" cy="4791404"/>
          </a:xfrm>
        </p:spPr>
      </p:pic>
      <p:sp>
        <p:nvSpPr>
          <p:cNvPr id="6" name="TextBox 5"/>
          <p:cNvSpPr txBox="1"/>
          <p:nvPr/>
        </p:nvSpPr>
        <p:spPr>
          <a:xfrm>
            <a:off x="5066853" y="1433993"/>
            <a:ext cx="715452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-</a:t>
            </a:r>
            <a:r>
              <a:rPr lang="ko-KR" altLang="en-US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간도의 유래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</a:t>
            </a:r>
            <a:r>
              <a:rPr lang="ko-KR" altLang="en-US" sz="24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감터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懇島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),</a:t>
            </a:r>
            <a:r>
              <a:rPr lang="ko-KR" altLang="en-US" sz="24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간토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24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懇土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),</a:t>
            </a:r>
            <a:r>
              <a:rPr lang="ko-KR" altLang="en-US" sz="24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간토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24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艮土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</a:p>
          <a:p>
            <a:r>
              <a:rPr lang="ko-KR" altLang="en-US" sz="24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곤토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24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坤土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),</a:t>
            </a:r>
            <a:r>
              <a:rPr lang="ko-KR" altLang="en-US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艮島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),</a:t>
            </a:r>
            <a:r>
              <a:rPr lang="ko-KR" altLang="en-US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間島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),</a:t>
            </a:r>
            <a:r>
              <a:rPr lang="ko-KR" altLang="en-US" sz="24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알동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24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斡東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),</a:t>
            </a:r>
            <a:endParaRPr lang="en-US" altLang="ko-KR" sz="24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4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간동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24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幹東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),</a:t>
            </a:r>
            <a:r>
              <a:rPr lang="ko-KR" altLang="en-US" sz="24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가강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24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假江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),</a:t>
            </a:r>
            <a:r>
              <a:rPr lang="ko-KR" altLang="en-US" sz="24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강통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24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江通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),</a:t>
            </a:r>
            <a:r>
              <a:rPr lang="ko-KR" altLang="en-US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등의 </a:t>
            </a:r>
            <a:r>
              <a:rPr lang="ko-KR" altLang="en-US" sz="24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여러가지</a:t>
            </a:r>
            <a:r>
              <a:rPr lang="ko-KR" altLang="en-US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설이</a:t>
            </a:r>
            <a:endParaRPr lang="en-US" altLang="ko-KR" sz="24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있으며 본래 중성과 </a:t>
            </a:r>
            <a:r>
              <a:rPr lang="ko-KR" altLang="en-US" sz="24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온성</a:t>
            </a:r>
            <a:r>
              <a:rPr lang="ko-KR" altLang="en-US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사이에 분파되어 흐르는</a:t>
            </a:r>
            <a:endParaRPr lang="en-US" altLang="ko-KR" sz="24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두만강 중간의 삼각주가 매우 비옥하여 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1970</a:t>
            </a:r>
            <a:r>
              <a:rPr lang="ko-KR" altLang="en-US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년경부터</a:t>
            </a:r>
            <a:endParaRPr lang="en-US" altLang="ko-KR" sz="24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인근 주민이 개간을 시작하여 이 곳을 간도라 칭했다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</a:p>
          <a:p>
            <a:endParaRPr lang="en-US" altLang="ko-KR" sz="24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en-US" altLang="ko-KR" sz="24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-</a:t>
            </a:r>
            <a:r>
              <a:rPr lang="ko-KR" altLang="en-US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간도의 범위</a:t>
            </a:r>
            <a:r>
              <a:rPr lang="en-US" altLang="ko-KR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</a:t>
            </a:r>
            <a:r>
              <a:rPr lang="ko-KR" altLang="en-US" sz="24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산해관</a:t>
            </a:r>
            <a:r>
              <a:rPr lang="ko-KR" altLang="en-US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이동에서 북으로 유조 변칙을 따라 </a:t>
            </a:r>
            <a:endParaRPr lang="en-US" altLang="ko-KR" sz="24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길리 북쪽의 송화강선으로 이어져 </a:t>
            </a:r>
            <a:r>
              <a:rPr lang="ko-KR" altLang="en-US" sz="24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흑룡강</a:t>
            </a:r>
            <a:r>
              <a:rPr lang="ko-KR" altLang="en-US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이동의 </a:t>
            </a:r>
            <a:endParaRPr lang="en-US" altLang="ko-KR" sz="24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연해주를 포함한 지역</a:t>
            </a:r>
            <a:endParaRPr lang="en-US" altLang="ko-KR" sz="24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788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09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73" y="5294376"/>
            <a:ext cx="12337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간도협약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(1909) :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일본이 남만주 철도 부설권 획득 대가로 청의 영토로 인정한 협약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74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8289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46811" y="5512046"/>
            <a:ext cx="10098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  <a:hlinkClick r:id="rId3"/>
              </a:rPr>
              <a:t>https://www.youtube.com/watch?v=Xika6IDsWaU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69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911424" y="2531494"/>
            <a:ext cx="10363200" cy="1470025"/>
          </a:xfrm>
        </p:spPr>
        <p:txBody>
          <a:bodyPr>
            <a:normAutofit/>
          </a:bodyPr>
          <a:lstStyle/>
          <a:p>
            <a:r>
              <a:rPr lang="en-US" altLang="ko-KR" i="1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6. </a:t>
            </a:r>
            <a:r>
              <a:rPr lang="ko-KR" altLang="en-US" i="1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북한과 간도</a:t>
            </a:r>
            <a:endParaRPr lang="ko-KR" altLang="en-US" i="1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5369842" y="4072683"/>
            <a:ext cx="5199529" cy="754809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재활공학과</a:t>
            </a:r>
            <a:r>
              <a:rPr lang="en-US" altLang="ko-KR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_</a:t>
            </a:r>
            <a:r>
              <a:rPr lang="ko-KR" altLang="en-US" sz="2800" dirty="0" smtClean="0">
                <a:solidFill>
                  <a:schemeClr val="tx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이흔지</a:t>
            </a:r>
            <a:endParaRPr lang="ko-KR" altLang="en-US" sz="2800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4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소련과 북한의 관계   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079027"/>
              </p:ext>
            </p:extLst>
          </p:nvPr>
        </p:nvGraphicFramePr>
        <p:xfrm>
          <a:off x="527381" y="1340769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38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48871" y="822393"/>
            <a:ext cx="10502153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제</a:t>
            </a:r>
            <a:r>
              <a:rPr lang="en-US" altLang="ko-KR" sz="5400" dirty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1</a:t>
            </a:r>
            <a:r>
              <a:rPr lang="ko-KR" altLang="en-US" sz="5400" dirty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차 평양협정</a:t>
            </a:r>
            <a:r>
              <a:rPr lang="en-US" altLang="ko-KR" sz="5400" dirty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(1947.5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)    ]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30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국공내전</a:t>
            </a:r>
            <a:endParaRPr lang="en-US" altLang="ko-KR" sz="30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30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소련 </a:t>
            </a:r>
            <a:r>
              <a:rPr lang="en-US" altLang="ko-KR" sz="30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</a:t>
            </a:r>
            <a:r>
              <a:rPr lang="ko-KR" altLang="en-US" sz="30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중국을 배제 </a:t>
            </a:r>
            <a:endParaRPr lang="en-US" altLang="ko-KR" sz="30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30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30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북한에 요동반도와 남만주 전체를 편입</a:t>
            </a:r>
            <a:endParaRPr lang="en-US" altLang="ko-KR" sz="30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sz="58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sz="58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제</a:t>
            </a:r>
            <a:r>
              <a:rPr lang="en-US" altLang="ko-KR" sz="5800" dirty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2</a:t>
            </a:r>
            <a:r>
              <a:rPr lang="ko-KR" altLang="en-US" sz="5800" dirty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차 평양협정</a:t>
            </a:r>
            <a:r>
              <a:rPr lang="en-US" altLang="ko-KR" sz="5800" dirty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(1948.2</a:t>
            </a:r>
            <a:r>
              <a:rPr lang="en-US" altLang="ko-KR" sz="58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)    ]</a:t>
            </a:r>
            <a:endParaRPr lang="en-US" altLang="ko-KR" sz="40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30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3</a:t>
            </a:r>
            <a:r>
              <a:rPr lang="ko-KR" altLang="en-US" sz="3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개의 자치구를 북한에 귀속시키기로 협의</a:t>
            </a:r>
            <a:endParaRPr lang="en-US" altLang="ko-KR" sz="3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30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간도를 </a:t>
            </a:r>
            <a:r>
              <a:rPr lang="ko-KR" altLang="en-US" sz="3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북한의 영토로 귀속</a:t>
            </a:r>
          </a:p>
          <a:p>
            <a:endParaRPr lang="ko-KR" altLang="en-US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25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소련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,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북한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&gt;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한인자치구로 확정   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73236" y="685476"/>
            <a:ext cx="6944209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normal"/>
                <a:cs typeface="굴림" pitchFamily="50" charset="-127"/>
              </a:rPr>
              <a:t>  </a:t>
            </a:r>
            <a:r>
              <a:rPr kumimoji="1" lang="ko-KR" altLang="ko-KR" sz="2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normal"/>
                <a:cs typeface="굴림" pitchFamily="50" charset="-127"/>
              </a:rPr>
              <a:t> </a:t>
            </a:r>
            <a:r>
              <a:rPr kumimoji="1" lang="ko-KR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normal"/>
                <a:cs typeface="굴림" pitchFamily="50" charset="-127"/>
              </a:rPr>
              <a:t>                               </a:t>
            </a:r>
            <a:r>
              <a:rPr kumimoji="1" lang="ko-KR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굴림" pitchFamily="50" charset="-127"/>
              </a:rPr>
              <a:t> </a:t>
            </a:r>
            <a:endParaRPr kumimoji="1" lang="ko-KR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normal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▲ 1948년 7월 중화민국 </a:t>
            </a: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국방부 제2청이 작성한 문건의 첨부 지도.</a:t>
            </a:r>
            <a:endParaRPr kumimoji="1" lang="en-US" altLang="ko-K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 </a:t>
            </a: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Tahoma" pitchFamily="34" charset="0"/>
              </a:rPr>
              <a:t>[출처]</a:t>
            </a: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hlinkClick r:id="rId2"/>
              </a:rPr>
              <a:t>수련,북한-간도를 북에 귀속 시도!!</a:t>
            </a:r>
            <a:r>
              <a:rPr kumimoji="1" lang="ko-KR" altLang="ko-K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Tahoma" pitchFamily="34" charset="0"/>
              </a:rPr>
              <a:t>|</a:t>
            </a: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Tahoma" pitchFamily="34" charset="0"/>
              </a:rPr>
              <a:t>작성자</a:t>
            </a: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hlinkClick r:id="rId3"/>
              </a:rPr>
              <a:t>오박사</a:t>
            </a:r>
            <a:endParaRPr kumimoji="1" lang="ko-KR" altLang="ko-K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3074" name="Picture 2" descr="http://www.chosun.com/media/photo/news/200606/200606260719_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31" y="1556792"/>
            <a:ext cx="7968885" cy="29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5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9403" y="548680"/>
            <a:ext cx="10972800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북한   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]</a:t>
            </a:r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2406254620"/>
              </p:ext>
            </p:extLst>
          </p:nvPr>
        </p:nvGraphicFramePr>
        <p:xfrm>
          <a:off x="1742613" y="1556792"/>
          <a:ext cx="8961899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1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_x257324592"/>
          <p:cNvSpPr>
            <a:spLocks noChangeArrowheads="1"/>
          </p:cNvSpPr>
          <p:nvPr/>
        </p:nvSpPr>
        <p:spPr bwMode="auto">
          <a:xfrm>
            <a:off x="739587" y="457200"/>
            <a:ext cx="562208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R" panose="02020603020101020101" pitchFamily="18" charset="-127"/>
                <a:ea typeface="210 맨발의청춘 R" panose="02020603020101020101" pitchFamily="18" charset="-127"/>
                <a:cs typeface="굴림" pitchFamily="50" charset="-127"/>
              </a:rPr>
              <a:t>[    </a:t>
            </a:r>
            <a:r>
              <a:rPr kumimoji="1" lang="ko-KR" altLang="ko-KR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R" panose="02020603020101020101" pitchFamily="18" charset="-127"/>
                <a:ea typeface="210 맨발의청춘 R" panose="02020603020101020101" pitchFamily="18" charset="-127"/>
                <a:cs typeface="굴림" pitchFamily="50" charset="-127"/>
              </a:rPr>
              <a:t>간도의 위치</a:t>
            </a:r>
            <a:r>
              <a:rPr kumimoji="1" lang="en-US" altLang="ko-KR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R" panose="02020603020101020101" pitchFamily="18" charset="-127"/>
                <a:ea typeface="210 맨발의청춘 R" panose="02020603020101020101" pitchFamily="18" charset="-127"/>
                <a:cs typeface="굴림" pitchFamily="50" charset="-127"/>
              </a:rPr>
              <a:t>    ]</a:t>
            </a:r>
            <a:endParaRPr kumimoji="1" lang="ko-KR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R" panose="02020603020101020101" pitchFamily="18" charset="-127"/>
              <a:ea typeface="210 맨발의청춘 R" panose="02020603020101020101" pitchFamily="18" charset="-127"/>
              <a:cs typeface="굴림" pitchFamily="50" charset="-127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2" name="_x272820112" descr="cif0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38" y="1857562"/>
            <a:ext cx="38100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_x272896704"/>
          <p:cNvSpPr>
            <a:spLocks noChangeArrowheads="1"/>
          </p:cNvSpPr>
          <p:nvPr/>
        </p:nvSpPr>
        <p:spPr bwMode="auto">
          <a:xfrm>
            <a:off x="6240650" y="1539389"/>
            <a:ext cx="536416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간도란 ?</a:t>
            </a:r>
            <a:endParaRPr kumimoji="1" lang="ko-KR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만주 길림성 동남부지역으로 중국 현지에서 연길도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 </a:t>
            </a:r>
            <a:r>
              <a:rPr kumimoji="1" lang="ko-KR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라고 부르는 지역</a:t>
            </a:r>
            <a:endParaRPr kumimoji="1" lang="ko-KR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1.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서간도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압록강과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송강의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 상류 지방인 백두산 일대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2.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동간도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(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북간도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)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북간도라고도 하며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혼춘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왕청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연길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화룡의 네 현으로 나누어져 있는 두만강 북부의 만주땅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※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보통 간도는 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동간도를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 지칭함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475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조중변계조약</a:t>
            </a:r>
            <a:r>
              <a:rPr lang="en-US" altLang="ko-KR" sz="5400" dirty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(1962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)    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97859" y="2202141"/>
            <a:ext cx="10515600" cy="4351338"/>
          </a:xfrm>
          <a:solidFill>
            <a:schemeClr val="bg1"/>
          </a:solidFill>
        </p:spPr>
        <p:txBody>
          <a:bodyPr/>
          <a:lstStyle/>
          <a:p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간도의 중국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소유 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인정</a:t>
            </a:r>
            <a:endParaRPr lang="en-US" altLang="ko-KR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백두산 천지를 경계</a:t>
            </a:r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89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ostfiles.pstatic.net/data17/2006/7/10/206/1-solhanna.jpg?type=w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3803848"/>
            <a:ext cx="4265029" cy="20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615947" y="1860169"/>
            <a:ext cx="57606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800" b="1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평양 협약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을 </a:t>
            </a:r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체결했다</a:t>
            </a:r>
            <a:r>
              <a:rPr lang="en-US" altLang="ko-KR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 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800" b="1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극동 소련 당국의 </a:t>
            </a:r>
            <a:r>
              <a:rPr lang="ko-KR" altLang="en-US" sz="2800" b="1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정책</a:t>
            </a:r>
            <a:endParaRPr lang="en-US" altLang="ko-KR" sz="2800" b="1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세 </a:t>
            </a:r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곳의 한인자치구로 확정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800" b="1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800" b="1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800" b="1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800" b="1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800" b="1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800" b="1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800" b="1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800" b="1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800" b="1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ko-KR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소련 </a:t>
            </a:r>
            <a:r>
              <a:rPr lang="en-US" altLang="ko-KR" dirty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&gt; </a:t>
            </a:r>
            <a:r>
              <a:rPr lang="ko-KR" altLang="en-US" dirty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조선에 </a:t>
            </a:r>
            <a:r>
              <a:rPr lang="ko-KR" altLang="en-US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획입    </a:t>
            </a:r>
            <a:r>
              <a:rPr lang="en-US" altLang="ko-KR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]</a:t>
            </a:r>
            <a:endParaRPr lang="ko-KR" altLang="en-US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pic>
        <p:nvPicPr>
          <p:cNvPr id="11" name="Picture 2" descr="https://postfiles.pstatic.net/data19/2006/6/27/41/1_1-solhanna.jpg?type=w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0" y="1475987"/>
            <a:ext cx="429358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991835" y="5910499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▲ </a:t>
            </a:r>
            <a:r>
              <a:rPr kumimoji="1" lang="ko-KR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소련이</a:t>
            </a:r>
            <a:r>
              <a:rPr kumimoji="1"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 </a:t>
            </a:r>
            <a:r>
              <a:rPr kumimoji="1"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조선에 </a:t>
            </a:r>
            <a:r>
              <a:rPr kumimoji="1" lang="ko-KR" alt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획입하려는</a:t>
            </a:r>
            <a:r>
              <a:rPr kumimoji="1"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 </a:t>
            </a:r>
            <a:r>
              <a:rPr kumimoji="1" lang="ko-KR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문건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07435" y="3383662"/>
            <a:ext cx="2169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▲ 문건의 첨부지도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44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295467" y="1484785"/>
            <a:ext cx="83285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000" dirty="0">
                <a:latin typeface="210 맨발의청춘 L" panose="02020603020101020101" pitchFamily="18" charset="-127"/>
                <a:ea typeface="210 맨발의청춘 L" panose="02020603020101020101" pitchFamily="18" charset="-127"/>
                <a:hlinkClick r:id="rId2"/>
              </a:rPr>
              <a:t>https://www.youtube.com/watch?v=Qv9ijw3bKng</a:t>
            </a:r>
            <a:endParaRPr lang="ko-KR" altLang="en-US" sz="3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48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77696" y="1562885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ko-KR" i="1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7. </a:t>
            </a:r>
            <a:r>
              <a:rPr lang="ko-KR" altLang="en-US" i="1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조중변계조약</a:t>
            </a:r>
            <a:endParaRPr lang="ko-KR" altLang="en-US" i="1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118412" y="3563471"/>
            <a:ext cx="4186519" cy="1546412"/>
          </a:xfrm>
        </p:spPr>
        <p:txBody>
          <a:bodyPr>
            <a:normAutofit/>
          </a:bodyPr>
          <a:lstStyle/>
          <a:p>
            <a:pPr algn="r"/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r"/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중국어중국학과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_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조예령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r"/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722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274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1962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년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10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월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12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일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    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pic>
        <p:nvPicPr>
          <p:cNvPr id="4" name="내용 개체 틀 3" descr="1012_조중변계조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0521" y="1604693"/>
            <a:ext cx="4071504" cy="2860020"/>
          </a:xfrm>
        </p:spPr>
      </p:pic>
      <p:sp>
        <p:nvSpPr>
          <p:cNvPr id="5" name="TextBox 4"/>
          <p:cNvSpPr txBox="1"/>
          <p:nvPr/>
        </p:nvSpPr>
        <p:spPr>
          <a:xfrm>
            <a:off x="107576" y="1290916"/>
            <a:ext cx="11976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조선민주주의인민공화국의  김일성 과 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중화인민공화국의  </a:t>
            </a:r>
            <a:r>
              <a:rPr lang="ko-KR" altLang="en-US" sz="28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주은래가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평양에서 체결한 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국경조약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96987"/>
            <a:ext cx="809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 smtClean="0">
                <a:solidFill>
                  <a:srgbClr val="FF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조중변계조약</a:t>
            </a:r>
            <a:r>
              <a:rPr lang="ko-KR" altLang="en-US" sz="3600" dirty="0" smtClean="0">
                <a:solidFill>
                  <a:srgbClr val="FF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3600" dirty="0" err="1" smtClean="0">
                <a:solidFill>
                  <a:srgbClr val="FF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朝中邊界條約</a:t>
            </a:r>
            <a:endParaRPr lang="ko-KR" altLang="en-US" sz="3600" dirty="0">
              <a:solidFill>
                <a:srgbClr val="FF0000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435" y="4150658"/>
            <a:ext cx="7534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1964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년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3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월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20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일   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987" y="5221940"/>
            <a:ext cx="8086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베이징에서 양국이 </a:t>
            </a:r>
            <a:r>
              <a:rPr lang="ko-KR" altLang="en-US" sz="2800" dirty="0" err="1" smtClean="0">
                <a:solidFill>
                  <a:srgbClr val="FF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조중</a:t>
            </a:r>
            <a:r>
              <a:rPr lang="ko-KR" altLang="en-US" sz="2800" dirty="0" smtClean="0">
                <a:solidFill>
                  <a:srgbClr val="FF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변계 의정서</a:t>
            </a:r>
            <a:r>
              <a:rPr lang="en-US" altLang="ko-KR" sz="2800" dirty="0" smtClean="0">
                <a:solidFill>
                  <a:srgbClr val="FF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를 교환함으로써 발효되었다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조약의 의의   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7177" y="2202141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백두산의 국경을 자연 경계인 천지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天池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로 하고 그 동쪽 국경을 </a:t>
            </a:r>
            <a:endParaRPr lang="en-US" altLang="ko-KR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buNone/>
            </a:pP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천지에서 가장 가까운 두만강 상류인 </a:t>
            </a:r>
            <a:r>
              <a:rPr lang="ko-KR" altLang="en-US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홍토수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紅土水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로 하는 </a:t>
            </a:r>
            <a:endParaRPr lang="en-US" altLang="ko-KR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buNone/>
            </a:pP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자연스러운 국경을 정함으로써 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19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세기 후반부터 한세기 동안</a:t>
            </a:r>
            <a:endParaRPr lang="en-US" altLang="ko-KR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buNone/>
            </a:pP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논란을 이어 온 백두산 과 두만강 상류의 국경선 을 명확히 </a:t>
            </a:r>
            <a:endParaRPr lang="en-US" altLang="ko-KR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buNone/>
            </a:pP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획정했다는 데에 의의가 있음</a:t>
            </a:r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062" y="4239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조약의 내용   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05435" y="1111625"/>
            <a:ext cx="10515600" cy="4688822"/>
          </a:xfrm>
        </p:spPr>
        <p:txBody>
          <a:bodyPr>
            <a:noAutofit/>
          </a:bodyPr>
          <a:lstStyle/>
          <a:p>
            <a:r>
              <a:rPr lang="ko-KR" altLang="en-US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조약문에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따르면 백두산 천지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天池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의 경계선은 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'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천지를 둘러싸고 있는 산마루의 서남쪽 안부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鞍部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안장처럼 들어간 부분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로부터 동북쪽 안부까지를 그은 직선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'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으로 하고 있으며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이에 따라 현재 천지의 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54.5%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는 조선민주주의인민공화국에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45.5%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는 중화인민공화국에 속함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</a:p>
          <a:p>
            <a:endParaRPr lang="ko-KR" altLang="en-US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조약에는 압록강과 두만강의 경계 및 두 강의 </a:t>
            </a:r>
            <a:r>
              <a:rPr lang="ko-KR" altLang="en-US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하중도와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사주의 귀속내용</a:t>
            </a:r>
            <a:endParaRPr lang="en-US" altLang="ko-KR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en-US" altLang="ko-KR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양측 국경의 총 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451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 섬과 사주 가운데 조선민주주의인민공화국은 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264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개의 섬과 사주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총 면적 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87.73 km²)</a:t>
            </a:r>
          </a:p>
          <a:p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중화인민공화국은 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187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개의 섬과 사주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총 면적 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14.93 km²)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에 대해 영토권이 있음을 열거</a:t>
            </a:r>
          </a:p>
          <a:p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023" y="28444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조약의 한계   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86118" y="2040778"/>
            <a:ext cx="10515600" cy="4351338"/>
          </a:xfrm>
        </p:spPr>
        <p:txBody>
          <a:bodyPr/>
          <a:lstStyle/>
          <a:p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조선민주주의인민공화국 과 중화인민공화국  양측이 모두 </a:t>
            </a:r>
            <a:endParaRPr lang="en-US" altLang="ko-KR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비밀로 하였기 때문에 그 구체적 내용은 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1999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년까지 세상에</a:t>
            </a:r>
            <a:endParaRPr lang="en-US" altLang="ko-KR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알려지지 않음</a:t>
            </a:r>
            <a:endParaRPr lang="en-US" altLang="ko-KR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en-US" altLang="ko-KR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양국이 모두 그 체결을 공식적으로 인정한 바 없는 비밀 조약</a:t>
            </a:r>
            <a:endParaRPr lang="en-US" altLang="ko-KR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en-US" altLang="ko-KR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한반도 통일 과정이나 그 이후에 국경 분쟁의 불씨가 될 가능성을 배제할 수 없다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http://www.ebs.co.kr/tv/show?courseId=10026873&amp;stepId=10029901&amp;lectId=10846701</a:t>
            </a:r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1369" y="2999935"/>
            <a:ext cx="11151027" cy="809758"/>
          </a:xfrm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en-US" altLang="ko-KR" sz="6000" i="1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8. </a:t>
            </a:r>
            <a:r>
              <a:rPr lang="ko-KR" altLang="en-US" sz="6000" i="1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간도의 가치</a:t>
            </a:r>
            <a:endParaRPr lang="en-US" altLang="ko-KR" sz="6000" i="1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999542" y="4018971"/>
            <a:ext cx="6542515" cy="1050929"/>
          </a:xfrm>
        </p:spPr>
        <p:txBody>
          <a:bodyPr vert="horz" lIns="91440" tIns="45720" rIns="91440" bIns="45720"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dirty="0" smtClean="0">
                <a:solidFill>
                  <a:schemeClr val="dk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재활공학과</a:t>
            </a:r>
            <a:r>
              <a:rPr lang="en-US" altLang="ko-KR" dirty="0" smtClean="0">
                <a:solidFill>
                  <a:schemeClr val="dk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_</a:t>
            </a:r>
            <a:r>
              <a:rPr lang="ko-KR" altLang="en-US" dirty="0" smtClean="0">
                <a:solidFill>
                  <a:schemeClr val="dk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박재현</a:t>
            </a:r>
            <a:endParaRPr lang="ko-KR" altLang="en-US" dirty="0">
              <a:solidFill>
                <a:schemeClr val="dk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257293792" descr="cif0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36" y="627157"/>
            <a:ext cx="4619625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_x260202744"/>
          <p:cNvSpPr>
            <a:spLocks noChangeArrowheads="1"/>
          </p:cNvSpPr>
          <p:nvPr/>
        </p:nvSpPr>
        <p:spPr bwMode="auto">
          <a:xfrm>
            <a:off x="6158753" y="2088287"/>
            <a:ext cx="5607424" cy="425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북방고토</a:t>
            </a:r>
            <a:r>
              <a:rPr kumimoji="1" lang="ko-KR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 지역</a:t>
            </a:r>
            <a:endParaRPr kumimoji="1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-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한민족이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3300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년 통치</a:t>
            </a:r>
            <a:endParaRPr kumimoji="1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심 요 지역</a:t>
            </a:r>
            <a:endParaRPr kumimoji="1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-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변책을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 설치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,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한족출입을 엄금함</a:t>
            </a:r>
            <a:endParaRPr kumimoji="1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알동</a:t>
            </a:r>
            <a:r>
              <a:rPr kumimoji="1" lang="ko-KR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 연해주지역</a:t>
            </a:r>
            <a:endParaRPr kumimoji="1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-1860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년 북경조약으로</a:t>
            </a:r>
            <a:endParaRPr kumimoji="1" lang="ko-KR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연해주를 러시아에 불법적으로 넘겨줌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77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4108552" y="1772816"/>
            <a:ext cx="3840427" cy="259228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5400" dirty="0">
                <a:solidFill>
                  <a:schemeClr val="dk1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간도의 가치</a:t>
            </a:r>
          </a:p>
        </p:txBody>
      </p:sp>
      <p:sp>
        <p:nvSpPr>
          <p:cNvPr id="6" name="설명선 1 5"/>
          <p:cNvSpPr/>
          <p:nvPr/>
        </p:nvSpPr>
        <p:spPr>
          <a:xfrm>
            <a:off x="9197117" y="2276872"/>
            <a:ext cx="2927648" cy="1584176"/>
          </a:xfrm>
          <a:prstGeom prst="borderCallout1">
            <a:avLst>
              <a:gd name="adj1" fmla="val 48445"/>
              <a:gd name="adj2" fmla="val -89"/>
              <a:gd name="adj3" fmla="val 49008"/>
              <a:gd name="adj4" fmla="val -41915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>
                <a:solidFill>
                  <a:schemeClr val="dk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문화적 가치</a:t>
            </a:r>
          </a:p>
        </p:txBody>
      </p:sp>
      <p:sp>
        <p:nvSpPr>
          <p:cNvPr id="7" name="설명선 1 6"/>
          <p:cNvSpPr/>
          <p:nvPr/>
        </p:nvSpPr>
        <p:spPr>
          <a:xfrm rot="10777330" flipV="1">
            <a:off x="82637" y="2355138"/>
            <a:ext cx="2537073" cy="1492140"/>
          </a:xfrm>
          <a:prstGeom prst="borderCallout1">
            <a:avLst>
              <a:gd name="adj1" fmla="val 47421"/>
              <a:gd name="adj2" fmla="val 883"/>
              <a:gd name="adj3" fmla="val 47984"/>
              <a:gd name="adj4" fmla="val -60860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>
                <a:solidFill>
                  <a:schemeClr val="dk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지리적 가치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4607835" y="2060848"/>
            <a:ext cx="2976331" cy="216024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5400" dirty="0">
                <a:solidFill>
                  <a:schemeClr val="dk1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지리적가치</a:t>
            </a:r>
          </a:p>
        </p:txBody>
      </p:sp>
      <p:sp>
        <p:nvSpPr>
          <p:cNvPr id="16" name="설명선 1 15"/>
          <p:cNvSpPr/>
          <p:nvPr/>
        </p:nvSpPr>
        <p:spPr>
          <a:xfrm>
            <a:off x="8400256" y="1223646"/>
            <a:ext cx="2688299" cy="1224136"/>
          </a:xfrm>
          <a:prstGeom prst="borderCallout1">
            <a:avLst>
              <a:gd name="adj1" fmla="val 48445"/>
              <a:gd name="adj2" fmla="val 371"/>
              <a:gd name="adj3" fmla="val 112500"/>
              <a:gd name="adj4" fmla="val -38333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>
                <a:solidFill>
                  <a:schemeClr val="dk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자원</a:t>
            </a:r>
          </a:p>
        </p:txBody>
      </p:sp>
      <p:sp>
        <p:nvSpPr>
          <p:cNvPr id="17" name="설명선 1 16"/>
          <p:cNvSpPr/>
          <p:nvPr/>
        </p:nvSpPr>
        <p:spPr>
          <a:xfrm>
            <a:off x="4655840" y="5301208"/>
            <a:ext cx="2880320" cy="1224136"/>
          </a:xfrm>
          <a:prstGeom prst="borderCallout1">
            <a:avLst>
              <a:gd name="adj1" fmla="val -2243"/>
              <a:gd name="adj2" fmla="val 49267"/>
              <a:gd name="adj3" fmla="val -88206"/>
              <a:gd name="adj4" fmla="val 48197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>
                <a:solidFill>
                  <a:schemeClr val="dk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국력</a:t>
            </a:r>
          </a:p>
        </p:txBody>
      </p:sp>
      <p:sp>
        <p:nvSpPr>
          <p:cNvPr id="18" name="설명선 1 17"/>
          <p:cNvSpPr/>
          <p:nvPr/>
        </p:nvSpPr>
        <p:spPr>
          <a:xfrm>
            <a:off x="623392" y="1268760"/>
            <a:ext cx="2592288" cy="1224136"/>
          </a:xfrm>
          <a:prstGeom prst="borderCallout1">
            <a:avLst>
              <a:gd name="adj1" fmla="val 50491"/>
              <a:gd name="adj2" fmla="val 100723"/>
              <a:gd name="adj3" fmla="val 116070"/>
              <a:gd name="adj4" fmla="val 158274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>
                <a:solidFill>
                  <a:schemeClr val="dk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무역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4607835" y="2204864"/>
            <a:ext cx="2976331" cy="216024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5400">
                <a:solidFill>
                  <a:schemeClr val="dk1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문화적가치</a:t>
            </a:r>
          </a:p>
        </p:txBody>
      </p:sp>
      <p:sp>
        <p:nvSpPr>
          <p:cNvPr id="5" name="설명선 1 4"/>
          <p:cNvSpPr/>
          <p:nvPr/>
        </p:nvSpPr>
        <p:spPr>
          <a:xfrm>
            <a:off x="335360" y="2708920"/>
            <a:ext cx="2592288" cy="1224136"/>
          </a:xfrm>
          <a:prstGeom prst="borderCallout1">
            <a:avLst>
              <a:gd name="adj1" fmla="val 50491"/>
              <a:gd name="adj2" fmla="val 100723"/>
              <a:gd name="adj3" fmla="val 50530"/>
              <a:gd name="adj4" fmla="val 164928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 dirty="0">
                <a:solidFill>
                  <a:schemeClr val="dk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우리의 </a:t>
            </a:r>
            <a:r>
              <a:rPr lang="ko-KR" altLang="en-US" sz="2800" dirty="0" smtClean="0">
                <a:solidFill>
                  <a:schemeClr val="dk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정신</a:t>
            </a:r>
            <a:endParaRPr lang="ko-KR" altLang="en-US" sz="2800" dirty="0">
              <a:solidFill>
                <a:schemeClr val="dk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6" name="설명선 1 5"/>
          <p:cNvSpPr/>
          <p:nvPr/>
        </p:nvSpPr>
        <p:spPr>
          <a:xfrm rot="10777330" flipV="1">
            <a:off x="9217946" y="2644423"/>
            <a:ext cx="2537073" cy="1282373"/>
          </a:xfrm>
          <a:prstGeom prst="borderCallout1">
            <a:avLst>
              <a:gd name="adj1" fmla="val 49469"/>
              <a:gd name="adj2" fmla="val 163698"/>
              <a:gd name="adj3" fmla="val 49008"/>
              <a:gd name="adj4" fmla="val 99399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>
                <a:solidFill>
                  <a:schemeClr val="dk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문화적 다양성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692697"/>
            <a:ext cx="10972800" cy="54334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ko-KR" sz="5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[    </a:t>
            </a:r>
            <a:r>
              <a:rPr lang="ko-KR" altLang="en-US" sz="5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간도를 </a:t>
            </a:r>
            <a:r>
              <a:rPr lang="ko-KR" altLang="en-US" sz="5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되찾아야 하는 </a:t>
            </a:r>
            <a:r>
              <a:rPr lang="ko-KR" altLang="en-US" sz="5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이유    </a:t>
            </a:r>
            <a:r>
              <a:rPr lang="en-US" altLang="ko-KR" sz="54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]</a:t>
            </a:r>
            <a:endParaRPr lang="ko-KR" altLang="en-US" sz="54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0" indent="0">
              <a:buNone/>
              <a:defRPr/>
            </a:pPr>
            <a:endParaRPr lang="en-US" altLang="ko-KR" sz="16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0" indent="0">
              <a:buNone/>
              <a:defRPr/>
            </a:pPr>
            <a:endParaRPr lang="en-US" altLang="ko-KR" dirty="0" smtClean="0">
              <a:latin typeface="210 맨발의청춘 L" panose="02020603020101020101" pitchFamily="18" charset="-127"/>
              <a:ea typeface="210 맨발의청춘 L" panose="02020603020101020101" pitchFamily="18" charset="-127"/>
              <a:hlinkClick r:id="rId2"/>
            </a:endParaRPr>
          </a:p>
          <a:p>
            <a:pPr marL="0" indent="0">
              <a:buNone/>
              <a:defRPr/>
            </a:pP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  <a:hlinkClick r:id="rId2"/>
            </a:endParaRPr>
          </a:p>
          <a:p>
            <a:pPr marL="0" indent="0">
              <a:buNone/>
              <a:defRPr/>
            </a:pP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  <a:hlinkClick r:id="rId2"/>
              </a:rPr>
              <a:t>https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  <a:hlinkClick r:id="rId2"/>
              </a:rPr>
              <a:t>://youtu.be/-OLkBgK2GF8</a:t>
            </a: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다음은 간도에 담긴 우리의 정신을 보여주는 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영상이다</a:t>
            </a:r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0988" y="1589779"/>
            <a:ext cx="11187953" cy="2387600"/>
          </a:xfrm>
        </p:spPr>
        <p:txBody>
          <a:bodyPr>
            <a:normAutofit/>
          </a:bodyPr>
          <a:lstStyle/>
          <a:p>
            <a:r>
              <a:rPr lang="en-US" altLang="ko-KR" i="1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9. </a:t>
            </a:r>
            <a:r>
              <a:rPr lang="ko-KR" altLang="en-US" i="1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간도에 대한 우리들의 인식</a:t>
            </a:r>
            <a:endParaRPr lang="ko-KR" altLang="en-US" i="1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34037" y="3561697"/>
            <a:ext cx="9144000" cy="1655762"/>
          </a:xfrm>
        </p:spPr>
        <p:txBody>
          <a:bodyPr>
            <a:normAutofit/>
          </a:bodyPr>
          <a:lstStyle/>
          <a:p>
            <a:pPr algn="r"/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r"/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중국어중국학과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_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정한솔 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7221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교육계의 인식   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7838">
            <a:off x="554737" y="2320502"/>
            <a:ext cx="2831912" cy="3879129"/>
          </a:xfr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9345">
            <a:off x="1468026" y="3533047"/>
            <a:ext cx="1921792" cy="26563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4143">
            <a:off x="6130877" y="2603996"/>
            <a:ext cx="2530696" cy="3453346"/>
          </a:xfrm>
          <a:prstGeom prst="rect">
            <a:avLst/>
          </a:prstGeom>
        </p:spPr>
      </p:pic>
      <p:sp>
        <p:nvSpPr>
          <p:cNvPr id="12" name="구름 모양 설명선 11"/>
          <p:cNvSpPr/>
          <p:nvPr/>
        </p:nvSpPr>
        <p:spPr>
          <a:xfrm>
            <a:off x="7545976" y="-46195"/>
            <a:ext cx="4618258" cy="3284848"/>
          </a:xfrm>
          <a:prstGeom prst="cloudCallout">
            <a:avLst>
              <a:gd name="adj1" fmla="val -27530"/>
              <a:gd name="adj2" fmla="val 813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 영유권을 관련 항목에서는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북방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고토 지역이 </a:t>
            </a:r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북만주 끝까지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펼쳐져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있다고 편찬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9" name="구름 모양 설명선 8"/>
          <p:cNvSpPr/>
          <p:nvPr/>
        </p:nvSpPr>
        <p:spPr>
          <a:xfrm>
            <a:off x="2374213" y="1298418"/>
            <a:ext cx="5015753" cy="2444850"/>
          </a:xfrm>
          <a:prstGeom prst="cloudCallout">
            <a:avLst>
              <a:gd name="adj1" fmla="val -27267"/>
              <a:gd name="adj2" fmla="val 768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대한제국의 간도 관리사 파견과 간도협약에 관한 사실만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편찬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0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331" y="20973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학계의 인식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(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역사학자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)    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81834" y="1275089"/>
            <a:ext cx="6672636" cy="569950"/>
          </a:xfrm>
        </p:spPr>
        <p:txBody>
          <a:bodyPr>
            <a:normAutofit/>
          </a:bodyPr>
          <a:lstStyle/>
          <a:p>
            <a:pPr algn="ctr"/>
            <a:r>
              <a:rPr lang="ko-KR" altLang="en-US" sz="3200" b="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간도에 </a:t>
            </a:r>
            <a:r>
              <a:rPr lang="ko-KR" altLang="en-US" sz="3200" b="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대한 영유권 주장을 </a:t>
            </a:r>
            <a:r>
              <a:rPr lang="ko-KR" altLang="en-US" sz="3200" b="0" dirty="0">
                <a:solidFill>
                  <a:srgbClr val="FF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긍정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1" y="3068062"/>
            <a:ext cx="4086795" cy="3238519"/>
          </a:xfr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184" y="269393"/>
            <a:ext cx="1649710" cy="1642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4729" y="2059689"/>
            <a:ext cx="72972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정계비가 세워진 곳은 백두산 장군봉과 대연지봉 사이 대략 중간지점인 해발 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2,150m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고지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endParaRPr lang="en-US" altLang="ko-KR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“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오라총관 </a:t>
            </a:r>
            <a:r>
              <a:rPr lang="ko-KR" altLang="en-US" sz="28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목극등이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황지를 받들어 변계를 조사하고 이곳에 이르러 살펴보니 서쪽은 압록강이고 동쪽은 </a:t>
            </a:r>
            <a:r>
              <a:rPr lang="ko-KR" altLang="en-US" sz="2800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토문강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이므로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분수령 상에 돌에 새겨 명기한다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강희 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51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 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5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월 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15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“</a:t>
            </a:r>
          </a:p>
          <a:p>
            <a:endParaRPr lang="en-US" altLang="ko-KR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조선과 청나라 양국이 국경을 명확히 비로 명문화하였고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압록강과 두만강 사이 육지 지역인 백두산의 천지 이남을 조선의 영토로 확인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4363" y="2288288"/>
            <a:ext cx="23663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백두산 정계비</a:t>
            </a:r>
            <a:endParaRPr lang="ko-KR" altLang="en-US" sz="3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35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2929" y="22335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학계의 인식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(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역사학자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)    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143001" y="1361109"/>
            <a:ext cx="5663112" cy="482843"/>
          </a:xfrm>
        </p:spPr>
        <p:txBody>
          <a:bodyPr>
            <a:noAutofit/>
          </a:bodyPr>
          <a:lstStyle/>
          <a:p>
            <a:pPr algn="ctr"/>
            <a:r>
              <a:rPr lang="ko-KR" altLang="en-US" sz="3200" b="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간도에 대한 영유권 주장을 </a:t>
            </a:r>
            <a:r>
              <a:rPr lang="ko-KR" altLang="en-US" sz="3200" b="0" dirty="0" smtClean="0">
                <a:solidFill>
                  <a:srgbClr val="FF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부정</a:t>
            </a:r>
            <a:endParaRPr lang="ko-KR" altLang="en-US" sz="3200" b="0" dirty="0">
              <a:solidFill>
                <a:srgbClr val="FF0000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28918" y="2218764"/>
            <a:ext cx="11028489" cy="395343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이덕일 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간도는 </a:t>
            </a:r>
            <a:r>
              <a:rPr lang="ko-KR" altLang="en-US" dirty="0" err="1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을사늑약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이전까지는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조선 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땅이었는데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조선총독부세력이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그걸 부정하고 있으며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간도가 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조선 땅이었다는 것을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부정하면 국가보안법으로 잡아가야 마땅한 비국민이고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 영유권을 부정하는 정권은 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뒤엎어야 한다는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식의 주장을 했다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 </a:t>
            </a:r>
            <a:endParaRPr lang="en-US" altLang="ko-KR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0" indent="0">
              <a:buNone/>
            </a:pPr>
            <a:endParaRPr lang="en-US" altLang="ko-KR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buFontTx/>
              <a:buChar char="-"/>
            </a:pP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김대령 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만주국은 괴뢰가 아니며 주권이 만주족과 조선족에게 있으니 간도는 한국 땅이라는 주장을 하였다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그런데 좌파들이 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만주 국을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일본이라고 우겨서 간도를 중국 공산당에게 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넘기려 한다는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주장을 하였다</a:t>
            </a:r>
            <a:r>
              <a:rPr lang="en-US" altLang="ko-KR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23" y="223354"/>
            <a:ext cx="1649710" cy="164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헌법소원   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46" y="2024602"/>
            <a:ext cx="5240274" cy="2460371"/>
          </a:xfrm>
        </p:spPr>
      </p:pic>
      <p:sp>
        <p:nvSpPr>
          <p:cNvPr id="5" name="TextBox 4"/>
          <p:cNvSpPr txBox="1"/>
          <p:nvPr/>
        </p:nvSpPr>
        <p:spPr>
          <a:xfrm>
            <a:off x="578222" y="4800600"/>
            <a:ext cx="11084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한편 </a:t>
            </a:r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헌법재판소는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한 사람이 청구한 </a:t>
            </a:r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헌법소원에 대해 </a:t>
            </a:r>
            <a:r>
              <a:rPr lang="en-US" altLang="ko-KR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'</a:t>
            </a:r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대한민국 정부가 현재 중국의 영토인 간도 지역을 회복하여야 할 작위의무가 특별히 규정되어 있다거나 헌법 해석상 그러한 작위의무가 도출되기 어렵다</a:t>
            </a:r>
            <a:r>
              <a:rPr lang="en-US" altLang="ko-KR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'</a:t>
            </a:r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고 하여 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각하 결정을 </a:t>
            </a:r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선고하였다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6" name="타원형 설명선 5"/>
          <p:cNvSpPr/>
          <p:nvPr/>
        </p:nvSpPr>
        <p:spPr>
          <a:xfrm>
            <a:off x="6918960" y="712438"/>
            <a:ext cx="4685852" cy="2541750"/>
          </a:xfrm>
          <a:prstGeom prst="wedgeEllipseCallout">
            <a:avLst>
              <a:gd name="adj1" fmla="val -46086"/>
              <a:gd name="adj2" fmla="val 5086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2011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 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9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월 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21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</a:t>
            </a:r>
            <a:endParaRPr lang="en-US" altLang="ko-KR" sz="2800" dirty="0" smtClean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/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1909</a:t>
            </a:r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 일본과 청이 맺은 간도협약은 무효입니다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40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6188" y="29788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[    </a:t>
            </a:r>
            <a:r>
              <a:rPr lang="ko-KR" altLang="en-US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중국의 인식    </a:t>
            </a:r>
            <a:r>
              <a:rPr lang="en-US" altLang="ko-KR" sz="5400" dirty="0" smtClean="0"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]</a:t>
            </a:r>
            <a:endParaRPr lang="ko-KR" altLang="en-US" sz="5400" dirty="0"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5823203" y="4806569"/>
            <a:ext cx="4907281" cy="1438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중국에게는 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'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'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라는 명칭 자체가 과거 일본의 침략을 상기시키는 </a:t>
            </a:r>
            <a:r>
              <a:rPr lang="ko-KR" altLang="en-US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말</a:t>
            </a:r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0" indent="0">
              <a:buNone/>
            </a:pPr>
            <a:endParaRPr lang="ko-KR" altLang="en-US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4254"/>
            <a:ext cx="4361689" cy="3020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1783081"/>
            <a:ext cx="477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중국은 간도라는 명칭 인정</a:t>
            </a:r>
            <a:r>
              <a:rPr lang="en-US" altLang="ko-KR" sz="2800" dirty="0" smtClean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X</a:t>
            </a:r>
            <a:endParaRPr lang="ko-KR" altLang="en-US" sz="28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3302155"/>
            <a:ext cx="4553712" cy="3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_x257294752"/>
          <p:cNvSpPr>
            <a:spLocks noChangeArrowheads="1"/>
          </p:cNvSpPr>
          <p:nvPr/>
        </p:nvSpPr>
        <p:spPr bwMode="auto">
          <a:xfrm>
            <a:off x="2805040" y="31651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R" panose="02020603020101020101" pitchFamily="18" charset="-127"/>
                <a:ea typeface="210 맨발의청춘 R" panose="02020603020101020101" pitchFamily="18" charset="-127"/>
                <a:cs typeface="굴림" pitchFamily="50" charset="-127"/>
              </a:rPr>
              <a:t>[    </a:t>
            </a:r>
            <a:r>
              <a:rPr kumimoji="1" lang="ko-KR" altLang="ko-KR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R" panose="02020603020101020101" pitchFamily="18" charset="-127"/>
                <a:ea typeface="210 맨발의청춘 R" panose="02020603020101020101" pitchFamily="18" charset="-127"/>
                <a:cs typeface="굴림" pitchFamily="50" charset="-127"/>
              </a:rPr>
              <a:t>간도 지배의 역사</a:t>
            </a:r>
            <a:r>
              <a:rPr kumimoji="1" lang="en-US" altLang="ko-KR" sz="6000" b="1" dirty="0">
                <a:solidFill>
                  <a:srgbClr val="00000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  <a:cs typeface="굴림" pitchFamily="50" charset="-127"/>
              </a:rPr>
              <a:t> </a:t>
            </a:r>
            <a:r>
              <a:rPr kumimoji="1" lang="en-US" altLang="ko-KR" sz="6000" b="1" dirty="0" smtClean="0">
                <a:solidFill>
                  <a:srgbClr val="00000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  <a:cs typeface="굴림" pitchFamily="50" charset="-127"/>
              </a:rPr>
              <a:t>   ]</a:t>
            </a:r>
            <a:endParaRPr kumimoji="1" lang="ko-KR" altLang="ko-K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R" panose="02020603020101020101" pitchFamily="18" charset="-127"/>
              <a:ea typeface="210 맨발의청춘 R" panose="02020603020101020101" pitchFamily="18" charset="-127"/>
              <a:cs typeface="굴림" pitchFamily="50" charset="-127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_x273324328"/>
          <p:cNvSpPr>
            <a:spLocks noChangeArrowheads="1"/>
          </p:cNvSpPr>
          <p:nvPr/>
        </p:nvSpPr>
        <p:spPr bwMode="auto">
          <a:xfrm>
            <a:off x="2670468" y="1457605"/>
            <a:ext cx="338455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 </a:t>
            </a:r>
            <a:r>
              <a:rPr kumimoji="1" lang="ko-KR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고조선 2,225년</a:t>
            </a:r>
            <a:endParaRPr kumimoji="1" lang="ko-KR" altLang="ko-K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고구려 945년</a:t>
            </a:r>
            <a:endParaRPr kumimoji="1" lang="ko-KR" altLang="ko-K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발해 277년</a:t>
            </a:r>
            <a:endParaRPr kumimoji="1" lang="ko-KR" altLang="ko-K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발해 멸망 후</a:t>
            </a:r>
            <a:endParaRPr kumimoji="1" lang="ko-KR" altLang="ko-K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거란 199년</a:t>
            </a:r>
            <a:endParaRPr kumimoji="1" lang="ko-KR" altLang="ko-K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여진 109년</a:t>
            </a:r>
            <a:endParaRPr kumimoji="1" lang="ko-KR" altLang="ko-K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몽골 134년 </a:t>
            </a:r>
            <a:endParaRPr kumimoji="1" lang="ko-KR" altLang="ko-K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그 이후</a:t>
            </a:r>
            <a:endParaRPr kumimoji="1" lang="ko-KR" altLang="ko-K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명나라 277년</a:t>
            </a:r>
            <a:endParaRPr kumimoji="1" lang="ko-KR" altLang="ko-K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청나라 269년</a:t>
            </a:r>
            <a:endParaRPr kumimoji="1" lang="ko-KR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03" name="_x257326272" descr="cif0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910" y="1336582"/>
            <a:ext cx="5000625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0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_x272835072"/>
          <p:cNvSpPr>
            <a:spLocks noChangeArrowheads="1"/>
          </p:cNvSpPr>
          <p:nvPr/>
        </p:nvSpPr>
        <p:spPr bwMode="auto">
          <a:xfrm>
            <a:off x="1981199" y="160338"/>
            <a:ext cx="100404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R" panose="02020603020101020101" pitchFamily="18" charset="-127"/>
                <a:ea typeface="210 맨발의청춘 R" panose="02020603020101020101" pitchFamily="18" charset="-127"/>
                <a:cs typeface="굴림" pitchFamily="50" charset="-127"/>
              </a:rPr>
              <a:t>[    </a:t>
            </a:r>
            <a:r>
              <a:rPr kumimoji="1" lang="ko-KR" altLang="ko-KR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R" panose="02020603020101020101" pitchFamily="18" charset="-127"/>
                <a:ea typeface="210 맨발의청춘 R" panose="02020603020101020101" pitchFamily="18" charset="-127"/>
                <a:cs typeface="굴림" pitchFamily="50" charset="-127"/>
              </a:rPr>
              <a:t>간도, 녹둔도, 토문강 위치도</a:t>
            </a:r>
            <a:r>
              <a:rPr kumimoji="1" lang="en-US" altLang="ko-KR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R" panose="02020603020101020101" pitchFamily="18" charset="-127"/>
                <a:ea typeface="210 맨발의청춘 R" panose="02020603020101020101" pitchFamily="18" charset="-127"/>
                <a:cs typeface="굴림" pitchFamily="50" charset="-127"/>
              </a:rPr>
              <a:t>    ]</a:t>
            </a:r>
            <a:endParaRPr kumimoji="1" lang="ko-KR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R" panose="02020603020101020101" pitchFamily="18" charset="-127"/>
              <a:ea typeface="210 맨발의청춘 R" panose="02020603020101020101" pitchFamily="18" charset="-127"/>
              <a:cs typeface="굴림" pitchFamily="50" charset="-127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4" name="_x257293792" descr="cif0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1209010"/>
            <a:ext cx="4727201" cy="546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9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_x272836672"/>
          <p:cNvSpPr>
            <a:spLocks noChangeArrowheads="1"/>
          </p:cNvSpPr>
          <p:nvPr/>
        </p:nvSpPr>
        <p:spPr bwMode="auto">
          <a:xfrm>
            <a:off x="634707" y="446760"/>
            <a:ext cx="9813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R" panose="02020603020101020101" pitchFamily="18" charset="-127"/>
                <a:ea typeface="210 맨발의청춘 R" panose="02020603020101020101" pitchFamily="18" charset="-127"/>
                <a:cs typeface="굴림" pitchFamily="50" charset="-127"/>
              </a:rPr>
              <a:t>[    </a:t>
            </a:r>
            <a:r>
              <a:rPr kumimoji="1" lang="ko-KR" altLang="ko-KR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R" panose="02020603020101020101" pitchFamily="18" charset="-127"/>
                <a:ea typeface="210 맨발의청춘 R" panose="02020603020101020101" pitchFamily="18" charset="-127"/>
                <a:cs typeface="굴림" pitchFamily="50" charset="-127"/>
              </a:rPr>
              <a:t>외국에서 그린 우리나라 영토</a:t>
            </a:r>
            <a:r>
              <a:rPr kumimoji="1" lang="en-US" altLang="ko-KR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R" panose="02020603020101020101" pitchFamily="18" charset="-127"/>
                <a:ea typeface="210 맨발의청춘 R" panose="02020603020101020101" pitchFamily="18" charset="-127"/>
                <a:cs typeface="굴림" pitchFamily="50" charset="-127"/>
              </a:rPr>
              <a:t>    ]</a:t>
            </a:r>
            <a:endParaRPr kumimoji="1" lang="ko-KR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R" panose="02020603020101020101" pitchFamily="18" charset="-127"/>
              <a:ea typeface="210 맨발의청춘 R" panose="02020603020101020101" pitchFamily="18" charset="-127"/>
              <a:cs typeface="굴림" pitchFamily="50" charset="-127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8" name="_x257328432" descr="cif0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43" y="1589760"/>
            <a:ext cx="501967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_x257320432"/>
          <p:cNvSpPr>
            <a:spLocks noChangeArrowheads="1"/>
          </p:cNvSpPr>
          <p:nvPr/>
        </p:nvSpPr>
        <p:spPr bwMode="auto">
          <a:xfrm>
            <a:off x="7384229" y="3839466"/>
            <a:ext cx="3059113" cy="272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1740</a:t>
            </a:r>
            <a:r>
              <a:rPr kumimoji="1" lang="ko-KR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년 </a:t>
            </a:r>
            <a:endParaRPr kumimoji="1" lang="ko-KR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이만 보엔</a:t>
            </a:r>
            <a:endParaRPr kumimoji="1" lang="ko-KR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(</a:t>
            </a:r>
            <a:r>
              <a:rPr kumimoji="1" lang="en-US" altLang="ko-KR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Eman</a:t>
            </a:r>
            <a:r>
              <a:rPr kumimoji="1" lang="en-US" altLang="ko-K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 Bowen)</a:t>
            </a:r>
            <a:r>
              <a:rPr kumimoji="1" lang="ko-KR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이</a:t>
            </a:r>
            <a:endParaRPr kumimoji="1" lang="ko-KR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만든 고지도</a:t>
            </a:r>
            <a:endParaRPr kumimoji="1" lang="ko-KR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ko-K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19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_x257274512"/>
          <p:cNvSpPr>
            <a:spLocks noChangeArrowheads="1"/>
          </p:cNvSpPr>
          <p:nvPr/>
        </p:nvSpPr>
        <p:spPr bwMode="auto">
          <a:xfrm>
            <a:off x="231290" y="131512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동간도 서간도 </a:t>
            </a:r>
            <a:r>
              <a:rPr kumimoji="1" lang="ko-KR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</a:rPr>
              <a:t>영상</a:t>
            </a:r>
            <a:endParaRPr kumimoji="1" lang="en-US" altLang="ko-KR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210 맨발의청춘 L" panose="02020603020101020101" pitchFamily="18" charset="-127"/>
                <a:ea typeface="210 맨발의청춘 L" panose="02020603020101020101" pitchFamily="18" charset="-127"/>
                <a:cs typeface="굴림" pitchFamily="50" charset="-127"/>
                <a:hlinkClick r:id="rId2"/>
              </a:rPr>
              <a:t>https://www.youtube.com/watch?v=-OLkBgK2GF8</a:t>
            </a:r>
            <a:endParaRPr kumimoji="1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8849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1578</Words>
  <Application>Microsoft Office PowerPoint</Application>
  <PresentationFormat>사용자 지정</PresentationFormat>
  <Paragraphs>343</Paragraphs>
  <Slides>59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59</vt:i4>
      </vt:variant>
    </vt:vector>
  </HeadingPairs>
  <TitlesOfParts>
    <vt:vector size="68" baseType="lpstr">
      <vt:lpstr>굴림</vt:lpstr>
      <vt:lpstr>Arial</vt:lpstr>
      <vt:lpstr>210 맨발의청춘 R</vt:lpstr>
      <vt:lpstr>맑은 고딕</vt:lpstr>
      <vt:lpstr>210 맨발의청춘 L</vt:lpstr>
      <vt:lpstr>Wingdings</vt:lpstr>
      <vt:lpstr>Tahoma</vt:lpstr>
      <vt:lpstr>normal</vt:lpstr>
      <vt:lpstr>Office 테마</vt:lpstr>
      <vt:lpstr>PowerPoint 프레젠테이션</vt:lpstr>
      <vt:lpstr>[    목차    ]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2. 백두산 정계비와 간도 영유권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3. 대한제국의 적극대책</vt:lpstr>
      <vt:lpstr>[    1897    ]</vt:lpstr>
      <vt:lpstr>[    1898    ]</vt:lpstr>
      <vt:lpstr>[    1901    ]</vt:lpstr>
      <vt:lpstr>[    선후장정    ]</vt:lpstr>
      <vt:lpstr>4. 간도의 역사_간도협약</vt:lpstr>
      <vt:lpstr>간도(間島, 중국어 간체: 间岛, 한어 병음: Jiāndǎo 젠다오)</vt:lpstr>
      <vt:lpstr>PowerPoint 프레젠테이션</vt:lpstr>
      <vt:lpstr>PowerPoint 프레젠테이션</vt:lpstr>
      <vt:lpstr>[    간도협약의 내용    ]</vt:lpstr>
      <vt:lpstr>[    간도협약의 내용    ]</vt:lpstr>
      <vt:lpstr>PowerPoint 프레젠테이션</vt:lpstr>
      <vt:lpstr>5. 동북공정과 간도협약</vt:lpstr>
      <vt:lpstr>PowerPoint 프레젠테이션</vt:lpstr>
      <vt:lpstr>[    동북공정에 대하여    ]</vt:lpstr>
      <vt:lpstr>PowerPoint 프레젠테이션</vt:lpstr>
      <vt:lpstr>PowerPoint 프레젠테이션</vt:lpstr>
      <vt:lpstr>PowerPoint 프레젠테이션</vt:lpstr>
      <vt:lpstr>6. 북한과 간도</vt:lpstr>
      <vt:lpstr>[    소련과 북한의 관계    ]</vt:lpstr>
      <vt:lpstr>PowerPoint 프레젠테이션</vt:lpstr>
      <vt:lpstr>[    소련, 북한&gt;한인자치구로 확정    ]</vt:lpstr>
      <vt:lpstr>PowerPoint 프레젠테이션</vt:lpstr>
      <vt:lpstr>[    조중변계조약(1962)    ]</vt:lpstr>
      <vt:lpstr>[    소련 &gt; 조선에 획입    ]</vt:lpstr>
      <vt:lpstr>PowerPoint 프레젠테이션</vt:lpstr>
      <vt:lpstr>7. 조중변계조약</vt:lpstr>
      <vt:lpstr>[    1962년 10월 12일    ]</vt:lpstr>
      <vt:lpstr>[    조약의 의의    ]</vt:lpstr>
      <vt:lpstr>[    조약의 내용    ]</vt:lpstr>
      <vt:lpstr>[    조약의 한계    ]</vt:lpstr>
      <vt:lpstr>PowerPoint 프레젠테이션</vt:lpstr>
      <vt:lpstr>8. 간도의 가치</vt:lpstr>
      <vt:lpstr>PowerPoint 프레젠테이션</vt:lpstr>
      <vt:lpstr>PowerPoint 프레젠테이션</vt:lpstr>
      <vt:lpstr>PowerPoint 프레젠테이션</vt:lpstr>
      <vt:lpstr>PowerPoint 프레젠테이션</vt:lpstr>
      <vt:lpstr>9. 간도에 대한 우리들의 인식</vt:lpstr>
      <vt:lpstr>[    교육계의 인식    ]</vt:lpstr>
      <vt:lpstr>[    학계의 인식 (역사학자)    ]</vt:lpstr>
      <vt:lpstr>[    학계의 인식 (역사학자)    ]</vt:lpstr>
      <vt:lpstr>[    헌법소원    ]</vt:lpstr>
      <vt:lpstr>[    중국의 인식    ]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간도에 대한 우리들의 인식</dc:title>
  <dc:creator>정한솔</dc:creator>
  <cp:lastModifiedBy>Windows 사용자</cp:lastModifiedBy>
  <cp:revision>40</cp:revision>
  <dcterms:created xsi:type="dcterms:W3CDTF">2018-03-28T05:06:15Z</dcterms:created>
  <dcterms:modified xsi:type="dcterms:W3CDTF">2018-04-01T23:34:12Z</dcterms:modified>
</cp:coreProperties>
</file>