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5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1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2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8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ic.naver.com/article.naver?doc_id=77196839#div_abstr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afe.naver.com/dokdostudy.cafe?iframe_url=/ArticleRead.nhn?articleid=5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540" y="1839301"/>
            <a:ext cx="559300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독도에서 가장 가까운 우리나라 울릉도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(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독도로부터 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87.4km) 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에서는 맑은 날이면 육안으로 독도를 볼 수 있습니다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.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이러한 지리적 특성으로 인하여 독도는 역사적으로 울릉도의 일부로 인식되어 왔습니다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. </a:t>
            </a: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이러한 사실은 우리나라 고문헌을 통해서도 </a:t>
            </a:r>
            <a:r>
              <a:rPr lang="ko-KR" altLang="en-US" sz="1900" dirty="0" err="1">
                <a:solidFill>
                  <a:schemeClr val="bg1"/>
                </a:solidFill>
                <a:ea typeface="함초롬돋움"/>
              </a:rPr>
              <a:t>확인할수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 있는데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, </a:t>
            </a: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예컨대 조선 초기 </a:t>
            </a:r>
            <a:r>
              <a:rPr lang="ko-KR" altLang="en-US" sz="1900" dirty="0" err="1">
                <a:solidFill>
                  <a:schemeClr val="bg1"/>
                </a:solidFill>
                <a:ea typeface="함초롬돋움"/>
              </a:rPr>
              <a:t>관찬서인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 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“세종실록”‘지리지’는 </a:t>
            </a:r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“독도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울릉도 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... </a:t>
            </a:r>
            <a:r>
              <a:rPr lang="ko-KR" altLang="en-US" sz="1900" dirty="0" err="1">
                <a:solidFill>
                  <a:schemeClr val="bg1"/>
                </a:solidFill>
                <a:ea typeface="함초롬돋움"/>
              </a:rPr>
              <a:t>두섬은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 서로 멀리 떨어져 있지 않아 </a:t>
            </a:r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날씨가 맑으면 </a:t>
            </a:r>
            <a:r>
              <a:rPr lang="ko-KR" altLang="en-US" sz="1900" dirty="0" err="1">
                <a:solidFill>
                  <a:schemeClr val="bg1"/>
                </a:solidFill>
                <a:ea typeface="함초롬돋움"/>
              </a:rPr>
              <a:t>바라볼수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 있다” </a:t>
            </a:r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고 기록하고 있고 울릉도와 독도가 강원도 </a:t>
            </a:r>
            <a:r>
              <a:rPr lang="ko-KR" altLang="en-US" sz="1900" dirty="0" err="1">
                <a:solidFill>
                  <a:schemeClr val="bg1"/>
                </a:solidFill>
                <a:ea typeface="함초롬돋움"/>
              </a:rPr>
              <a:t>울진현에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 </a:t>
            </a:r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속한 두 섬이라고 기록하고 있습니다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. </a:t>
            </a:r>
          </a:p>
          <a:p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특히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, “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동국문헌비고” 등은 “울릉도와 독도는 모두 우산국의 땅이며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, </a:t>
            </a: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독도는 일본이 말하는 송도” 라고 기술함으로써 우산도가 독도이며 우리나라 영토임을</a:t>
            </a:r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더욱 분명히 하고 있습니다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.</a:t>
            </a:r>
          </a:p>
          <a:p>
            <a:endParaRPr lang="en-US" altLang="ko-KR" sz="1900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울릉도 주변에는 많은 부속도서가 있지만 날씨가 </a:t>
            </a:r>
            <a:r>
              <a:rPr lang="ko-KR" altLang="en-US" sz="1900" dirty="0" err="1">
                <a:solidFill>
                  <a:schemeClr val="bg1"/>
                </a:solidFill>
                <a:ea typeface="함초롬돋움"/>
              </a:rPr>
              <a:t>맑은날에만</a:t>
            </a:r>
            <a:r>
              <a:rPr lang="ko-KR" altLang="en-US" sz="1900" dirty="0">
                <a:solidFill>
                  <a:schemeClr val="bg1"/>
                </a:solidFill>
                <a:ea typeface="함초롬돋움"/>
              </a:rPr>
              <a:t> 육안으로 보이는 섬은 독도가 유일합니다</a:t>
            </a:r>
            <a:r>
              <a:rPr lang="en-US" altLang="ko-KR" sz="1900" dirty="0">
                <a:solidFill>
                  <a:schemeClr val="bg1"/>
                </a:solidFill>
                <a:ea typeface="함초롬돋움"/>
              </a:rPr>
              <a:t>.</a:t>
            </a:r>
            <a:endParaRPr lang="ko-KR" altLang="en-US" sz="1900" dirty="0">
              <a:solidFill>
                <a:schemeClr val="bg1"/>
              </a:solidFill>
              <a:ea typeface="함초롬돋움"/>
            </a:endParaRPr>
          </a:p>
        </p:txBody>
      </p:sp>
      <p:pic>
        <p:nvPicPr>
          <p:cNvPr id="5122" name="Picture 2" descr="C:\Users\Administrator\Desktop\z2_cp03080440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68" y="2156702"/>
            <a:ext cx="2908444" cy="44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8838196" cy="53553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울도군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절목의 내용</a:t>
            </a:r>
            <a:endParaRPr lang="en-US" altLang="ko-KR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[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칙령제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41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호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]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로는 울릉도와 석도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죽도가 울릉도가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울도군으로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승격된 뒤 어떤 식으로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통치되었는가는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불명했었지만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[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절목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]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은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 대한제국 칙령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41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호에 의해 울릉도가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울도군으로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승격되고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년후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1902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울도군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치안 및 행정현황을 알 수 있게 해주는 자료이다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</a:p>
          <a:p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 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울도군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절목은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1902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당시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울도군의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치안상황 및 재정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조세징수 등을 알 수 있는 중요한 내용을 담고 있으며 대한제국이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 칙령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41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호를 선포한 이후 울릉전도와 죽도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석도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독도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를 실질적으로 경영했음을 입증해 주는 귀중한 자료다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</a:p>
          <a:p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 &lt;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절목 내용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&gt;</a:t>
            </a:r>
            <a:endParaRPr lang="ko-KR" altLang="en-US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일본인이 몰래 목재를 베어가는 일을 엄금할 것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가옥과 전답의 외국인 매매 금지 및 위반자 엄벌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관청은 보수해 쓰고 민폐를 끼치지 말 것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상선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商船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과 화물에는 세금을 매길 것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관리에게는 급료를 지불할 것과 그 액수 등을 지시하고 있다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군수 이하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향장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서기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사령 등의 급료는 보리와 콩으로 지급하도록 되어있고 당시 군수 급료는 봄에는 보리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60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섬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</a:t>
            </a:r>
            <a:endParaRPr lang="ko-KR" altLang="en-US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가을에는 콩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섬으로 합이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100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섬으로 되어 있다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.(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내부에선 이 절목을 언문으로 바꿔 게시해 누구나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알수있게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하라고 지시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endParaRPr lang="ko-KR" altLang="en-US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2B583BE4-3937-47E7-8667-4452D18022E6}"/>
              </a:ext>
            </a:extLst>
          </p:cNvPr>
          <p:cNvSpPr/>
          <p:nvPr/>
        </p:nvSpPr>
        <p:spPr>
          <a:xfrm>
            <a:off x="2939349" y="366046"/>
            <a:ext cx="5911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실효적 지배 증거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3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8581021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근거와 내용 </a:t>
            </a:r>
            <a:endParaRPr lang="en-US" altLang="ko-KR" sz="20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 </a:t>
            </a:r>
            <a:r>
              <a:rPr lang="en-US" altLang="ko-KR" sz="20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- 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독도가 역사적으로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1618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년부터 일본이 지배한 일본고유영토다 </a:t>
            </a:r>
            <a:endParaRPr lang="en-US" altLang="ko-KR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일본은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돗토리번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호키국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요나고의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주민인 오야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진키치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무라가와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이치베가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돗토리번주를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통해 당시 일본 막부로부터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1618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년에 죽도도해면허를 받은 후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1695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년까지 독점적으로 경영한 것을 근거로 독도가 일본의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고유영토라고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주장하고 있다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하지만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이는 오히려 울릉도와 독도가 조선의 영토였다는 반증이다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‘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도해면허’란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국경을 넘어 외국에 월경해서 고기잡이를 해도 좋다는 허가증으로서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울릉도와 독도가 일본의 영토가 아니었기 때문에 막부에서는 도해면허를 내 준 것이다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 ‘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도해면허’로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인해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17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세기 말에 조선과 일본 사이에 울릉도와 독도에 대한 영유권 논쟁이 발생하게 된다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1693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안용복 등 일행의 피랍과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1696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안용복 등 일행의 도일을 통해 촉발된 조선과 일본 사이의 울릉도와 독도에 대한 영유권 논쟁은 일본 막부가 울릉도와 독도가 조선 영토임을 재확인하면서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대마도 번주에게 이를 조선정부에 알리도록 하고 일본인들의 울릉도 출어를 금지하도록 하면서 종결되었다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따라서 오늘날의 일본 정부가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17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세기 중엽에 일본인들이 월경하여 울릉도와 독도에서 고기잡이를 한 것을 근거로 독도가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일본영토라고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주장하는 것은 근거가 없는 것이다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또한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독도가 울릉도의 부속도서로서 역사 속에서 항상 함께 인식되었다는 것을 고려한다면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 막부의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17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세기 말 울릉도 도해금지가 독도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도해금지까지를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의미하는 것은 아니라는 일본 정부의 주장도 힘을 잃게 된다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http://terms.naver.com/entry.nhn?docId=2656041&amp;cid=51936&amp;categoryId=54503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F55DD68E-D48E-4075-A940-76429DA8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77" y="5221312"/>
            <a:ext cx="6632291" cy="15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259540" y="1974803"/>
            <a:ext cx="8655587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일본의 주장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-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한국이 독도를 실효적으로 지배하고 있었다는 명확한 근거가 없다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일본은 한국의 옛 문헌에 등장하는 ‘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우산도’가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독도라는 근거가 부족하고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『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신동국여지승람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에 첨부된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팔도총도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와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강원지도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에 ‘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우산도’가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울릉도와 거의 같은 크기로 그려져 있으며 울릉도의 서쪽에 위치하는 등으로 미루어 볼 때 실재하지 않는 섬이라고 주장한다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하지만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역사적으로 독도가 표기된 많은 지도들이 처음에는 독도의 위치나 크기를 혼동하여 다르게 표현하였으나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점차 시대가 흐를수록 실제와 유사하게 그려지고 있다는 것을 고려하면 일본의 주장이 틀리다는 것을 알 수 있다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특히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정상기의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동국지도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(1700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년대 초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)』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와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팔도총도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(1882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)』,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김대건의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조선전도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(1846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)』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는 현대 지도와 비교해도 손색이 없을 정도인데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이들 지도에서 정확하게 조선의 영토로 표기하고 있는 ‘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우산도’가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독도가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아니라거나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실제하지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않는 섬이라는 주장은 억지에 가깝다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또한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안용복의 진술에 관해서도 일본의 일부 학자들은 사실에 맞지 않다고 주장하고 있으나 안용복의 주요 활동 내용이 한국 사료인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숙종실록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』, 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비변사등록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뿐 만 아니라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 사료인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『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조선통교대기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』, 『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백기민담기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등에도 상세히 기록되어 있다는 점에서 안용복의 진술이 사실이 아니라는 일본 학자들의 주장은 맞지 않다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우산도가 독도라는 증거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hlinkClick r:id="rId2"/>
              </a:rPr>
              <a:t>http://academic.naver.com/article.naver?doc_id=77196839#div_abstract</a:t>
            </a: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                                http://terms.naver.com/entry.nhn?docId=3353347&amp;cid=58226&amp;categoryId=58226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C737E373-A979-45E5-BC64-21EA67E526D2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516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C737E373-A979-45E5-BC64-21EA67E526D2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="" xmlns:a16="http://schemas.microsoft.com/office/drawing/2014/main" id="{2C77DF65-DB55-49CA-BF3F-53CB81A8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0" y="2017344"/>
            <a:ext cx="4416492" cy="4352485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="" xmlns:a16="http://schemas.microsoft.com/office/drawing/2014/main" id="{FE4BDEFE-726F-4E07-8393-53A3996C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33" y="1102185"/>
            <a:ext cx="3421856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7995233" cy="10064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 주장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-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일본이 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1905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다케시마를 </a:t>
            </a:r>
            <a:r>
              <a:rPr lang="ko-KR" altLang="en-US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시마네현에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편입하여 다케시마 영유의사를 재확인했다</a:t>
            </a:r>
            <a:endParaRPr lang="en-US" altLang="ko-KR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일본은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1905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내각회의 결정에 의해 독도를 침탈할 때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독도를 ‘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오키도사의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소관’으로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정하여 다케시마 영유 의사를 재확인하였으며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조선이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1900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‘대한제국 칙령 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41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호’에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울릉도의 관할 구역에 ‘죽도석도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竹島石島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)’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를 포함시켰으나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석도가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독도인지 의문이 남고 이 칙령의 공포를 전후해 조선이 다케시마를 실효적으로 지배한 적이 없다고 주장하고 있다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하지만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일본의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1905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내각회의 결정은 역사적으로나 국제법적으로 영토 편입이 될 수 없는 침략 조치였다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1900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10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 대한제국은 칙령 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41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호를 공표하여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울릉군수가 울릉도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본섬과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함께 독도를 관할할 것을 확고히 하였다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또한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동북아 역사재단의 자료에 의하면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과거 일본 정부의 공문서조차도 독도가 대한민국의 영토라는 것을 인정하고 있다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/>
            </a:r>
            <a:b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1696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도쿠가와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徳川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막부의 울릉도 도해금지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渡海禁止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문서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19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세기 메이지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明治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정부의 「</a:t>
            </a: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조선국교제시말내탐서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」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(1870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),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「태정관 지령」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(1877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등이 그것이다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 1905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이전에 이미 독도가 조선의 영토라는 것이 많은 조선과 일본의 사료가 증명하고 있고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1900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대한제국 칙령을 통해 조선이 독도의 관할을 확고히 하고 있던 상황에서 벌어진 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1905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일본의 다케시마 편입은 명백한 영토 침탈 행위이다</a:t>
            </a: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태정관지령</a:t>
            </a:r>
            <a:r>
              <a:rPr lang="en-US" altLang="ko-KR" sz="1200" dirty="0">
                <a:solidFill>
                  <a:srgbClr val="000000"/>
                </a:solidFill>
                <a:hlinkClick r:id="rId2"/>
              </a:rPr>
              <a:t>  http://cafe.naver.com/dokdostudy.cafe?iframe_url=/ArticleRead.nhn%3Farticleid=50</a:t>
            </a:r>
            <a:r>
              <a:rPr lang="en-US" altLang="ko-KR" sz="1200" dirty="0">
                <a:solidFill>
                  <a:srgbClr val="000000"/>
                </a:solidFill>
              </a:rPr>
              <a:t>&amp;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b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</a:b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3919A333-942B-4808-821D-461744F171A4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777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3919A333-942B-4808-821D-461744F171A4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EBD1F90-F5B3-4B51-9C70-356F6458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33" y="1229049"/>
            <a:ext cx="4316361" cy="3169920"/>
          </a:xfrm>
          <a:prstGeom prst="rect">
            <a:avLst/>
          </a:prstGeom>
        </p:spPr>
      </p:pic>
      <p:sp>
        <p:nvSpPr>
          <p:cNvPr id="104" name="직사각형 103">
            <a:extLst>
              <a:ext uri="{FF2B5EF4-FFF2-40B4-BE49-F238E27FC236}">
                <a16:creationId xmlns="" xmlns:a16="http://schemas.microsoft.com/office/drawing/2014/main" id="{618CBD07-484F-42C5-A255-A5D1C5F35B75}"/>
              </a:ext>
            </a:extLst>
          </p:cNvPr>
          <p:cNvSpPr/>
          <p:nvPr/>
        </p:nvSpPr>
        <p:spPr>
          <a:xfrm>
            <a:off x="259540" y="1974803"/>
            <a:ext cx="8655587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="" xmlns:a16="http://schemas.microsoft.com/office/drawing/2014/main" id="{F2F8954A-5C6F-47A6-87FA-8984CD025353}"/>
              </a:ext>
            </a:extLst>
          </p:cNvPr>
          <p:cNvGraphicFramePr>
            <a:graphicFrameLocks noGrp="1"/>
          </p:cNvGraphicFramePr>
          <p:nvPr/>
        </p:nvGraphicFramePr>
        <p:xfrm>
          <a:off x="4598766" y="4425357"/>
          <a:ext cx="4316361" cy="3413760"/>
        </p:xfrm>
        <a:graphic>
          <a:graphicData uri="http://schemas.openxmlformats.org/drawingml/2006/table">
            <a:tbl>
              <a:tblPr/>
              <a:tblGrid>
                <a:gridCol w="4316361">
                  <a:extLst>
                    <a:ext uri="{9D8B030D-6E8A-4147-A177-3AD203B41FA5}">
                      <a16:colId xmlns="" xmlns:a16="http://schemas.microsoft.com/office/drawing/2014/main" val="3102147247"/>
                    </a:ext>
                  </a:extLst>
                </a:gridCol>
              </a:tblGrid>
              <a:tr h="174334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1987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</a:t>
                      </a:r>
                      <a:r>
                        <a:rPr lang="ko-KR" altLang="en-US" sz="1600" dirty="0" err="1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태정관지령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총리훈령에 해당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 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본문 발견</a:t>
                      </a:r>
                      <a:endParaRPr lang="ko-KR" altLang="en-US" sz="1600" dirty="0">
                        <a:solidFill>
                          <a:srgbClr val="666666"/>
                        </a:solidFill>
                        <a:effectLst/>
                        <a:latin typeface="&amp;quot"/>
                      </a:endParaRPr>
                    </a:p>
                    <a:p>
                      <a:pPr algn="l"/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2006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첨부 지도인 </a:t>
                      </a:r>
                      <a:r>
                        <a:rPr lang="ko-KR" altLang="en-US" sz="1600" dirty="0" err="1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기죽도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600" dirty="0" err="1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이소다케시마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약도 </a:t>
                      </a:r>
                      <a:r>
                        <a:rPr lang="ko-KR" altLang="en-US" sz="1600" dirty="0" err="1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발견・공개로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  <a:t/>
                      </a:r>
                      <a:b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</a:b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           “竹島外一嶋 本邦 關係無”에서“竹島外一嶋”가 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  <a:t/>
                      </a:r>
                      <a:b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</a:b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           울릉도와 독도라는 것이 더욱 분명하게 입증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  <a:t/>
                      </a:r>
                      <a:b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</a:b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                                       ▽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  <a:t/>
                      </a:r>
                      <a:b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&amp;quot"/>
                        </a:rPr>
                      </a:b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"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「竹島外一嶋」울릉도와 독도는 「本邦 關係無」일본땅이 아니므로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/>
                      </a:r>
                      <a:b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</a:b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   </a:t>
                      </a:r>
                      <a:r>
                        <a:rPr lang="ko-KR" altLang="en-US" sz="1600" dirty="0" err="1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시마네현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지적에 올리지 말 것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"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/>
                      </a:r>
                      <a:b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</a:b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                                                            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1877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일본 총리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太政官</a:t>
                      </a:r>
                      <a:r>
                        <a:rPr lang="en-US" altLang="ko-KR" sz="1600" dirty="0">
                          <a:solidFill>
                            <a:srgbClr val="666666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600" dirty="0">
                        <a:solidFill>
                          <a:srgbClr val="666666"/>
                        </a:solidFill>
                        <a:effectLst/>
                        <a:latin typeface="&amp;quo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72785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C803239E-E5BA-4F4F-AB68-DC4F5713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574" y="1913970"/>
            <a:ext cx="3206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&amp;quot"/>
              </a:rPr>
              <a:t> </a:t>
            </a:r>
          </a:p>
        </p:txBody>
      </p:sp>
      <p:pic>
        <p:nvPicPr>
          <p:cNvPr id="73" name="그림 72">
            <a:extLst>
              <a:ext uri="{FF2B5EF4-FFF2-40B4-BE49-F238E27FC236}">
                <a16:creationId xmlns="" xmlns:a16="http://schemas.microsoft.com/office/drawing/2014/main" id="{5C6EE2EF-6A06-4918-8428-1A6C42DDB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7" y="1791822"/>
            <a:ext cx="2990867" cy="46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8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4" y="2013409"/>
            <a:ext cx="8731040" cy="87254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 주장</a:t>
            </a:r>
            <a:r>
              <a:rPr lang="en-US" altLang="ko-KR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-</a:t>
            </a:r>
            <a:r>
              <a:rPr lang="ko-KR" altLang="en-US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1951</a:t>
            </a:r>
            <a:r>
              <a:rPr lang="ko-KR" altLang="en-US" dirty="0">
                <a:solidFill>
                  <a:schemeClr val="bg1"/>
                </a:solidFill>
              </a:rPr>
              <a:t>년 샌프란시스코 평화조약에서 일본의 조선 독립 승인을 규정하는 동시에 일본이 포기해야 할 지역으로서 ‘제주도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거문도 및 울릉도를 포함한 </a:t>
            </a:r>
            <a:r>
              <a:rPr lang="ko-KR" altLang="en-US" dirty="0" err="1">
                <a:solidFill>
                  <a:schemeClr val="bg1"/>
                </a:solidFill>
              </a:rPr>
              <a:t>조선’이라고</a:t>
            </a:r>
            <a:r>
              <a:rPr lang="ko-KR" altLang="en-US" dirty="0">
                <a:solidFill>
                  <a:schemeClr val="bg1"/>
                </a:solidFill>
              </a:rPr>
              <a:t> 규정했으며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당시 미국이 한국의 독도 포함 요구를 거절했다</a:t>
            </a:r>
            <a:endParaRPr lang="en-US" altLang="ko-KR" sz="10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</a:rPr>
              <a:t>일본의 주장은 제</a:t>
            </a:r>
            <a:r>
              <a:rPr lang="en-US" altLang="ko-KR" sz="1200" dirty="0">
                <a:solidFill>
                  <a:schemeClr val="bg1"/>
                </a:solidFill>
              </a:rPr>
              <a:t>2</a:t>
            </a:r>
            <a:r>
              <a:rPr lang="ko-KR" altLang="en-US" sz="1200" dirty="0">
                <a:solidFill>
                  <a:schemeClr val="bg1"/>
                </a:solidFill>
              </a:rPr>
              <a:t>조에 독도가 포함되어 있지 않고 미국 역시 독도가 포함되어야 한다는 한국의 주장을 거절했기 때문에 독도가 일본의 영토라는 것이다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하지만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이는 사실이 아니다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연합국은 </a:t>
            </a:r>
            <a:r>
              <a:rPr lang="en-US" altLang="ko-KR" sz="1200" dirty="0">
                <a:solidFill>
                  <a:schemeClr val="bg1"/>
                </a:solidFill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</a:rPr>
              <a:t>대일본강화조약</a:t>
            </a:r>
            <a:r>
              <a:rPr lang="en-US" altLang="ko-KR" sz="1200" dirty="0">
                <a:solidFill>
                  <a:schemeClr val="bg1"/>
                </a:solidFill>
              </a:rPr>
              <a:t>』</a:t>
            </a:r>
            <a:r>
              <a:rPr lang="ko-KR" altLang="en-US" sz="1200" dirty="0">
                <a:solidFill>
                  <a:schemeClr val="bg1"/>
                </a:solidFill>
              </a:rPr>
              <a:t>을 체결하기 위한 준비로 </a:t>
            </a:r>
            <a:r>
              <a:rPr lang="en-US" altLang="ko-KR" sz="1200" dirty="0">
                <a:solidFill>
                  <a:schemeClr val="bg1"/>
                </a:solidFill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</a:rPr>
              <a:t>연합국의 구 일본영토 처리에 관한 합의서</a:t>
            </a:r>
            <a:r>
              <a:rPr lang="en-US" altLang="ko-KR" sz="1200" dirty="0">
                <a:solidFill>
                  <a:schemeClr val="bg1"/>
                </a:solidFill>
              </a:rPr>
              <a:t>』 1947</a:t>
            </a:r>
            <a:r>
              <a:rPr lang="ko-KR" altLang="en-US" sz="1200" dirty="0">
                <a:solidFill>
                  <a:schemeClr val="bg1"/>
                </a:solidFill>
              </a:rPr>
              <a:t>년부터 </a:t>
            </a:r>
            <a:r>
              <a:rPr lang="en-US" altLang="ko-KR" sz="1200" dirty="0">
                <a:solidFill>
                  <a:schemeClr val="bg1"/>
                </a:solidFill>
              </a:rPr>
              <a:t>1950</a:t>
            </a:r>
            <a:r>
              <a:rPr lang="ko-KR" altLang="en-US" sz="1200" dirty="0">
                <a:solidFill>
                  <a:schemeClr val="bg1"/>
                </a:solidFill>
              </a:rPr>
              <a:t>년까지 </a:t>
            </a:r>
            <a:r>
              <a:rPr lang="en-US" altLang="ko-KR" sz="1200" dirty="0">
                <a:solidFill>
                  <a:schemeClr val="bg1"/>
                </a:solidFill>
              </a:rPr>
              <a:t>9</a:t>
            </a:r>
            <a:r>
              <a:rPr lang="ko-KR" altLang="en-US" sz="1200" dirty="0">
                <a:solidFill>
                  <a:schemeClr val="bg1"/>
                </a:solidFill>
              </a:rPr>
              <a:t>차에 걸쳐 만들었다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ko-KR" altLang="en-US" sz="1200" dirty="0">
                <a:solidFill>
                  <a:schemeClr val="bg1"/>
                </a:solidFill>
              </a:rPr>
              <a:t/>
            </a:r>
            <a:br>
              <a:rPr lang="ko-KR" altLang="en-US" sz="1200" dirty="0">
                <a:solidFill>
                  <a:schemeClr val="bg1"/>
                </a:solidFill>
              </a:rPr>
            </a:br>
            <a:r>
              <a:rPr lang="ko-KR" altLang="en-US" sz="1200" dirty="0">
                <a:solidFill>
                  <a:schemeClr val="bg1"/>
                </a:solidFill>
              </a:rPr>
              <a:t>제</a:t>
            </a:r>
            <a:r>
              <a:rPr lang="en-US" altLang="ko-KR" sz="1200" dirty="0">
                <a:solidFill>
                  <a:schemeClr val="bg1"/>
                </a:solidFill>
              </a:rPr>
              <a:t>1</a:t>
            </a:r>
            <a:r>
              <a:rPr lang="ko-KR" altLang="en-US" sz="1200" dirty="0">
                <a:solidFill>
                  <a:schemeClr val="bg1"/>
                </a:solidFill>
              </a:rPr>
              <a:t>차부터 제</a:t>
            </a:r>
            <a:r>
              <a:rPr lang="en-US" altLang="ko-KR" sz="1200" dirty="0">
                <a:solidFill>
                  <a:schemeClr val="bg1"/>
                </a:solidFill>
              </a:rPr>
              <a:t>5</a:t>
            </a:r>
            <a:r>
              <a:rPr lang="ko-KR" altLang="en-US" sz="1200" dirty="0" err="1">
                <a:solidFill>
                  <a:schemeClr val="bg1"/>
                </a:solidFill>
              </a:rPr>
              <a:t>차안까지에는</a:t>
            </a:r>
            <a:r>
              <a:rPr lang="ko-KR" altLang="en-US" sz="1200" dirty="0">
                <a:solidFill>
                  <a:schemeClr val="bg1"/>
                </a:solidFill>
              </a:rPr>
              <a:t> 독도가 포함되어 있었다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하지만 연합국의 제</a:t>
            </a:r>
            <a:r>
              <a:rPr lang="en-US" altLang="ko-KR" sz="1200" dirty="0">
                <a:solidFill>
                  <a:schemeClr val="bg1"/>
                </a:solidFill>
              </a:rPr>
              <a:t>5</a:t>
            </a:r>
            <a:r>
              <a:rPr lang="ko-KR" altLang="en-US" sz="1200" dirty="0">
                <a:solidFill>
                  <a:schemeClr val="bg1"/>
                </a:solidFill>
              </a:rPr>
              <a:t>차 초안이 일본에 알려지자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일본은 당시 일본정부 고문이었던 시볼트를 통해 미국을 상대로 강력한 로비를 시작하였다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일본 측의 집요한 로비 결과 제</a:t>
            </a:r>
            <a:r>
              <a:rPr lang="en-US" altLang="ko-KR" sz="1200" dirty="0">
                <a:solidFill>
                  <a:schemeClr val="bg1"/>
                </a:solidFill>
              </a:rPr>
              <a:t>6</a:t>
            </a:r>
            <a:r>
              <a:rPr lang="ko-KR" altLang="en-US" sz="1200" dirty="0">
                <a:solidFill>
                  <a:schemeClr val="bg1"/>
                </a:solidFill>
              </a:rPr>
              <a:t>차 초안에는 독도가 일본 영토로 포함되었다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하지만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미국에 의해 작성된 이 </a:t>
            </a:r>
            <a:r>
              <a:rPr lang="en-US" altLang="ko-KR" sz="1200" dirty="0">
                <a:solidFill>
                  <a:schemeClr val="bg1"/>
                </a:solidFill>
              </a:rPr>
              <a:t>6</a:t>
            </a:r>
            <a:r>
              <a:rPr lang="ko-KR" altLang="en-US" sz="1200" dirty="0">
                <a:solidFill>
                  <a:schemeClr val="bg1"/>
                </a:solidFill>
              </a:rPr>
              <a:t>차 초안은 연합국의 동의를 받지 못하였다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그래서 미국이 작성한 제</a:t>
            </a:r>
            <a:r>
              <a:rPr lang="en-US" altLang="ko-KR" sz="1200" dirty="0">
                <a:solidFill>
                  <a:schemeClr val="bg1"/>
                </a:solidFill>
              </a:rPr>
              <a:t>7</a:t>
            </a:r>
            <a:r>
              <a:rPr lang="ko-KR" altLang="en-US" sz="1200" dirty="0">
                <a:solidFill>
                  <a:schemeClr val="bg1"/>
                </a:solidFill>
              </a:rPr>
              <a:t>차</a:t>
            </a:r>
            <a:r>
              <a:rPr lang="en-US" altLang="ko-KR" sz="1200" dirty="0">
                <a:solidFill>
                  <a:schemeClr val="bg1"/>
                </a:solidFill>
              </a:rPr>
              <a:t>, 8</a:t>
            </a:r>
            <a:r>
              <a:rPr lang="ko-KR" altLang="en-US" sz="1200" dirty="0">
                <a:solidFill>
                  <a:schemeClr val="bg1"/>
                </a:solidFill>
              </a:rPr>
              <a:t>차</a:t>
            </a:r>
            <a:r>
              <a:rPr lang="en-US" altLang="ko-KR" sz="1200" dirty="0">
                <a:solidFill>
                  <a:schemeClr val="bg1"/>
                </a:solidFill>
              </a:rPr>
              <a:t>, 9</a:t>
            </a:r>
            <a:r>
              <a:rPr lang="ko-KR" altLang="en-US" sz="1200" dirty="0">
                <a:solidFill>
                  <a:schemeClr val="bg1"/>
                </a:solidFill>
              </a:rPr>
              <a:t>차 초안에서는 독도가 모두 삭제되었다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당시 일본은 미국을 대상으로 집요하게 로비를 하였지만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다행히 다른 연합국들이 미국 제안에 동의해 주지 않아 우리 고유 영토인 독도가 일본 영토로 편입되는 것을 막을 수 있었다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ko-KR" altLang="en-US" sz="1200" dirty="0">
                <a:solidFill>
                  <a:schemeClr val="bg1"/>
                </a:solidFill>
              </a:rPr>
              <a:t/>
            </a:r>
            <a:br>
              <a:rPr lang="ko-KR" altLang="en-US" sz="1200" dirty="0">
                <a:solidFill>
                  <a:schemeClr val="bg1"/>
                </a:solidFill>
              </a:rPr>
            </a:br>
            <a:r>
              <a:rPr lang="en-US" altLang="ko-KR" sz="1200" dirty="0">
                <a:solidFill>
                  <a:schemeClr val="bg1"/>
                </a:solidFill>
              </a:rPr>
              <a:t>1948</a:t>
            </a:r>
            <a:r>
              <a:rPr lang="ko-KR" altLang="en-US" sz="1200" dirty="0">
                <a:solidFill>
                  <a:schemeClr val="bg1"/>
                </a:solidFill>
              </a:rPr>
              <a:t>년 </a:t>
            </a:r>
            <a:r>
              <a:rPr lang="en-US" altLang="ko-KR" sz="1200" dirty="0">
                <a:solidFill>
                  <a:schemeClr val="bg1"/>
                </a:solidFill>
              </a:rPr>
              <a:t>8</a:t>
            </a:r>
            <a:r>
              <a:rPr lang="ko-KR" altLang="en-US" sz="1200" dirty="0">
                <a:solidFill>
                  <a:schemeClr val="bg1"/>
                </a:solidFill>
              </a:rPr>
              <a:t>월 </a:t>
            </a:r>
            <a:r>
              <a:rPr lang="en-US" altLang="ko-KR" sz="1200" dirty="0">
                <a:solidFill>
                  <a:schemeClr val="bg1"/>
                </a:solidFill>
              </a:rPr>
              <a:t>15</a:t>
            </a:r>
            <a:r>
              <a:rPr lang="ko-KR" altLang="en-US" sz="1200" dirty="0">
                <a:solidFill>
                  <a:schemeClr val="bg1"/>
                </a:solidFill>
              </a:rPr>
              <a:t>일 대한민국의 건국과 더불어 미군정으로부터 독도를 포함한 모든 영토를 </a:t>
            </a:r>
            <a:r>
              <a:rPr lang="ko-KR" altLang="en-US" sz="1200" dirty="0" err="1">
                <a:solidFill>
                  <a:schemeClr val="bg1"/>
                </a:solidFill>
              </a:rPr>
              <a:t>인계받고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1948</a:t>
            </a:r>
            <a:r>
              <a:rPr lang="ko-KR" altLang="en-US" sz="1200" dirty="0">
                <a:solidFill>
                  <a:schemeClr val="bg1"/>
                </a:solidFill>
              </a:rPr>
              <a:t>년 </a:t>
            </a:r>
            <a:r>
              <a:rPr lang="en-US" altLang="ko-KR" sz="1200" dirty="0">
                <a:solidFill>
                  <a:schemeClr val="bg1"/>
                </a:solidFill>
              </a:rPr>
              <a:t>12</a:t>
            </a:r>
            <a:r>
              <a:rPr lang="ko-KR" altLang="en-US" sz="1200" dirty="0">
                <a:solidFill>
                  <a:schemeClr val="bg1"/>
                </a:solidFill>
              </a:rPr>
              <a:t>월 </a:t>
            </a:r>
            <a:r>
              <a:rPr lang="en-US" altLang="ko-KR" sz="1200" dirty="0">
                <a:solidFill>
                  <a:schemeClr val="bg1"/>
                </a:solidFill>
              </a:rPr>
              <a:t>12</a:t>
            </a:r>
            <a:r>
              <a:rPr lang="ko-KR" altLang="en-US" sz="1200" dirty="0">
                <a:solidFill>
                  <a:schemeClr val="bg1"/>
                </a:solidFill>
              </a:rPr>
              <a:t>일 국제연합</a:t>
            </a:r>
            <a:r>
              <a:rPr lang="en-US" altLang="ko-KR" sz="1200" dirty="0">
                <a:solidFill>
                  <a:schemeClr val="bg1"/>
                </a:solidFill>
              </a:rPr>
              <a:t>(United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Nations)</a:t>
            </a:r>
            <a:r>
              <a:rPr lang="ko-KR" altLang="en-US" sz="1200" dirty="0">
                <a:solidFill>
                  <a:schemeClr val="bg1"/>
                </a:solidFill>
              </a:rPr>
              <a:t>의 승인을 받아 독도는 국제사회와 국제법상으로 한국 영토임을 명확히 인정받게 되었다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일본은 이에 대해 국제사법재판소에 회부할 것을 끊임없이 제안하고 있으나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역사적으로나 국제법적으로 명백히 우리 영토인 독도 문제를 국제사법재판소에 회부하는 것 자체가 </a:t>
            </a:r>
            <a:r>
              <a:rPr lang="ko-KR" altLang="en-US" sz="1200" dirty="0" err="1">
                <a:solidFill>
                  <a:schemeClr val="bg1"/>
                </a:solidFill>
              </a:rPr>
              <a:t>넌센스이다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앞으로 정부 </a:t>
            </a:r>
            <a:r>
              <a:rPr lang="en-US" altLang="ko-KR" sz="1200" dirty="0">
                <a:solidFill>
                  <a:schemeClr val="bg1"/>
                </a:solidFill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</a:rPr>
              <a:t>학계를 포함한 모든 분야에서 역사적 사료 연구를 더욱 강화하여 일본의 주장에 대응할 수 있는 논리를 개발하고 국제적 홍보 활동도 더욱 강화해 나가야 할 것이다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95A18B46-B91F-467D-A791-2EAD1255613F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26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4" y="2013409"/>
            <a:ext cx="8731040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연합군은 </a:t>
            </a:r>
            <a:r>
              <a:rPr lang="en-US" altLang="ko-KR" sz="1200" dirty="0">
                <a:solidFill>
                  <a:schemeClr val="bg1"/>
                </a:solidFill>
              </a:rPr>
              <a:t>1952</a:t>
            </a:r>
            <a:r>
              <a:rPr lang="ko-KR" altLang="en-US" sz="1200" dirty="0">
                <a:solidFill>
                  <a:schemeClr val="bg1"/>
                </a:solidFill>
              </a:rPr>
              <a:t>년에 일본을 </a:t>
            </a:r>
            <a:r>
              <a:rPr lang="ko-KR" altLang="en-US" sz="1200" dirty="0" err="1">
                <a:solidFill>
                  <a:schemeClr val="bg1"/>
                </a:solidFill>
              </a:rPr>
              <a:t>재독립시켜</a:t>
            </a:r>
            <a:r>
              <a:rPr lang="ko-KR" altLang="en-US" sz="1200" dirty="0">
                <a:solidFill>
                  <a:schemeClr val="bg1"/>
                </a:solidFill>
              </a:rPr>
              <a:t> 주기로 하고 이에앞서 </a:t>
            </a:r>
            <a:r>
              <a:rPr lang="en-US" altLang="ko-KR" sz="1200" dirty="0">
                <a:solidFill>
                  <a:schemeClr val="bg1"/>
                </a:solidFill>
              </a:rPr>
              <a:t>1951</a:t>
            </a:r>
            <a:r>
              <a:rPr lang="ko-KR" altLang="en-US" sz="1200" dirty="0">
                <a:solidFill>
                  <a:schemeClr val="bg1"/>
                </a:solidFill>
              </a:rPr>
              <a:t>년「對일</a:t>
            </a: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본 </a:t>
            </a:r>
            <a:r>
              <a:rPr lang="ko-KR" altLang="en-US" sz="1200" dirty="0" err="1">
                <a:solidFill>
                  <a:schemeClr val="bg1"/>
                </a:solidFill>
              </a:rPr>
              <a:t>강화조약」을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</a:rPr>
              <a:t>체결하려하였다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연합국은 그 준비로 </a:t>
            </a:r>
            <a:r>
              <a:rPr lang="en-US" altLang="ko-KR" sz="1200" dirty="0">
                <a:solidFill>
                  <a:schemeClr val="bg1"/>
                </a:solidFill>
              </a:rPr>
              <a:t>1950</a:t>
            </a:r>
            <a:r>
              <a:rPr lang="ko-KR" altLang="en-US" sz="1200" dirty="0">
                <a:solidFill>
                  <a:schemeClr val="bg1"/>
                </a:solidFill>
              </a:rPr>
              <a:t>년에</a:t>
            </a:r>
            <a:r>
              <a:rPr lang="en-US" altLang="ko-KR" sz="1200" dirty="0">
                <a:solidFill>
                  <a:schemeClr val="bg1"/>
                </a:solidFill>
              </a:rPr>
              <a:t>『</a:t>
            </a:r>
            <a:r>
              <a:rPr lang="ko-KR" altLang="en-US" sz="1200" dirty="0">
                <a:solidFill>
                  <a:schemeClr val="bg1"/>
                </a:solidFill>
              </a:rPr>
              <a:t>연합군의</a:t>
            </a: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구 일본영토 처리에 관한 합의서</a:t>
            </a:r>
            <a:r>
              <a:rPr lang="en-US" altLang="ko-KR" sz="1200" dirty="0">
                <a:solidFill>
                  <a:schemeClr val="bg1"/>
                </a:solidFill>
              </a:rPr>
              <a:t>』(Agreement Respecting the Disposition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>
                <a:solidFill>
                  <a:schemeClr val="bg1"/>
                </a:solidFill>
              </a:rPr>
              <a:t>of Former Japanese </a:t>
            </a:r>
            <a:r>
              <a:rPr lang="en-US" altLang="ko-KR" sz="1200" dirty="0" err="1">
                <a:solidFill>
                  <a:schemeClr val="bg1"/>
                </a:solidFill>
              </a:rPr>
              <a:t>Tterritories</a:t>
            </a:r>
            <a:r>
              <a:rPr lang="en-US" altLang="ko-KR" sz="1200" dirty="0">
                <a:solidFill>
                  <a:schemeClr val="bg1"/>
                </a:solidFill>
              </a:rPr>
              <a:t>)</a:t>
            </a:r>
            <a:r>
              <a:rPr lang="ko-KR" altLang="en-US" sz="1200" dirty="0">
                <a:solidFill>
                  <a:schemeClr val="bg1"/>
                </a:solidFill>
              </a:rPr>
              <a:t>를 작성하였다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ko-KR" altLang="en-US" sz="1200" dirty="0">
                <a:solidFill>
                  <a:schemeClr val="bg1"/>
                </a:solidFill>
              </a:rPr>
              <a:t>이 합의서 제</a:t>
            </a:r>
            <a:r>
              <a:rPr lang="en-US" altLang="ko-KR" sz="1200" dirty="0">
                <a:solidFill>
                  <a:schemeClr val="bg1"/>
                </a:solidFill>
              </a:rPr>
              <a:t>3</a:t>
            </a:r>
            <a:r>
              <a:rPr lang="ko-KR" altLang="en-US" sz="1200" dirty="0">
                <a:solidFill>
                  <a:schemeClr val="bg1"/>
                </a:solidFill>
              </a:rPr>
              <a:t>항에서 한국</a:t>
            </a: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에 반환한 영토는 한반도 본토와 그 주변의 모든 섬</a:t>
            </a:r>
            <a:r>
              <a:rPr lang="en-US" altLang="ko-KR" sz="1200" dirty="0">
                <a:solidFill>
                  <a:schemeClr val="bg1"/>
                </a:solidFill>
              </a:rPr>
              <a:t>(all offshore Korean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>
                <a:solidFill>
                  <a:schemeClr val="bg1"/>
                </a:solidFill>
              </a:rPr>
              <a:t>islands)</a:t>
            </a:r>
            <a:r>
              <a:rPr lang="ko-KR" altLang="en-US" sz="1200" dirty="0">
                <a:solidFill>
                  <a:schemeClr val="bg1"/>
                </a:solidFill>
              </a:rPr>
              <a:t>인데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그 대표적 예로 제주도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거문도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울릉도와 함께 독도를 </a:t>
            </a:r>
            <a:r>
              <a:rPr lang="ko-KR" altLang="en-US" sz="1200" dirty="0" err="1">
                <a:solidFill>
                  <a:schemeClr val="bg1"/>
                </a:solidFill>
              </a:rPr>
              <a:t>리앙쿠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르 바위섬</a:t>
            </a:r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en-US" altLang="ko-KR" sz="1200" dirty="0" err="1">
                <a:solidFill>
                  <a:schemeClr val="bg1"/>
                </a:solidFill>
              </a:rPr>
              <a:t>Lianccourt</a:t>
            </a:r>
            <a:r>
              <a:rPr lang="en-US" altLang="ko-KR" sz="1200" dirty="0">
                <a:solidFill>
                  <a:schemeClr val="bg1"/>
                </a:solidFill>
              </a:rPr>
              <a:t> Rocks)</a:t>
            </a:r>
            <a:r>
              <a:rPr lang="ko-KR" altLang="en-US" sz="1200" dirty="0">
                <a:solidFill>
                  <a:schemeClr val="bg1"/>
                </a:solidFill>
              </a:rPr>
              <a:t>이라는 </a:t>
            </a:r>
            <a:r>
              <a:rPr lang="ko-KR" altLang="en-US" sz="1200" dirty="0" err="1">
                <a:solidFill>
                  <a:schemeClr val="bg1"/>
                </a:solidFill>
              </a:rPr>
              <a:t>서양호칭으로</a:t>
            </a:r>
            <a:r>
              <a:rPr lang="ko-KR" altLang="en-US" sz="1200" dirty="0">
                <a:solidFill>
                  <a:schemeClr val="bg1"/>
                </a:solidFill>
              </a:rPr>
              <a:t> 명기하여 한국에 반환해</a:t>
            </a: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서 한국 영토로 처리됨을 극히 명료하게 밝히었다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br>
              <a:rPr lang="en-US" altLang="ko-KR" sz="1200" dirty="0">
                <a:solidFill>
                  <a:schemeClr val="bg1"/>
                </a:solidFill>
              </a:rPr>
            </a:br>
            <a:endParaRPr lang="ko-KR" altLang="en-US" sz="12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연합국이 독도를 한국 영토로 판정하여 </a:t>
            </a:r>
            <a:r>
              <a:rPr lang="ko-KR" altLang="en-US" sz="1200" dirty="0" err="1">
                <a:solidFill>
                  <a:schemeClr val="bg1"/>
                </a:solidFill>
              </a:rPr>
              <a:t>반환시켰음을</a:t>
            </a:r>
            <a:r>
              <a:rPr lang="ko-KR" altLang="en-US" sz="1200" dirty="0">
                <a:solidFill>
                  <a:schemeClr val="bg1"/>
                </a:solidFill>
              </a:rPr>
              <a:t> 극명하게 보여주는 귀</a:t>
            </a: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</a:rPr>
              <a:t>중한 자료이다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2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="" xmlns:a16="http://schemas.microsoft.com/office/drawing/2014/main" id="{95A18B46-B91F-467D-A791-2EAD1255613F}"/>
              </a:ext>
            </a:extLst>
          </p:cNvPr>
          <p:cNvSpPr/>
          <p:nvPr/>
        </p:nvSpPr>
        <p:spPr>
          <a:xfrm>
            <a:off x="2939349" y="366046"/>
            <a:ext cx="530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일본의 주장과 그에 대한 반박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0346FB27-2783-402A-A74B-E8B3DD859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46" y="1861452"/>
            <a:ext cx="42862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3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4916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5911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실효적 지배 증거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7995233" cy="40164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 err="1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울도군</a:t>
            </a:r>
            <a:r>
              <a:rPr lang="ko-KR" altLang="en-US" sz="2000" dirty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 절목</a:t>
            </a:r>
            <a:endParaRPr lang="en-US" altLang="ko-KR" sz="20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</p:txBody>
      </p:sp>
      <p:pic>
        <p:nvPicPr>
          <p:cNvPr id="1026" name="Picture 2" descr="https://postfiles.pstatic.net/20120113_215/saskian_1326452969753uJjlN_JPEG/naver_com_20120113_200813.jpg?type=w2">
            <a:extLst>
              <a:ext uri="{FF2B5EF4-FFF2-40B4-BE49-F238E27FC236}">
                <a16:creationId xmlns="" xmlns:a16="http://schemas.microsoft.com/office/drawing/2014/main" id="{39D60601-9DD4-4E35-A3BB-B2E74A32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3" y="2662183"/>
            <a:ext cx="4201315" cy="33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8931885-6DC5-489F-9FF0-2823B5FB7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13" y="2667029"/>
            <a:ext cx="4125886" cy="33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726</Words>
  <Application>Microsoft Office PowerPoint</Application>
  <PresentationFormat>화면 슬라이드 쇼(4:3)</PresentationFormat>
  <Paragraphs>139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2018-04-05T03:05:04Z</dcterms:created>
  <dcterms:modified xsi:type="dcterms:W3CDTF">2018-04-05T03:06:46Z</dcterms:modified>
</cp:coreProperties>
</file>