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72" r:id="rId4"/>
    <p:sldId id="273" r:id="rId5"/>
    <p:sldId id="266" r:id="rId6"/>
    <p:sldId id="267" r:id="rId7"/>
    <p:sldId id="268" r:id="rId8"/>
    <p:sldId id="269" r:id="rId9"/>
    <p:sldId id="270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5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1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2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2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2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0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58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02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uB4_LNZ2Rk?t=2m51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r9Txr8zl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4" y="2013409"/>
            <a:ext cx="6098216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태정관지령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지리국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소속 관리가 독도 귀속 문제를 구두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메이지 정부 최고 행정기관이 울릉도와 독도는 일본과 무관계임을 밝힘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3" y="3599855"/>
            <a:ext cx="3264990" cy="2894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0290" y="4042384"/>
            <a:ext cx="160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태정관지령문</a:t>
            </a:r>
            <a:endParaRPr lang="en-US" altLang="ko-KR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(1877)</a:t>
            </a:r>
            <a:endParaRPr lang="ko-KR" altLang="en-US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76" y="3592998"/>
            <a:ext cx="2721769" cy="2816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7424" y="5886693"/>
            <a:ext cx="120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기죽도약도</a:t>
            </a:r>
            <a:r>
              <a:rPr lang="en-US" altLang="ko-KR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(1877)</a:t>
            </a:r>
          </a:p>
        </p:txBody>
      </p:sp>
    </p:spTree>
    <p:extLst>
      <p:ext uri="{BB962C8B-B14F-4D97-AF65-F5344CB8AC3E}">
        <p14:creationId xmlns:p14="http://schemas.microsoft.com/office/powerpoint/2010/main" val="422568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2631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과거 제작된 외국의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지도중에서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독도를 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한국의 영토로 표기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" name="그림 101" descr="3-55-1천재교육고역사부도_0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256" y="1836206"/>
            <a:ext cx="1832192" cy="47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35548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미국의 신발 브랜드 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라카이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 사랑협회와 협약을 맺어 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독도신발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판매중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" name="그림 101" descr="dok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01" y="2066433"/>
            <a:ext cx="4931394" cy="39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3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30931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위키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백과에서는 여러 나라의 언어에서 독도를 한국의 영토로 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표기 하고 있다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628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hlinkClick r:id="rId2"/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2"/>
              </a:rPr>
              <a:t>https://youtu.be/muB4_LNZ2Rk?t=2m51s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05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154" name="Picture 10" descr="'독도 새해 첫 일출 보러 오세요'…1월 1일 오전 7시26분 18초 새해 떠올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13" y="1969412"/>
            <a:ext cx="2670557" cy="22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838278" y="4834519"/>
            <a:ext cx="516064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 algn="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중국어중국학과</a:t>
            </a:r>
            <a:endParaRPr lang="en-US" altLang="ko-KR" sz="28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 algn="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송상호</a:t>
            </a:r>
            <a:endParaRPr lang="en-US" altLang="ko-KR" sz="28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52" name="Picture 8" descr="아름다운 우리의 최동단 섬 독도 - 가을의 꽃 해국이 피어나는 시기 (14.0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15" y="2787249"/>
            <a:ext cx="2695029" cy="22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꽃사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49" y="4123417"/>
            <a:ext cx="2577673" cy="22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[단독]세계지도 1.5%만 ‘독도는 한국 땅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8" y="2091245"/>
            <a:ext cx="2606070" cy="22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3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410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55306" y="2496986"/>
            <a:ext cx="8138063" cy="36009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대한민국 칙령 제 </a:t>
            </a:r>
            <a:r>
              <a:rPr lang="en-US" altLang="ko-KR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41</a:t>
            </a:r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</a:t>
            </a:r>
            <a:endParaRPr lang="en-US" altLang="ko-KR" sz="28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 SCAPIN 677</a:t>
            </a:r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 </a:t>
            </a:r>
            <a:endParaRPr lang="en-US" altLang="ko-KR" sz="28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3. </a:t>
            </a:r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샌프란시스코 강화조약</a:t>
            </a:r>
            <a:endParaRPr lang="en-US" altLang="ko-KR" sz="28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(+</a:t>
            </a:r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카이로선언</a:t>
            </a:r>
            <a:r>
              <a:rPr lang="en-US" altLang="ko-KR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포츠담선언</a:t>
            </a:r>
            <a:r>
              <a:rPr lang="en-US" altLang="ko-KR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8" name="Picture 6" descr="독도에서 다케시마를 뿌리뽑다-1953년 10월 15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32" y="1613787"/>
            <a:ext cx="4741252" cy="51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1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대한민국 칙령 제 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41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고종의 독도 인식과 칙령 제41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06" y="1689484"/>
            <a:ext cx="2202473" cy="26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고종의 독도 인식과 칙령 제41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07" y="4443535"/>
            <a:ext cx="2202473" cy="23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okdo.kr/wys2/file_attach/2013/10/21/1382327245-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47" y="1829313"/>
            <a:ext cx="3750106" cy="48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8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5160649" cy="60939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대한민국 칙령 제 </a:t>
            </a: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41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28600" lvl="0" indent="-228600">
              <a:lnSpc>
                <a:spcPct val="150000"/>
              </a:lnSpc>
              <a:buAutoNum type="arabicPeriod"/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대한제국 광무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4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(1900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) 10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월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25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일</a:t>
            </a:r>
            <a:br>
              <a:rPr lang="ko-KR" altLang="en-US" sz="2000" dirty="0">
                <a:solidFill>
                  <a:schemeClr val="bg1"/>
                </a:solidFill>
                <a:ea typeface="함초롬돋움"/>
              </a:rPr>
            </a:b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독도가 대한제국의 영토임을 재확인하는 대한제국 칙령 제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41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호가 제정되었다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*</a:t>
            </a:r>
            <a:r>
              <a:rPr lang="ko-KR" altLang="en-US" sz="2000" dirty="0">
                <a:solidFill>
                  <a:schemeClr val="bg1"/>
                </a:solidFill>
              </a:rPr>
              <a:t>일본의 </a:t>
            </a:r>
            <a:r>
              <a:rPr lang="ko-KR" altLang="en-US" sz="2000" dirty="0" err="1">
                <a:solidFill>
                  <a:schemeClr val="bg1"/>
                </a:solidFill>
              </a:rPr>
              <a:t>시마네현</a:t>
            </a:r>
            <a:r>
              <a:rPr lang="ko-KR" altLang="en-US" sz="2000" dirty="0">
                <a:solidFill>
                  <a:schemeClr val="bg1"/>
                </a:solidFill>
              </a:rPr>
              <a:t> 고시 보다 </a:t>
            </a:r>
            <a:r>
              <a:rPr lang="en-US" altLang="ko-KR" sz="2000" dirty="0">
                <a:solidFill>
                  <a:schemeClr val="bg1"/>
                </a:solidFill>
              </a:rPr>
              <a:t>5</a:t>
            </a:r>
            <a:r>
              <a:rPr lang="ko-KR" altLang="en-US" sz="2000" dirty="0">
                <a:solidFill>
                  <a:schemeClr val="bg1"/>
                </a:solidFill>
              </a:rPr>
              <a:t>년이나 </a:t>
            </a:r>
            <a:r>
              <a:rPr lang="ko-KR" altLang="en-US" sz="2000" dirty="0" err="1">
                <a:solidFill>
                  <a:schemeClr val="bg1"/>
                </a:solidFill>
              </a:rPr>
              <a:t>빠른시점에</a:t>
            </a:r>
            <a:r>
              <a:rPr lang="ko-KR" altLang="en-US" sz="2000" dirty="0">
                <a:solidFill>
                  <a:schemeClr val="bg1"/>
                </a:solidFill>
              </a:rPr>
              <a:t> 공표</a:t>
            </a:r>
            <a:r>
              <a:rPr lang="en-US" altLang="ko-KR" sz="2000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          (1905</a:t>
            </a:r>
            <a:r>
              <a:rPr lang="ko-KR" altLang="en-US" sz="2000" dirty="0">
                <a:solidFill>
                  <a:schemeClr val="bg1"/>
                </a:solidFill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5일 '독도의날' 알고 있나요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59" y="1681241"/>
            <a:ext cx="372574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5160649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 SCAPIN 677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독도가 한국땅인 국제적 이유 ( SCAPIN 677, 샌프란시스코 조약, 러스크 서한 반론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05" y="1825564"/>
            <a:ext cx="6456836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9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72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국제법적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5160649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 SCAPIN 677</a:t>
            </a: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1946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년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월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29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일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SCAPIN 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제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677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호는 연합국 최고사령부가 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'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독도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'(</a:t>
            </a:r>
            <a:r>
              <a:rPr lang="ko-KR" altLang="en-US" sz="2000" dirty="0" err="1">
                <a:solidFill>
                  <a:schemeClr val="bg1"/>
                </a:solidFill>
                <a:ea typeface="함초롬돋움"/>
              </a:rPr>
              <a:t>리앙쿠르섬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죽도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ea typeface="함초롬돋움"/>
              </a:rPr>
              <a:t>를 원래의 주인인 한국으로 반환하기로 결정하고 일본으로부터 분리했다는 점에서 매우 중요한 기록이다</a:t>
            </a:r>
            <a:r>
              <a:rPr lang="en-US" altLang="ko-KR" sz="2000" dirty="0">
                <a:solidFill>
                  <a:schemeClr val="bg1"/>
                </a:solidFill>
                <a:ea typeface="함초롬돋움"/>
              </a:rPr>
              <a:t>.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tokdo.kr/wys2/file_attach/2014/01/13/1389585144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23" y="1650687"/>
            <a:ext cx="3214688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6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6003556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</a:t>
            </a:r>
            <a:r>
              <a:rPr lang="en-US" altLang="ko-KR" sz="32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32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현대적 역사적 사실에 근거 </a:t>
            </a:r>
            <a:endParaRPr lang="en-US" altLang="ko-KR" sz="32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49023" y="2881993"/>
            <a:ext cx="35575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prstClr val="white"/>
                </a:solidFill>
              </a:rPr>
              <a:t>발표자</a:t>
            </a:r>
            <a:r>
              <a:rPr lang="en-US" altLang="ko-KR" sz="1600" dirty="0">
                <a:solidFill>
                  <a:prstClr val="white"/>
                </a:solidFill>
              </a:rPr>
              <a:t>/ </a:t>
            </a:r>
            <a:r>
              <a:rPr lang="ko-KR" altLang="en-US" sz="1600" dirty="0">
                <a:solidFill>
                  <a:prstClr val="white"/>
                </a:solidFill>
              </a:rPr>
              <a:t>일본어일본학과 전 희정</a:t>
            </a:r>
            <a:endParaRPr lang="en-US" altLang="ko-KR" sz="1600" dirty="0">
              <a:solidFill>
                <a:prstClr val="white"/>
              </a:solidFill>
            </a:endParaRPr>
          </a:p>
          <a:p>
            <a:endParaRPr lang="en-US" altLang="ko-KR" sz="1600" dirty="0">
              <a:solidFill>
                <a:prstClr val="white"/>
              </a:solidFill>
            </a:endParaRPr>
          </a:p>
          <a:p>
            <a:r>
              <a:rPr lang="ko-KR" altLang="en-US" sz="1600" dirty="0">
                <a:solidFill>
                  <a:prstClr val="white"/>
                </a:solidFill>
              </a:rPr>
              <a:t>참고</a:t>
            </a:r>
            <a:r>
              <a:rPr lang="en-US" altLang="ko-KR" sz="1600" dirty="0">
                <a:solidFill>
                  <a:prstClr val="white"/>
                </a:solidFill>
              </a:rPr>
              <a:t>/ </a:t>
            </a:r>
          </a:p>
          <a:p>
            <a:r>
              <a:rPr lang="en-US" altLang="ko-KR" sz="1600" dirty="0">
                <a:solidFill>
                  <a:prstClr val="white"/>
                </a:solidFill>
              </a:rPr>
              <a:t>1. </a:t>
            </a:r>
            <a:r>
              <a:rPr lang="ko-KR" altLang="en-US" sz="1600" dirty="0">
                <a:solidFill>
                  <a:prstClr val="white"/>
                </a:solidFill>
              </a:rPr>
              <a:t>근대의 기준은 </a:t>
            </a:r>
            <a:r>
              <a:rPr lang="en-US" altLang="ko-KR" sz="1600" dirty="0">
                <a:solidFill>
                  <a:prstClr val="white"/>
                </a:solidFill>
              </a:rPr>
              <a:t>18</a:t>
            </a:r>
            <a:r>
              <a:rPr lang="ko-KR" altLang="en-US" sz="1600" dirty="0">
                <a:solidFill>
                  <a:prstClr val="white"/>
                </a:solidFill>
              </a:rPr>
              <a:t>세기부터 잡음</a:t>
            </a:r>
            <a:endParaRPr lang="en-US" altLang="ko-KR" sz="1600" dirty="0">
              <a:solidFill>
                <a:prstClr val="white"/>
              </a:solidFill>
            </a:endParaRPr>
          </a:p>
          <a:p>
            <a:r>
              <a:rPr lang="en-US" altLang="ko-KR" sz="1600" dirty="0">
                <a:solidFill>
                  <a:prstClr val="white"/>
                </a:solidFill>
              </a:rPr>
              <a:t>2. </a:t>
            </a:r>
            <a:r>
              <a:rPr lang="ko-KR" altLang="en-US" sz="1600" dirty="0">
                <a:solidFill>
                  <a:prstClr val="white"/>
                </a:solidFill>
              </a:rPr>
              <a:t>현대의 기준은 </a:t>
            </a:r>
            <a:r>
              <a:rPr lang="en-US" altLang="ko-KR" sz="1600" dirty="0">
                <a:solidFill>
                  <a:prstClr val="white"/>
                </a:solidFill>
              </a:rPr>
              <a:t>1945</a:t>
            </a:r>
            <a:r>
              <a:rPr lang="ko-KR" altLang="en-US" sz="1600" dirty="0">
                <a:solidFill>
                  <a:prstClr val="white"/>
                </a:solidFill>
              </a:rPr>
              <a:t>년 광복 이후</a:t>
            </a:r>
            <a:endParaRPr lang="en-US" altLang="ko-KR" sz="1600" dirty="0">
              <a:solidFill>
                <a:prstClr val="white"/>
              </a:solidFill>
            </a:endParaRPr>
          </a:p>
          <a:p>
            <a:endParaRPr lang="en-US" altLang="ko-KR" sz="1600" dirty="0">
              <a:solidFill>
                <a:prstClr val="white"/>
              </a:solidFill>
            </a:endParaRPr>
          </a:p>
          <a:p>
            <a:r>
              <a:rPr lang="en-US" altLang="ko-KR" sz="1600" dirty="0">
                <a:solidFill>
                  <a:prstClr val="white"/>
                </a:solidFill>
              </a:rPr>
              <a:t> </a:t>
            </a:r>
            <a:endParaRPr lang="ko-KR" altLang="en-US" sz="1600" dirty="0">
              <a:solidFill>
                <a:prstClr val="white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498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0436" y="2049236"/>
            <a:ext cx="882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5" name="그림 104" descr="noun_610760_cc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0" y="1779816"/>
            <a:ext cx="1157288" cy="154305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26672" y="2163536"/>
            <a:ext cx="74886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AutoNum type="arabicPeriod"/>
            </a:pPr>
            <a:r>
              <a:rPr lang="en-US" altLang="ko-KR" sz="2000" dirty="0">
                <a:solidFill>
                  <a:schemeClr val="bg1"/>
                </a:solidFill>
              </a:rPr>
              <a:t>1870</a:t>
            </a:r>
            <a:r>
              <a:rPr lang="ko-KR" altLang="en-US" sz="2000" dirty="0">
                <a:solidFill>
                  <a:schemeClr val="bg1"/>
                </a:solidFill>
              </a:rPr>
              <a:t>년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342900" indent="-342900" fontAlgn="base"/>
            <a:r>
              <a:rPr lang="ko-KR" altLang="en-US" sz="2000" dirty="0">
                <a:solidFill>
                  <a:schemeClr val="bg1"/>
                </a:solidFill>
              </a:rPr>
              <a:t>    「조선국 교제시말 내탐서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朝鮮國交際始末內探書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r>
              <a:rPr lang="ko-KR" altLang="en-US" sz="2000" dirty="0">
                <a:solidFill>
                  <a:schemeClr val="bg1"/>
                </a:solidFill>
              </a:rPr>
              <a:t>」</a:t>
            </a:r>
          </a:p>
          <a:p>
            <a:pPr fontAlgn="base"/>
            <a:r>
              <a:rPr lang="ko-KR" altLang="en-US" dirty="0">
                <a:solidFill>
                  <a:schemeClr val="bg1"/>
                </a:solidFill>
              </a:rPr>
              <a:t>     ‘</a:t>
            </a:r>
            <a:r>
              <a:rPr lang="ko-KR" altLang="en-US" dirty="0" err="1">
                <a:solidFill>
                  <a:schemeClr val="bg1"/>
                </a:solidFill>
              </a:rPr>
              <a:t>다케시마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竹島 </a:t>
            </a:r>
            <a:r>
              <a:rPr lang="en-US" altLang="ko-KR" dirty="0">
                <a:solidFill>
                  <a:schemeClr val="bg1"/>
                </a:solidFill>
              </a:rPr>
              <a:t>: </a:t>
            </a:r>
            <a:r>
              <a:rPr lang="ko-KR" altLang="en-US" dirty="0">
                <a:solidFill>
                  <a:schemeClr val="bg1"/>
                </a:solidFill>
              </a:rPr>
              <a:t>울릉도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와 마쓰시마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松島 </a:t>
            </a:r>
            <a:r>
              <a:rPr lang="en-US" altLang="ko-KR" dirty="0">
                <a:solidFill>
                  <a:schemeClr val="bg1"/>
                </a:solidFill>
              </a:rPr>
              <a:t>: </a:t>
            </a:r>
            <a:r>
              <a:rPr lang="ko-KR" altLang="en-US" dirty="0">
                <a:solidFill>
                  <a:schemeClr val="bg1"/>
                </a:solidFill>
              </a:rPr>
              <a:t>독도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가 조선의 부속이 된 경위’ </a:t>
            </a:r>
            <a:endParaRPr lang="en-US" altLang="ko-KR" dirty="0">
              <a:solidFill>
                <a:schemeClr val="bg1"/>
              </a:solidFill>
            </a:endParaRPr>
          </a:p>
          <a:p>
            <a:pPr fontAlgn="base"/>
            <a:r>
              <a:rPr lang="ko-KR" altLang="en-US" dirty="0">
                <a:solidFill>
                  <a:schemeClr val="bg1"/>
                </a:solidFill>
              </a:rPr>
              <a:t>     즉 울릉도와 독도를 조선의 영토로 보고 있음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7" name="그림 106" descr="캡처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97" y="3438488"/>
            <a:ext cx="3191448" cy="3323854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4451576" y="4939393"/>
            <a:ext cx="445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‘</a:t>
            </a:r>
            <a:r>
              <a:rPr lang="en-US" altLang="ko-KR" sz="1400" dirty="0">
                <a:solidFill>
                  <a:schemeClr val="bg1"/>
                </a:solidFill>
              </a:rPr>
              <a:t>(</a:t>
            </a:r>
            <a:r>
              <a:rPr lang="ko-KR" altLang="en-US" sz="1400" dirty="0">
                <a:solidFill>
                  <a:schemeClr val="bg1"/>
                </a:solidFill>
              </a:rPr>
              <a:t>이 건은</a:t>
            </a:r>
            <a:r>
              <a:rPr lang="en-US" altLang="ko-KR" sz="1400" dirty="0">
                <a:solidFill>
                  <a:schemeClr val="bg1"/>
                </a:solidFill>
              </a:rPr>
              <a:t>) </a:t>
            </a:r>
            <a:r>
              <a:rPr lang="ko-KR" altLang="en-US" sz="1400" dirty="0" err="1">
                <a:solidFill>
                  <a:schemeClr val="bg1"/>
                </a:solidFill>
              </a:rPr>
              <a:t>마쓰시마</a:t>
            </a:r>
            <a:r>
              <a:rPr lang="en-US" altLang="ko-KR" sz="1400" dirty="0">
                <a:solidFill>
                  <a:schemeClr val="bg1"/>
                </a:solidFill>
              </a:rPr>
              <a:t>(</a:t>
            </a:r>
            <a:r>
              <a:rPr lang="ko-KR" altLang="en-US" sz="1400" dirty="0">
                <a:solidFill>
                  <a:schemeClr val="bg1"/>
                </a:solidFill>
              </a:rPr>
              <a:t>독도</a:t>
            </a:r>
            <a:r>
              <a:rPr lang="en-US" altLang="ko-KR" sz="1400" dirty="0">
                <a:solidFill>
                  <a:schemeClr val="bg1"/>
                </a:solidFill>
              </a:rPr>
              <a:t>)</a:t>
            </a:r>
            <a:r>
              <a:rPr lang="ko-KR" altLang="en-US" sz="1400" dirty="0">
                <a:solidFill>
                  <a:schemeClr val="bg1"/>
                </a:solidFill>
              </a:rPr>
              <a:t>는 다케시마</a:t>
            </a:r>
            <a:r>
              <a:rPr lang="en-US" altLang="ko-KR" sz="1400" dirty="0">
                <a:solidFill>
                  <a:schemeClr val="bg1"/>
                </a:solidFill>
              </a:rPr>
              <a:t>(</a:t>
            </a:r>
            <a:r>
              <a:rPr lang="ko-KR" altLang="en-US" sz="1400" dirty="0">
                <a:solidFill>
                  <a:schemeClr val="bg1"/>
                </a:solidFill>
              </a:rPr>
              <a:t>울릉도</a:t>
            </a:r>
            <a:r>
              <a:rPr lang="en-US" altLang="ko-KR" sz="1400" dirty="0">
                <a:solidFill>
                  <a:schemeClr val="bg1"/>
                </a:solidFill>
              </a:rPr>
              <a:t>) </a:t>
            </a:r>
            <a:r>
              <a:rPr lang="ko-KR" altLang="en-US" sz="1400" dirty="0">
                <a:solidFill>
                  <a:schemeClr val="bg1"/>
                </a:solidFill>
              </a:rPr>
              <a:t>옆에 있는 섬으로 </a:t>
            </a:r>
            <a:r>
              <a:rPr lang="ko-KR" altLang="en-US" sz="1400" dirty="0" err="1">
                <a:solidFill>
                  <a:schemeClr val="bg1"/>
                </a:solidFill>
              </a:rPr>
              <a:t>마쓰시마</a:t>
            </a:r>
            <a:r>
              <a:rPr lang="ko-KR" altLang="en-US" sz="1400" dirty="0">
                <a:solidFill>
                  <a:schemeClr val="bg1"/>
                </a:solidFill>
              </a:rPr>
              <a:t> 건에 관해서는 이제까지 남아 있는 기록이 없습니다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ko-KR" altLang="en-US" sz="1400" dirty="0" err="1">
                <a:solidFill>
                  <a:schemeClr val="bg1"/>
                </a:solidFill>
              </a:rPr>
              <a:t>다케시마</a:t>
            </a:r>
            <a:r>
              <a:rPr lang="ko-KR" altLang="en-US" sz="1400" dirty="0">
                <a:solidFill>
                  <a:schemeClr val="bg1"/>
                </a:solidFill>
              </a:rPr>
              <a:t> 건에 관해서는 </a:t>
            </a:r>
            <a:r>
              <a:rPr lang="ko-KR" altLang="en-US" sz="1400" dirty="0" err="1">
                <a:solidFill>
                  <a:schemeClr val="bg1"/>
                </a:solidFill>
              </a:rPr>
              <a:t>원록</a:t>
            </a:r>
            <a:r>
              <a:rPr lang="en-US" altLang="ko-KR" sz="1400" dirty="0">
                <a:solidFill>
                  <a:schemeClr val="bg1"/>
                </a:solidFill>
              </a:rPr>
              <a:t>(</a:t>
            </a:r>
            <a:r>
              <a:rPr lang="ko-KR" altLang="en-US" sz="1400" dirty="0" err="1">
                <a:solidFill>
                  <a:schemeClr val="bg1"/>
                </a:solidFill>
              </a:rPr>
              <a:t>元祿</a:t>
            </a:r>
            <a:r>
              <a:rPr lang="ko-KR" altLang="en-US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>
                <a:solidFill>
                  <a:schemeClr val="bg1"/>
                </a:solidFill>
              </a:rPr>
              <a:t>: </a:t>
            </a:r>
            <a:r>
              <a:rPr lang="ko-KR" altLang="en-US" sz="1400" dirty="0">
                <a:solidFill>
                  <a:schemeClr val="bg1"/>
                </a:solidFill>
              </a:rPr>
              <a:t>안용복 사건 당시 일본 연호</a:t>
            </a:r>
            <a:r>
              <a:rPr lang="en-US" altLang="ko-KR" sz="1400" dirty="0">
                <a:solidFill>
                  <a:schemeClr val="bg1"/>
                </a:solidFill>
              </a:rPr>
              <a:t>) </a:t>
            </a:r>
            <a:r>
              <a:rPr lang="ko-KR" altLang="en-US" sz="1400" dirty="0">
                <a:solidFill>
                  <a:schemeClr val="bg1"/>
                </a:solidFill>
              </a:rPr>
              <a:t>연간 이후 잠시 조선에서 거류</a:t>
            </a:r>
            <a:r>
              <a:rPr lang="en-US" altLang="ko-KR" sz="1400" dirty="0">
                <a:solidFill>
                  <a:schemeClr val="bg1"/>
                </a:solidFill>
              </a:rPr>
              <a:t>(</a:t>
            </a:r>
            <a:r>
              <a:rPr lang="ko-KR" altLang="en-US" sz="1400" dirty="0">
                <a:solidFill>
                  <a:schemeClr val="bg1"/>
                </a:solidFill>
              </a:rPr>
              <a:t>居留</a:t>
            </a:r>
            <a:r>
              <a:rPr lang="en-US" altLang="ko-KR" sz="1400" dirty="0">
                <a:solidFill>
                  <a:schemeClr val="bg1"/>
                </a:solidFill>
              </a:rPr>
              <a:t>)</a:t>
            </a:r>
            <a:r>
              <a:rPr lang="ko-KR" altLang="en-US" sz="1400" dirty="0">
                <a:solidFill>
                  <a:schemeClr val="bg1"/>
                </a:solidFill>
              </a:rPr>
              <a:t>를 위해 사람을 파견한 적이 있으나 당시에는 이전처럼 사람이 없었습니다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 대나무 또는 대나무보다 큰 갈대가 자라며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인삼 등이 자연적으로 자랍니다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ko-KR" altLang="en-US" sz="1400" dirty="0">
                <a:solidFill>
                  <a:schemeClr val="bg1"/>
                </a:solidFill>
              </a:rPr>
              <a:t>그 밖에 물고기도 상당히 있다고 들었습니다</a:t>
            </a:r>
            <a:r>
              <a:rPr lang="en-US" altLang="ko-KR" sz="1400" dirty="0">
                <a:solidFill>
                  <a:schemeClr val="bg1"/>
                </a:solidFill>
              </a:rPr>
              <a:t>.’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4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0436" y="2049236"/>
            <a:ext cx="882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5" name="그림 104" descr="noun_610760_cc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0" y="1779816"/>
            <a:ext cx="1157288" cy="154305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26672" y="2163536"/>
            <a:ext cx="748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>
                <a:solidFill>
                  <a:schemeClr val="bg1"/>
                </a:solidFill>
              </a:rPr>
              <a:t>2. 1900</a:t>
            </a:r>
            <a:r>
              <a:rPr lang="ko-KR" altLang="en-US" sz="2000" dirty="0">
                <a:solidFill>
                  <a:schemeClr val="bg1"/>
                </a:solidFill>
              </a:rPr>
              <a:t>년 </a:t>
            </a:r>
            <a:r>
              <a:rPr lang="en-US" altLang="ko-KR" sz="2000" dirty="0">
                <a:solidFill>
                  <a:schemeClr val="bg1"/>
                </a:solidFill>
              </a:rPr>
              <a:t>10</a:t>
            </a:r>
            <a:r>
              <a:rPr lang="ko-KR" altLang="en-US" sz="2000" dirty="0">
                <a:solidFill>
                  <a:schemeClr val="bg1"/>
                </a:solidFill>
              </a:rPr>
              <a:t>월 </a:t>
            </a:r>
            <a:r>
              <a:rPr lang="en-US" altLang="ko-KR" sz="2000" dirty="0">
                <a:solidFill>
                  <a:schemeClr val="bg1"/>
                </a:solidFill>
              </a:rPr>
              <a:t>25</a:t>
            </a:r>
            <a:r>
              <a:rPr lang="ko-KR" altLang="en-US" sz="2000" dirty="0">
                <a:solidFill>
                  <a:schemeClr val="bg1"/>
                </a:solidFill>
              </a:rPr>
              <a:t>일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2000" dirty="0">
                <a:solidFill>
                  <a:schemeClr val="bg1"/>
                </a:solidFill>
              </a:rPr>
              <a:t>   </a:t>
            </a:r>
            <a:r>
              <a:rPr lang="ko-KR" altLang="en-US" sz="2000" dirty="0">
                <a:solidFill>
                  <a:schemeClr val="bg1"/>
                </a:solidFill>
              </a:rPr>
              <a:t>대한제국 칙령 제 </a:t>
            </a:r>
            <a:r>
              <a:rPr lang="en-US" altLang="ko-KR" sz="2000" dirty="0">
                <a:solidFill>
                  <a:schemeClr val="bg1"/>
                </a:solidFill>
              </a:rPr>
              <a:t>41</a:t>
            </a:r>
            <a:r>
              <a:rPr lang="ko-KR" altLang="en-US" sz="2000" dirty="0">
                <a:solidFill>
                  <a:schemeClr val="bg1"/>
                </a:solidFill>
              </a:rPr>
              <a:t>호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347107" y="2963636"/>
            <a:ext cx="66130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dirty="0">
                <a:solidFill>
                  <a:schemeClr val="bg1"/>
                </a:solidFill>
              </a:rPr>
              <a:t>울릉도 개척민이 늘어남에 따라 울릉도에 들어오는 일본인 또한 늘어남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 대한제국 정부는 울릉도에 도감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島監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을 설치하였으나 역부족이었고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이에 </a:t>
            </a:r>
            <a:r>
              <a:rPr lang="ko-KR" altLang="en-US" b="1" dirty="0">
                <a:solidFill>
                  <a:schemeClr val="bg1"/>
                </a:solidFill>
              </a:rPr>
              <a:t>정부는 일본 정부에 요구하여 공동조사단을 구성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울릉도의 현황을 조사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  <a:r>
              <a:rPr lang="en-US" altLang="ko-KR" sz="1400" dirty="0">
                <a:solidFill>
                  <a:schemeClr val="bg1"/>
                </a:solidFill>
              </a:rPr>
              <a:t>(1900. 5. 31 ~ 6. 5) 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관리 </a:t>
            </a:r>
            <a:r>
              <a:rPr lang="ko-KR" altLang="en-US" dirty="0" err="1">
                <a:solidFill>
                  <a:schemeClr val="bg1"/>
                </a:solidFill>
              </a:rPr>
              <a:t>우용정은</a:t>
            </a:r>
            <a:r>
              <a:rPr lang="ko-KR" altLang="en-US" dirty="0">
                <a:solidFill>
                  <a:schemeClr val="bg1"/>
                </a:solidFill>
              </a:rPr>
              <a:t> 일본인의 조속한 철수와 선박 구입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그리고 울릉도의 관제 개편을 상부에 제안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 그에 따라 </a:t>
            </a:r>
            <a:r>
              <a:rPr lang="en-US" altLang="ko-KR" dirty="0">
                <a:solidFill>
                  <a:schemeClr val="bg1"/>
                </a:solidFill>
              </a:rPr>
              <a:t>10</a:t>
            </a:r>
            <a:r>
              <a:rPr lang="ko-KR" altLang="en-US" dirty="0">
                <a:solidFill>
                  <a:schemeClr val="bg1"/>
                </a:solidFill>
              </a:rPr>
              <a:t>월 </a:t>
            </a:r>
            <a:r>
              <a:rPr lang="en-US" altLang="ko-KR" dirty="0">
                <a:solidFill>
                  <a:schemeClr val="bg1"/>
                </a:solidFill>
              </a:rPr>
              <a:t>25</a:t>
            </a:r>
            <a:r>
              <a:rPr lang="ko-KR" altLang="en-US" dirty="0">
                <a:solidFill>
                  <a:schemeClr val="bg1"/>
                </a:solidFill>
              </a:rPr>
              <a:t>일 대한제국 칙령 제 </a:t>
            </a:r>
            <a:r>
              <a:rPr lang="en-US" altLang="ko-KR" dirty="0">
                <a:solidFill>
                  <a:schemeClr val="bg1"/>
                </a:solidFill>
              </a:rPr>
              <a:t>41</a:t>
            </a:r>
            <a:r>
              <a:rPr lang="ko-KR" altLang="en-US" dirty="0">
                <a:solidFill>
                  <a:schemeClr val="bg1"/>
                </a:solidFill>
              </a:rPr>
              <a:t>호를 내어 </a:t>
            </a:r>
            <a:r>
              <a:rPr lang="ko-KR" altLang="en-US" b="1" dirty="0">
                <a:solidFill>
                  <a:schemeClr val="bg1"/>
                </a:solidFill>
              </a:rPr>
              <a:t>울릉도를 </a:t>
            </a:r>
            <a:r>
              <a:rPr lang="ko-KR" altLang="en-US" b="1" dirty="0" err="1">
                <a:solidFill>
                  <a:schemeClr val="bg1"/>
                </a:solidFill>
              </a:rPr>
              <a:t>울도로</a:t>
            </a:r>
            <a:r>
              <a:rPr lang="ko-KR" altLang="en-US" b="1" dirty="0">
                <a:solidFill>
                  <a:schemeClr val="bg1"/>
                </a:solidFill>
              </a:rPr>
              <a:t> 개칭</a:t>
            </a:r>
            <a:r>
              <a:rPr lang="en-US" altLang="ko-KR" b="1" dirty="0">
                <a:solidFill>
                  <a:schemeClr val="bg1"/>
                </a:solidFill>
              </a:rPr>
              <a:t>,</a:t>
            </a:r>
            <a:r>
              <a:rPr lang="ko-KR" altLang="en-US" b="1" dirty="0">
                <a:solidFill>
                  <a:schemeClr val="bg1"/>
                </a:solidFill>
              </a:rPr>
              <a:t> 도감을 군수로 개정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 10</a:t>
            </a:r>
            <a:r>
              <a:rPr lang="ko-KR" altLang="en-US" dirty="0">
                <a:solidFill>
                  <a:schemeClr val="bg1"/>
                </a:solidFill>
              </a:rPr>
              <a:t>월 </a:t>
            </a:r>
            <a:r>
              <a:rPr lang="en-US" altLang="ko-KR" dirty="0">
                <a:solidFill>
                  <a:schemeClr val="bg1"/>
                </a:solidFill>
              </a:rPr>
              <a:t>25</a:t>
            </a:r>
            <a:r>
              <a:rPr lang="ko-KR" altLang="en-US" dirty="0">
                <a:solidFill>
                  <a:schemeClr val="bg1"/>
                </a:solidFill>
              </a:rPr>
              <a:t>일이 독도의 날로 지정된 계기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0436" y="2049236"/>
            <a:ext cx="882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5" name="그림 104" descr="noun_610760_cc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0" y="1779816"/>
            <a:ext cx="1157288" cy="1543050"/>
          </a:xfrm>
          <a:prstGeom prst="rect">
            <a:avLst/>
          </a:prstGeom>
        </p:spPr>
      </p:pic>
      <p:pic>
        <p:nvPicPr>
          <p:cNvPr id="107" name="그림 106" descr="캡처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11" y="2125324"/>
            <a:ext cx="3551801" cy="4063205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4702630" y="5657851"/>
            <a:ext cx="4084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i="1" dirty="0">
                <a:solidFill>
                  <a:schemeClr val="bg1"/>
                </a:solidFill>
              </a:rPr>
              <a:t>‘제</a:t>
            </a:r>
            <a:r>
              <a:rPr lang="en-US" altLang="ko-KR" sz="1400" i="1" dirty="0">
                <a:solidFill>
                  <a:schemeClr val="bg1"/>
                </a:solidFill>
              </a:rPr>
              <a:t>2</a:t>
            </a:r>
            <a:r>
              <a:rPr lang="ko-KR" altLang="en-US" sz="1400" i="1" dirty="0">
                <a:solidFill>
                  <a:schemeClr val="bg1"/>
                </a:solidFill>
              </a:rPr>
              <a:t>조 군청 위치는 </a:t>
            </a:r>
            <a:r>
              <a:rPr lang="ko-KR" altLang="en-US" sz="1400" i="1" dirty="0" err="1">
                <a:solidFill>
                  <a:schemeClr val="bg1"/>
                </a:solidFill>
              </a:rPr>
              <a:t>태하동으로</a:t>
            </a:r>
            <a:r>
              <a:rPr lang="ko-KR" altLang="en-US" sz="1400" i="1" dirty="0">
                <a:solidFill>
                  <a:schemeClr val="bg1"/>
                </a:solidFill>
              </a:rPr>
              <a:t> 정하고 구역은 울릉전도</a:t>
            </a:r>
            <a:r>
              <a:rPr lang="en-US" altLang="ko-KR" sz="1400" i="1" dirty="0">
                <a:solidFill>
                  <a:schemeClr val="bg1"/>
                </a:solidFill>
              </a:rPr>
              <a:t>(</a:t>
            </a:r>
            <a:r>
              <a:rPr lang="ko-KR" altLang="en-US" sz="1400" i="1" dirty="0">
                <a:solidFill>
                  <a:schemeClr val="bg1"/>
                </a:solidFill>
              </a:rPr>
              <a:t>鬱陵全島</a:t>
            </a:r>
            <a:r>
              <a:rPr lang="en-US" altLang="ko-KR" sz="1400" i="1" dirty="0">
                <a:solidFill>
                  <a:schemeClr val="bg1"/>
                </a:solidFill>
              </a:rPr>
              <a:t>)</a:t>
            </a:r>
            <a:r>
              <a:rPr lang="ko-KR" altLang="en-US" sz="1400" i="1" dirty="0">
                <a:solidFill>
                  <a:schemeClr val="bg1"/>
                </a:solidFill>
              </a:rPr>
              <a:t>와 죽도</a:t>
            </a:r>
            <a:r>
              <a:rPr lang="en-US" altLang="ko-KR" sz="1400" i="1" dirty="0">
                <a:solidFill>
                  <a:schemeClr val="bg1"/>
                </a:solidFill>
              </a:rPr>
              <a:t>(</a:t>
            </a:r>
            <a:r>
              <a:rPr lang="ko-KR" altLang="en-US" sz="1400" i="1" dirty="0">
                <a:solidFill>
                  <a:schemeClr val="bg1"/>
                </a:solidFill>
              </a:rPr>
              <a:t>竹島</a:t>
            </a:r>
            <a:r>
              <a:rPr lang="en-US" altLang="ko-KR" sz="1400" i="1" dirty="0">
                <a:solidFill>
                  <a:schemeClr val="bg1"/>
                </a:solidFill>
              </a:rPr>
              <a:t>), </a:t>
            </a:r>
            <a:r>
              <a:rPr lang="ko-KR" altLang="en-US" sz="1400" i="1" dirty="0">
                <a:solidFill>
                  <a:schemeClr val="bg1"/>
                </a:solidFill>
              </a:rPr>
              <a:t>석도</a:t>
            </a:r>
            <a:r>
              <a:rPr lang="en-US" altLang="ko-KR" sz="1400" i="1" dirty="0">
                <a:solidFill>
                  <a:schemeClr val="bg1"/>
                </a:solidFill>
              </a:rPr>
              <a:t>(</a:t>
            </a:r>
            <a:r>
              <a:rPr lang="ko-KR" altLang="en-US" sz="1400" i="1" dirty="0">
                <a:solidFill>
                  <a:schemeClr val="bg1"/>
                </a:solidFill>
              </a:rPr>
              <a:t>石島</a:t>
            </a:r>
            <a:r>
              <a:rPr lang="en-US" altLang="ko-KR" sz="1400" i="1" dirty="0">
                <a:solidFill>
                  <a:schemeClr val="bg1"/>
                </a:solidFill>
              </a:rPr>
              <a:t>)</a:t>
            </a:r>
            <a:r>
              <a:rPr lang="ko-KR" altLang="en-US" sz="1400" i="1" dirty="0">
                <a:solidFill>
                  <a:schemeClr val="bg1"/>
                </a:solidFill>
              </a:rPr>
              <a:t>를 관할할 것’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034823" y="6237516"/>
            <a:ext cx="3539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</a:rPr>
              <a:t>대한제국 칙령 제 </a:t>
            </a:r>
            <a:r>
              <a:rPr lang="en-US" altLang="ko-KR" sz="1200" dirty="0">
                <a:solidFill>
                  <a:schemeClr val="bg1"/>
                </a:solidFill>
              </a:rPr>
              <a:t>41</a:t>
            </a:r>
            <a:r>
              <a:rPr lang="ko-KR" altLang="en-US" sz="1200" dirty="0">
                <a:solidFill>
                  <a:schemeClr val="bg1"/>
                </a:solidFill>
              </a:rPr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135994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0436" y="2049236"/>
            <a:ext cx="882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5" name="그림 104" descr="noun_610760_cc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0" y="1779816"/>
            <a:ext cx="1157288" cy="154305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26672" y="2163536"/>
            <a:ext cx="748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>
                <a:solidFill>
                  <a:schemeClr val="bg1"/>
                </a:solidFill>
              </a:rPr>
              <a:t>3. 1946</a:t>
            </a:r>
            <a:r>
              <a:rPr lang="ko-KR" altLang="en-US" sz="2000" dirty="0">
                <a:solidFill>
                  <a:schemeClr val="bg1"/>
                </a:solidFill>
              </a:rPr>
              <a:t>년 </a:t>
            </a:r>
            <a:r>
              <a:rPr lang="en-US" altLang="ko-KR" sz="2000" dirty="0">
                <a:solidFill>
                  <a:schemeClr val="bg1"/>
                </a:solidFill>
              </a:rPr>
              <a:t>1</a:t>
            </a:r>
            <a:r>
              <a:rPr lang="ko-KR" altLang="en-US" sz="2000" dirty="0">
                <a:solidFill>
                  <a:schemeClr val="bg1"/>
                </a:solidFill>
              </a:rPr>
              <a:t>월 </a:t>
            </a:r>
            <a:r>
              <a:rPr lang="en-US" altLang="ko-KR" sz="2000" dirty="0">
                <a:solidFill>
                  <a:schemeClr val="bg1"/>
                </a:solidFill>
              </a:rPr>
              <a:t>29</a:t>
            </a:r>
            <a:r>
              <a:rPr lang="ko-KR" altLang="en-US" sz="2000" dirty="0">
                <a:solidFill>
                  <a:schemeClr val="bg1"/>
                </a:solidFill>
              </a:rPr>
              <a:t>일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fontAlgn="base"/>
            <a:r>
              <a:rPr lang="ko-KR" altLang="en-US" sz="2000" dirty="0">
                <a:solidFill>
                  <a:schemeClr val="bg1"/>
                </a:solidFill>
              </a:rPr>
              <a:t>   연합국 최고사령관 발표 제 </a:t>
            </a:r>
            <a:r>
              <a:rPr lang="en-US" altLang="ko-KR" sz="2000" dirty="0">
                <a:solidFill>
                  <a:schemeClr val="bg1"/>
                </a:solidFill>
              </a:rPr>
              <a:t>677</a:t>
            </a:r>
            <a:r>
              <a:rPr lang="ko-KR" altLang="en-US" sz="2000" dirty="0">
                <a:solidFill>
                  <a:schemeClr val="bg1"/>
                </a:solidFill>
              </a:rPr>
              <a:t>호 </a:t>
            </a:r>
            <a:r>
              <a:rPr lang="en-US" altLang="ko-KR" sz="2000" dirty="0">
                <a:solidFill>
                  <a:schemeClr val="bg1"/>
                </a:solidFill>
              </a:rPr>
              <a:t>(SCAPIN </a:t>
            </a:r>
            <a:r>
              <a:rPr lang="ko-KR" altLang="en-US" sz="2000" dirty="0">
                <a:solidFill>
                  <a:schemeClr val="bg1"/>
                </a:solidFill>
              </a:rPr>
              <a:t>제</a:t>
            </a:r>
            <a:r>
              <a:rPr lang="en-US" altLang="ko-KR" sz="2000" dirty="0">
                <a:solidFill>
                  <a:schemeClr val="bg1"/>
                </a:solidFill>
              </a:rPr>
              <a:t>677</a:t>
            </a:r>
            <a:r>
              <a:rPr lang="ko-KR" altLang="en-US" sz="2000" dirty="0">
                <a:solidFill>
                  <a:schemeClr val="bg1"/>
                </a:solidFill>
              </a:rPr>
              <a:t>호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85875" y="3102430"/>
            <a:ext cx="6423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 </a:t>
            </a:r>
            <a:r>
              <a:rPr lang="ko-KR" altLang="en-US" dirty="0">
                <a:solidFill>
                  <a:schemeClr val="bg1"/>
                </a:solidFill>
              </a:rPr>
              <a:t>제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r>
              <a:rPr lang="ko-KR" altLang="en-US" dirty="0">
                <a:solidFill>
                  <a:schemeClr val="bg1"/>
                </a:solidFill>
              </a:rPr>
              <a:t>차 세계대전 종전 후 연합국 최고사령관 총사령부는 연합국최고사령관 각서</a:t>
            </a:r>
            <a:r>
              <a:rPr lang="en-US" altLang="ko-KR" dirty="0">
                <a:solidFill>
                  <a:schemeClr val="bg1"/>
                </a:solidFill>
              </a:rPr>
              <a:t>(SCAPIN) </a:t>
            </a:r>
            <a:r>
              <a:rPr lang="ko-KR" altLang="en-US" dirty="0">
                <a:solidFill>
                  <a:schemeClr val="bg1"/>
                </a:solidFill>
              </a:rPr>
              <a:t>제</a:t>
            </a:r>
            <a:r>
              <a:rPr lang="en-US" altLang="ko-KR" dirty="0">
                <a:solidFill>
                  <a:schemeClr val="bg1"/>
                </a:solidFill>
              </a:rPr>
              <a:t>677</a:t>
            </a:r>
            <a:r>
              <a:rPr lang="ko-KR" altLang="en-US" dirty="0">
                <a:solidFill>
                  <a:schemeClr val="bg1"/>
                </a:solidFill>
              </a:rPr>
              <a:t>호를 통해 </a:t>
            </a:r>
            <a:r>
              <a:rPr lang="ko-KR" altLang="en-US" b="1" dirty="0">
                <a:solidFill>
                  <a:schemeClr val="bg1"/>
                </a:solidFill>
              </a:rPr>
              <a:t>독도를 일본의 통치∙행정 범위로부터 제외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</a:p>
          <a:p>
            <a:pPr fontAlgn="base"/>
            <a:endParaRPr lang="ko-KR" altLang="en-US" b="1" dirty="0">
              <a:solidFill>
                <a:schemeClr val="bg1"/>
              </a:solidFill>
            </a:endParaRPr>
          </a:p>
          <a:p>
            <a:pPr fontAlgn="base"/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제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항에서 일본이 통치권을 행사할 수 있는 지역은 ‘</a:t>
            </a:r>
            <a:r>
              <a:rPr lang="ko-KR" altLang="en-US" dirty="0" err="1">
                <a:solidFill>
                  <a:schemeClr val="bg1"/>
                </a:solidFill>
              </a:rPr>
              <a:t>혼슈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 err="1">
                <a:solidFill>
                  <a:schemeClr val="bg1"/>
                </a:solidFill>
              </a:rPr>
              <a:t>本州</a:t>
            </a:r>
            <a:r>
              <a:rPr lang="en-US" altLang="ko-KR" dirty="0">
                <a:solidFill>
                  <a:schemeClr val="bg1"/>
                </a:solidFill>
              </a:rPr>
              <a:t>), </a:t>
            </a:r>
            <a:r>
              <a:rPr lang="ko-KR" altLang="en-US" dirty="0" err="1">
                <a:solidFill>
                  <a:schemeClr val="bg1"/>
                </a:solidFill>
              </a:rPr>
              <a:t>큐슈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九州</a:t>
            </a:r>
            <a:r>
              <a:rPr lang="en-US" altLang="ko-KR" dirty="0">
                <a:solidFill>
                  <a:schemeClr val="bg1"/>
                </a:solidFill>
              </a:rPr>
              <a:t>), </a:t>
            </a:r>
            <a:r>
              <a:rPr lang="ko-KR" altLang="en-US" dirty="0">
                <a:solidFill>
                  <a:schemeClr val="bg1"/>
                </a:solidFill>
              </a:rPr>
              <a:t>홋카이도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北海島</a:t>
            </a:r>
            <a:r>
              <a:rPr lang="en-US" altLang="ko-KR" dirty="0">
                <a:solidFill>
                  <a:schemeClr val="bg1"/>
                </a:solidFill>
              </a:rPr>
              <a:t>), </a:t>
            </a:r>
            <a:r>
              <a:rPr lang="ko-KR" altLang="en-US" dirty="0" err="1">
                <a:solidFill>
                  <a:schemeClr val="bg1"/>
                </a:solidFill>
              </a:rPr>
              <a:t>시코쿠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四國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등 </a:t>
            </a:r>
            <a:r>
              <a:rPr lang="en-US" altLang="ko-KR" dirty="0">
                <a:solidFill>
                  <a:schemeClr val="bg1"/>
                </a:solidFill>
              </a:rPr>
              <a:t>4</a:t>
            </a:r>
            <a:r>
              <a:rPr lang="ko-KR" altLang="en-US" dirty="0">
                <a:solidFill>
                  <a:schemeClr val="bg1"/>
                </a:solidFill>
              </a:rPr>
              <a:t>개 주요 도서와 약 </a:t>
            </a: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천 곳의 인접 소도서’ 라고 하고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일본의 영역에서 ‘울릉도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 err="1">
                <a:solidFill>
                  <a:schemeClr val="bg1"/>
                </a:solidFill>
              </a:rPr>
              <a:t>리앙쿠르암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독도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r>
              <a:rPr lang="ko-KR" altLang="en-US" b="1" dirty="0">
                <a:solidFill>
                  <a:schemeClr val="bg1"/>
                </a:solidFill>
              </a:rPr>
              <a:t>과 제주도는 제외된다</a:t>
            </a:r>
            <a:r>
              <a:rPr lang="en-US" altLang="ko-KR" dirty="0">
                <a:solidFill>
                  <a:schemeClr val="bg1"/>
                </a:solidFill>
              </a:rPr>
              <a:t>.’ </a:t>
            </a:r>
            <a:r>
              <a:rPr lang="ko-KR" altLang="en-US" dirty="0">
                <a:solidFill>
                  <a:schemeClr val="bg1"/>
                </a:solidFill>
              </a:rPr>
              <a:t>라고 규정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fontAlgn="base"/>
            <a:endParaRPr lang="ko-KR" altLang="en-US" dirty="0">
              <a:solidFill>
                <a:schemeClr val="bg1"/>
              </a:solidFill>
            </a:endParaRPr>
          </a:p>
          <a:p>
            <a:pPr fontAlgn="base"/>
            <a:r>
              <a:rPr lang="ko-KR" altLang="en-US" dirty="0">
                <a:solidFill>
                  <a:schemeClr val="bg1"/>
                </a:solidFill>
              </a:rPr>
              <a:t> 또한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제 </a:t>
            </a:r>
            <a:r>
              <a:rPr lang="en-US" altLang="ko-KR" dirty="0">
                <a:solidFill>
                  <a:schemeClr val="bg1"/>
                </a:solidFill>
              </a:rPr>
              <a:t>1033</a:t>
            </a:r>
            <a:r>
              <a:rPr lang="ko-KR" altLang="en-US" dirty="0">
                <a:solidFill>
                  <a:schemeClr val="bg1"/>
                </a:solidFill>
              </a:rPr>
              <a:t>호 </a:t>
            </a:r>
            <a:r>
              <a:rPr lang="en-US" altLang="ko-KR" dirty="0">
                <a:solidFill>
                  <a:schemeClr val="bg1"/>
                </a:solidFill>
              </a:rPr>
              <a:t>(6</a:t>
            </a:r>
            <a:r>
              <a:rPr lang="ko-KR" altLang="en-US" dirty="0">
                <a:solidFill>
                  <a:schemeClr val="bg1"/>
                </a:solidFill>
              </a:rPr>
              <a:t>월 </a:t>
            </a:r>
            <a:r>
              <a:rPr lang="en-US" altLang="ko-KR" dirty="0">
                <a:solidFill>
                  <a:schemeClr val="bg1"/>
                </a:solidFill>
              </a:rPr>
              <a:t>22</a:t>
            </a:r>
            <a:r>
              <a:rPr lang="ko-KR" altLang="en-US" dirty="0">
                <a:solidFill>
                  <a:schemeClr val="bg1"/>
                </a:solidFill>
              </a:rPr>
              <a:t>일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에는 일본의 선박 및 일본 국민의 독도 또는 독도 주변 </a:t>
            </a:r>
            <a:r>
              <a:rPr lang="en-US" altLang="ko-KR" dirty="0">
                <a:solidFill>
                  <a:schemeClr val="bg1"/>
                </a:solidFill>
              </a:rPr>
              <a:t>12</a:t>
            </a:r>
            <a:r>
              <a:rPr lang="ko-KR" altLang="en-US" dirty="0">
                <a:solidFill>
                  <a:schemeClr val="bg1"/>
                </a:solidFill>
              </a:rPr>
              <a:t>해리 이내 접근을 금지함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2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6003556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32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3" name="그림 102" descr="캡처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1" y="1887343"/>
            <a:ext cx="2950127" cy="4838428"/>
          </a:xfrm>
          <a:prstGeom prst="rect">
            <a:avLst/>
          </a:prstGeom>
        </p:spPr>
      </p:pic>
      <p:pic>
        <p:nvPicPr>
          <p:cNvPr id="104" name="그림 103" descr="noun_182998_cc.png">
            <a:hlinkClick r:id="rId3"/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3035073" y="634093"/>
            <a:ext cx="2745241" cy="3660321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3300412" y="2637065"/>
            <a:ext cx="363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지식채널</a:t>
            </a:r>
            <a:r>
              <a:rPr lang="en-US" altLang="ko-KR" sz="1400" dirty="0">
                <a:solidFill>
                  <a:schemeClr val="bg1"/>
                </a:solidFill>
              </a:rPr>
              <a:t>e/</a:t>
            </a:r>
            <a:r>
              <a:rPr lang="ko-KR" altLang="en-US" sz="1400" dirty="0">
                <a:solidFill>
                  <a:schemeClr val="bg1"/>
                </a:solidFill>
              </a:rPr>
              <a:t>일본은 알고 있었다</a:t>
            </a:r>
            <a:r>
              <a:rPr lang="en-US" altLang="ko-KR" sz="1400" dirty="0">
                <a:solidFill>
                  <a:schemeClr val="bg1"/>
                </a:solidFill>
              </a:rPr>
              <a:t>-</a:t>
            </a:r>
            <a:r>
              <a:rPr lang="ko-KR" altLang="en-US" sz="1400" dirty="0">
                <a:solidFill>
                  <a:schemeClr val="bg1"/>
                </a:solidFill>
              </a:rPr>
              <a:t>독도 </a:t>
            </a:r>
            <a:r>
              <a:rPr lang="en-US" altLang="ko-KR" sz="1400" dirty="0">
                <a:solidFill>
                  <a:schemeClr val="bg1"/>
                </a:solidFill>
              </a:rPr>
              <a:t>2</a:t>
            </a:r>
            <a:r>
              <a:rPr lang="ko-KR" altLang="en-US" sz="1400" dirty="0">
                <a:solidFill>
                  <a:schemeClr val="bg1"/>
                </a:solidFill>
              </a:rPr>
              <a:t>부</a:t>
            </a:r>
          </a:p>
        </p:txBody>
      </p:sp>
    </p:spTree>
    <p:extLst>
      <p:ext uri="{BB962C8B-B14F-4D97-AF65-F5344CB8AC3E}">
        <p14:creationId xmlns:p14="http://schemas.microsoft.com/office/powerpoint/2010/main" val="356479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 국립지리정보국은 독도를 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한국의 영토로 표기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" name="그림 101" descr="NISI20140407_0009549420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22" y="2000469"/>
            <a:ext cx="4752975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5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="" xmlns:a16="http://schemas.microsoft.com/office/drawing/2014/main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extLst>
              <a:ext uri="{FF2B5EF4-FFF2-40B4-BE49-F238E27FC236}">
                <a16:creationId xmlns="" xmlns:a16="http://schemas.microsoft.com/office/drawing/2014/main" id="{FD447551-B4AE-4E51-9F5B-CC80C47FDBA8}"/>
              </a:ext>
            </a:extLst>
          </p:cNvPr>
          <p:cNvSpPr/>
          <p:nvPr/>
        </p:nvSpPr>
        <p:spPr>
          <a:xfrm>
            <a:off x="2939349" y="366046"/>
            <a:ext cx="303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세계적근거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="" xmlns:a16="http://schemas.microsoft.com/office/drawing/2014/main" id="{1F267213-5081-481B-A8A8-99B6C49982E2}"/>
              </a:ext>
            </a:extLst>
          </p:cNvPr>
          <p:cNvSpPr/>
          <p:nvPr/>
        </p:nvSpPr>
        <p:spPr>
          <a:xfrm>
            <a:off x="305805" y="2013409"/>
            <a:ext cx="5160649" cy="35548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근거와 내용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러시아의 지역 영토문제 전문가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발레리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글루쉬코프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독도가 한국의 영토라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주장하는 저서 발간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1000" dirty="0">
                <a:solidFill>
                  <a:schemeClr val="bg2">
                    <a:lumMod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" name="그림 101" descr="AKR20180214162500080_03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831" y="1671146"/>
            <a:ext cx="2494892" cy="49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3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690</Words>
  <Application>Microsoft Office PowerPoint</Application>
  <PresentationFormat>화면 슬라이드 쇼(4:3)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</cp:revision>
  <dcterms:created xsi:type="dcterms:W3CDTF">2018-04-05T03:05:04Z</dcterms:created>
  <dcterms:modified xsi:type="dcterms:W3CDTF">2018-04-05T04:01:50Z</dcterms:modified>
</cp:coreProperties>
</file>