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8" r:id="rId2"/>
  </p:sldMasterIdLst>
  <p:sldIdLst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ko-KR"/>
    </a:defPPr>
    <a:lvl1pPr marL="0" indent="0" algn="l" defTabSz="914400">
      <a:buNone/>
      <a:defRPr lang="ko-KR" sz="1800" baseline="0" smtClean="0">
        <a:solidFill>
          <a:srgbClr val="000000"/>
        </a:solidFill>
        <a:latin typeface="±¼¸²"/>
        <a:ea typeface="±¼¸²"/>
      </a:defRPr>
    </a:lvl1pPr>
    <a:lvl2pPr marL="457200" lvl="1" indent="0" defTabSz="914400">
      <a:defRPr lang="ko-KR" smtClean="0"/>
    </a:lvl2pPr>
    <a:lvl3pPr marL="914400" lvl="2" indent="0" defTabSz="914400">
      <a:defRPr lang="ko-KR" smtClean="0"/>
    </a:lvl3pPr>
    <a:lvl4pPr marL="1371600" lvl="3" indent="0" defTabSz="914400">
      <a:defRPr lang="ko-KR" smtClean="0"/>
    </a:lvl4pPr>
    <a:lvl5pPr marL="1828800" lvl="4" indent="0" defTabSz="914400">
      <a:defRPr lang="ko-KR" smtClean="0"/>
    </a:lvl5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59" d="100"/>
          <a:sy n="59" d="100"/>
        </p:scale>
        <p:origin x="538" y="7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5016-0CE9-49F3-B8D2-461B0C3D6C17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5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0DB6-95EC-49A7-BD4C-E70999BD6845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25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A2795-EB37-4315-A2CE-135DB3937956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669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167680" y="151896"/>
            <a:ext cx="11856640" cy="651746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8000">
                <a:schemeClr val="bg1"/>
              </a:gs>
            </a:gsLst>
            <a:lin ang="16200000" scaled="1"/>
          </a:gradFill>
          <a:ln>
            <a:noFill/>
          </a:ln>
          <a:effectLst>
            <a:outerShdw blurRad="50800" dist="50800" dir="5400000" algn="t" rotWithShape="0">
              <a:prstClr val="black">
                <a:alpha val="1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3" name="타원 2"/>
          <p:cNvSpPr/>
          <p:nvPr userDrawn="1"/>
        </p:nvSpPr>
        <p:spPr>
          <a:xfrm>
            <a:off x="259048" y="207318"/>
            <a:ext cx="130548" cy="10607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25400" dist="38100" dir="16200000">
              <a:prstClr val="black">
                <a:alpha val="2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753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5016-0CE9-49F3-B8D2-461B0C3D6C17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554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9918-E6BB-432D-A8F8-AC60DB3964CC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7071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C02E3-8D33-4F3D-B7C7-251592AF8EBF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1305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DEAE-93DF-4C5D-B8B3-A56BFDA35506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807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4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306-9F63-4D26-9200-67D01FD9E31C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5022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D711-DAEC-41E7-BCCE-97D973D9FCF4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067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AACD-CB12-4A48-A0F0-7880F7B8F2E4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52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9918-E6BB-432D-A8F8-AC60DB3964CC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208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4" y="273053"/>
            <a:ext cx="6815666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1914-6B2B-4507-8C3B-681EC42BF714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117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E56-2D8E-4D66-9002-E3AC405EFE2C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4952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0DB6-95EC-49A7-BD4C-E70999BD6845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07150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A2795-EB37-4315-A2CE-135DB3937956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8013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167680" y="151896"/>
            <a:ext cx="11856640" cy="651746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8000">
                <a:schemeClr val="bg1"/>
              </a:gs>
            </a:gsLst>
            <a:lin ang="16200000" scaled="1"/>
          </a:gradFill>
          <a:ln>
            <a:noFill/>
          </a:ln>
          <a:effectLst>
            <a:outerShdw blurRad="50800" dist="50800" dir="5400000" algn="t" rotWithShape="0">
              <a:prstClr val="black">
                <a:alpha val="1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3" name="타원 2"/>
          <p:cNvSpPr/>
          <p:nvPr userDrawn="1"/>
        </p:nvSpPr>
        <p:spPr>
          <a:xfrm>
            <a:off x="259048" y="207318"/>
            <a:ext cx="130548" cy="10607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25400" dist="38100" dir="16200000">
              <a:prstClr val="black">
                <a:alpha val="2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131868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C02E3-8D33-4F3D-B7C7-251592AF8EBF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14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DEAE-93DF-4C5D-B8B3-A56BFDA35506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89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4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306-9F63-4D26-9200-67D01FD9E31C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8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D711-DAEC-41E7-BCCE-97D973D9FCF4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50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AACD-CB12-4A48-A0F0-7880F7B8F2E4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70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4" y="273053"/>
            <a:ext cx="6815666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1914-6B2B-4507-8C3B-681EC42BF714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08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E56-2D8E-4D66-9002-E3AC405EFE2C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8026401" y="6237314"/>
            <a:ext cx="181835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01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</a:defRPr>
            </a:lvl1pPr>
          </a:lstStyle>
          <a:p>
            <a:fld id="{47C2A942-B78E-48FC-8EFB-B55B217D18F5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061621" y="-28997"/>
            <a:ext cx="312928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bg1">
                    <a:lumMod val="85000"/>
                  </a:schemeClr>
                </a:solidFill>
                <a:latin typeface="Noto Sans Korean Medium" pitchFamily="34" charset="-127"/>
                <a:ea typeface="Noto Sans Korean Medium" pitchFamily="34" charset="-127"/>
              </a:defRPr>
            </a:lvl1pPr>
          </a:lstStyle>
          <a:p>
            <a:fld id="{1CE12531-6FF3-4A70-ADD4-1CF142C0B40C}" type="slidenum">
              <a:rPr lang="ko-KR" altLang="en-US" smtClean="0">
                <a:solidFill>
                  <a:prstClr val="white">
                    <a:lumMod val="8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16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ctr" defTabSz="1072866" rtl="0" eaLnBrk="1" latinLnBrk="1" hangingPunct="1">
        <a:spcBef>
          <a:spcPct val="0"/>
        </a:spcBef>
        <a:buNone/>
        <a:defRPr sz="5200" kern="1200" spc="-176">
          <a:solidFill>
            <a:schemeClr val="tx1"/>
          </a:solidFill>
          <a:latin typeface="Noto Sans Korean Bold" pitchFamily="34" charset="-127"/>
          <a:ea typeface="Noto Sans Korean Bold" pitchFamily="34" charset="-127"/>
          <a:cs typeface="+mj-cs"/>
        </a:defRPr>
      </a:lvl1pPr>
    </p:titleStyle>
    <p:bodyStyle>
      <a:lvl1pPr marL="402325" indent="-402325" algn="l" defTabSz="1072866" rtl="0" eaLnBrk="1" latinLnBrk="1" hangingPunct="1">
        <a:spcBef>
          <a:spcPct val="20000"/>
        </a:spcBef>
        <a:buFont typeface="Arial" pitchFamily="34" charset="0"/>
        <a:buChar char="•"/>
        <a:defRPr sz="38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1pPr>
      <a:lvl2pPr marL="871703" indent="-335270" algn="l" defTabSz="1072866" rtl="0" eaLnBrk="1" latinLnBrk="1" hangingPunct="1">
        <a:spcBef>
          <a:spcPct val="20000"/>
        </a:spcBef>
        <a:buFont typeface="Arial" pitchFamily="34" charset="0"/>
        <a:buChar char="–"/>
        <a:defRPr sz="3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2pPr>
      <a:lvl3pPr marL="1341082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8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3pPr>
      <a:lvl4pPr marL="1877515" indent="-268216" algn="l" defTabSz="1072866" rtl="0" eaLnBrk="1" latinLnBrk="1" hangingPunct="1">
        <a:spcBef>
          <a:spcPct val="20000"/>
        </a:spcBef>
        <a:buFont typeface="Arial" pitchFamily="34" charset="0"/>
        <a:buChar char="–"/>
        <a:defRPr sz="2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4pPr>
      <a:lvl5pPr marL="2413947" indent="-268216" algn="l" defTabSz="1072866" rtl="0" eaLnBrk="1" latinLnBrk="1" hangingPunct="1">
        <a:spcBef>
          <a:spcPct val="20000"/>
        </a:spcBef>
        <a:buFont typeface="Arial" pitchFamily="34" charset="0"/>
        <a:buChar char="»"/>
        <a:defRPr sz="2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5pPr>
      <a:lvl6pPr marL="2950380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</a:defRPr>
            </a:lvl1pPr>
          </a:lstStyle>
          <a:p>
            <a:fld id="{47C2A942-B78E-48FC-8EFB-B55B217D18F5}" type="datetime1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061621" y="-28997"/>
            <a:ext cx="312928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bg1">
                    <a:lumMod val="85000"/>
                  </a:schemeClr>
                </a:solidFill>
                <a:latin typeface="Noto Sans Korean Medium" pitchFamily="34" charset="-127"/>
                <a:ea typeface="Noto Sans Korean Medium" pitchFamily="34" charset="-127"/>
              </a:defRPr>
            </a:lvl1pPr>
          </a:lstStyle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13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hf hdr="0" ftr="0" dt="0"/>
  <p:txStyles>
    <p:titleStyle>
      <a:lvl1pPr algn="ctr" defTabSz="1072866" rtl="0" eaLnBrk="1" latinLnBrk="1" hangingPunct="1">
        <a:spcBef>
          <a:spcPct val="0"/>
        </a:spcBef>
        <a:buNone/>
        <a:defRPr sz="5200" kern="1200" spc="-176">
          <a:solidFill>
            <a:schemeClr val="tx1"/>
          </a:solidFill>
          <a:latin typeface="Noto Sans Korean Bold" pitchFamily="34" charset="-127"/>
          <a:ea typeface="Noto Sans Korean Bold" pitchFamily="34" charset="-127"/>
          <a:cs typeface="+mj-cs"/>
        </a:defRPr>
      </a:lvl1pPr>
    </p:titleStyle>
    <p:bodyStyle>
      <a:lvl1pPr marL="402325" indent="-402325" algn="l" defTabSz="1072866" rtl="0" eaLnBrk="1" latinLnBrk="1" hangingPunct="1">
        <a:spcBef>
          <a:spcPct val="20000"/>
        </a:spcBef>
        <a:buFont typeface="Arial" pitchFamily="34" charset="0"/>
        <a:buChar char="•"/>
        <a:defRPr sz="38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1pPr>
      <a:lvl2pPr marL="871703" indent="-335270" algn="l" defTabSz="1072866" rtl="0" eaLnBrk="1" latinLnBrk="1" hangingPunct="1">
        <a:spcBef>
          <a:spcPct val="20000"/>
        </a:spcBef>
        <a:buFont typeface="Arial" pitchFamily="34" charset="0"/>
        <a:buChar char="–"/>
        <a:defRPr sz="3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2pPr>
      <a:lvl3pPr marL="1341082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8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3pPr>
      <a:lvl4pPr marL="1877515" indent="-268216" algn="l" defTabSz="1072866" rtl="0" eaLnBrk="1" latinLnBrk="1" hangingPunct="1">
        <a:spcBef>
          <a:spcPct val="20000"/>
        </a:spcBef>
        <a:buFont typeface="Arial" pitchFamily="34" charset="0"/>
        <a:buChar char="–"/>
        <a:defRPr sz="2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4pPr>
      <a:lvl5pPr marL="2413947" indent="-268216" algn="l" defTabSz="1072866" rtl="0" eaLnBrk="1" latinLnBrk="1" hangingPunct="1">
        <a:spcBef>
          <a:spcPct val="20000"/>
        </a:spcBef>
        <a:buFont typeface="Arial" pitchFamily="34" charset="0"/>
        <a:buChar char="»"/>
        <a:defRPr sz="2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5pPr>
      <a:lvl6pPr marL="2950380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NyaXBPnT6U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제목 5"/>
          <p:cNvSpPr txBox="1">
            <a:spLocks/>
          </p:cNvSpPr>
          <p:nvPr/>
        </p:nvSpPr>
        <p:spPr>
          <a:xfrm>
            <a:off x="8803974" y="6488388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prstClr val="black">
                        <a:lumMod val="65000"/>
                        <a:lumOff val="35000"/>
                      </a:prstClr>
                    </a:gs>
                    <a:gs pos="100000">
                      <a:prstClr val="black">
                        <a:lumMod val="65000"/>
                        <a:lumOff val="35000"/>
                      </a:prst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Date. 2015-09-01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2707603" y="377620"/>
            <a:ext cx="6769835" cy="5789678"/>
            <a:chOff x="1564602" y="377620"/>
            <a:chExt cx="6769835" cy="5789678"/>
          </a:xfrm>
        </p:grpSpPr>
        <p:pic>
          <p:nvPicPr>
            <p:cNvPr id="1027" name="Picture 3" descr="C:\Users\madeit-top1\Documents\PPT\[36] Angrymomo_Oriental\먹번짐5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306"/>
            <a:stretch/>
          </p:blipFill>
          <p:spPr bwMode="auto">
            <a:xfrm>
              <a:off x="1564602" y="377620"/>
              <a:ext cx="6769835" cy="57896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" name="그룹 3"/>
            <p:cNvGrpSpPr/>
            <p:nvPr/>
          </p:nvGrpSpPr>
          <p:grpSpPr>
            <a:xfrm>
              <a:off x="2072680" y="2331812"/>
              <a:ext cx="5669677" cy="1585551"/>
              <a:chOff x="2072680" y="2419513"/>
              <a:chExt cx="5669677" cy="1585551"/>
            </a:xfrm>
          </p:grpSpPr>
          <p:sp>
            <p:nvSpPr>
              <p:cNvPr id="26" name="제목 5"/>
              <p:cNvSpPr txBox="1">
                <a:spLocks/>
              </p:cNvSpPr>
              <p:nvPr/>
            </p:nvSpPr>
            <p:spPr>
              <a:xfrm>
                <a:off x="2072680" y="3248979"/>
                <a:ext cx="5669677" cy="756085"/>
              </a:xfrm>
              <a:prstGeom prst="rect">
                <a:avLst/>
              </a:prstGeom>
            </p:spPr>
            <p:txBody>
              <a:bodyPr vert="horz" lIns="107287" tIns="53643" rIns="107287" bIns="53643" rtlCol="0" anchor="ctr">
                <a:noAutofit/>
              </a:bodyPr>
              <a:lstStyle>
                <a:lvl1pPr algn="ctr" defTabSz="914400" rtl="0" eaLnBrk="1" latinLnBrk="1" hangingPunct="1">
                  <a:spcBef>
                    <a:spcPct val="0"/>
                  </a:spcBef>
                  <a:buNone/>
                  <a:defRPr sz="4400" kern="1200" spc="-150">
                    <a:solidFill>
                      <a:schemeClr val="tx1"/>
                    </a:solidFill>
                    <a:latin typeface="Noto Sans Korean Bold" pitchFamily="34" charset="-127"/>
                    <a:ea typeface="Noto Sans Korean Bold" pitchFamily="34" charset="-127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  <a:spcBef>
                    <a:spcPts val="500"/>
                  </a:spcBef>
                </a:pPr>
                <a:r>
                  <a:rPr lang="ko-KR" altLang="en-US" sz="40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 ExtraBold" panose="02020603020101020101" pitchFamily="18" charset="-127"/>
                    <a:ea typeface="나눔명조 ExtraBold" panose="02020603020101020101" pitchFamily="18" charset="-127"/>
                  </a:rPr>
                  <a:t>영토라고 주장하는 근거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3150466" y="2419513"/>
                <a:ext cx="3855543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072866" rtl="0" latinLnBrk="1">
                  <a:lnSpc>
                    <a:spcPct val="150000"/>
                  </a:lnSpc>
                  <a:spcBef>
                    <a:spcPts val="500"/>
                  </a:spcBef>
                </a:pPr>
                <a:r>
                  <a:rPr lang="ko-KR" altLang="en-US" sz="3200" kern="12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" panose="02020603020101020101" pitchFamily="18" charset="-127"/>
                    <a:ea typeface="나눔명조" panose="02020603020101020101" pitchFamily="18" charset="-127"/>
                    <a:cs typeface="+mn-cs"/>
                  </a:rPr>
                  <a:t>중국이 </a:t>
                </a:r>
                <a:r>
                  <a:rPr lang="en-US" altLang="ko-KR" sz="3200" kern="12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" panose="02020603020101020101" pitchFamily="18" charset="-127"/>
                    <a:ea typeface="나눔명조" panose="02020603020101020101" pitchFamily="18" charset="-127"/>
                    <a:cs typeface="+mn-cs"/>
                  </a:rPr>
                  <a:t>‘</a:t>
                </a:r>
                <a:r>
                  <a:rPr lang="ko-KR" altLang="en-US" sz="3200" kern="12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" panose="02020603020101020101" pitchFamily="18" charset="-127"/>
                    <a:ea typeface="나눔명조" panose="02020603020101020101" pitchFamily="18" charset="-127"/>
                    <a:cs typeface="+mn-cs"/>
                  </a:rPr>
                  <a:t>간도</a:t>
                </a:r>
                <a:r>
                  <a:rPr lang="en-US" altLang="ko-KR" sz="3200" kern="12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" panose="02020603020101020101" pitchFamily="18" charset="-127"/>
                    <a:ea typeface="나눔명조" panose="02020603020101020101" pitchFamily="18" charset="-127"/>
                    <a:cs typeface="+mn-cs"/>
                  </a:rPr>
                  <a:t>’</a:t>
                </a:r>
                <a:r>
                  <a:rPr lang="ko-KR" altLang="en-US" sz="3200" kern="12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" panose="02020603020101020101" pitchFamily="18" charset="-127"/>
                    <a:ea typeface="나눔명조" panose="02020603020101020101" pitchFamily="18" charset="-127"/>
                    <a:cs typeface="+mn-cs"/>
                  </a:rPr>
                  <a:t>를 자신의</a:t>
                </a:r>
                <a:endParaRPr lang="en-US" altLang="ko-KR" sz="3200" kern="1200" spc="-300" dirty="0">
                  <a:gradFill>
                    <a:gsLst>
                      <a:gs pos="0">
                        <a:prstClr val="white"/>
                      </a:gs>
                      <a:gs pos="100000">
                        <a:prstClr val="white"/>
                      </a:gs>
                    </a:gsLst>
                    <a:lin ang="5400000" scaled="0"/>
                  </a:gradFill>
                  <a:effectLst>
                    <a:glow rad="101600">
                      <a:prstClr val="black">
                        <a:lumMod val="85000"/>
                        <a:lumOff val="15000"/>
                        <a:alpha val="60000"/>
                      </a:prstClr>
                    </a:glow>
                  </a:effectLst>
                  <a:latin typeface="나눔명조" panose="02020603020101020101" pitchFamily="18" charset="-127"/>
                  <a:ea typeface="나눔명조" panose="02020603020101020101" pitchFamily="18" charset="-127"/>
                  <a:cs typeface="+mn-cs"/>
                </a:endParaRPr>
              </a:p>
            </p:txBody>
          </p:sp>
        </p:grpSp>
        <p:grpSp>
          <p:nvGrpSpPr>
            <p:cNvPr id="8" name="그룹 7"/>
            <p:cNvGrpSpPr/>
            <p:nvPr/>
          </p:nvGrpSpPr>
          <p:grpSpPr>
            <a:xfrm>
              <a:off x="2020226" y="4069060"/>
              <a:ext cx="5865547" cy="72008"/>
              <a:chOff x="2597289" y="4069060"/>
              <a:chExt cx="5865547" cy="72008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2597289" y="4069060"/>
                <a:ext cx="1471605" cy="720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4061936" y="4069060"/>
                <a:ext cx="1471605" cy="7200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5526583" y="4069060"/>
                <a:ext cx="1471605" cy="7200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6991231" y="4069060"/>
                <a:ext cx="1471605" cy="7200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</p:grpSp>
      </p:grpSp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27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제목 5"/>
          <p:cNvSpPr txBox="1">
            <a:spLocks/>
          </p:cNvSpPr>
          <p:nvPr/>
        </p:nvSpPr>
        <p:spPr>
          <a:xfrm>
            <a:off x="8803974" y="6488388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prstClr val="black">
                        <a:lumMod val="65000"/>
                        <a:lumOff val="35000"/>
                      </a:prstClr>
                    </a:gs>
                    <a:gs pos="100000">
                      <a:prstClr val="black">
                        <a:lumMod val="65000"/>
                        <a:lumOff val="35000"/>
                      </a:prst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Date. 2015-09-01</a:t>
            </a:r>
          </a:p>
        </p:txBody>
      </p:sp>
      <p:sp>
        <p:nvSpPr>
          <p:cNvPr id="18" name="제목 5"/>
          <p:cNvSpPr txBox="1">
            <a:spLocks/>
          </p:cNvSpPr>
          <p:nvPr/>
        </p:nvSpPr>
        <p:spPr>
          <a:xfrm>
            <a:off x="2217189" y="1997906"/>
            <a:ext cx="4536504" cy="3725366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간도의 위치와 가치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간도에 조선인이 거주하게 된 배경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한국과 중국의 간도분쟁이 떠오르게 된 이유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한국이 주장하는 역사적인 이유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중국이 주장하는 역사적인 이유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동북공정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  <a:p>
            <a:pPr marL="342900" indent="-342900" algn="l">
              <a:lnSpc>
                <a:spcPct val="200000"/>
              </a:lnSpc>
              <a:spcBef>
                <a:spcPts val="500"/>
              </a:spcBef>
              <a:buFontTx/>
              <a:buAutoNum type="arabicPeriod"/>
            </a:pPr>
            <a:r>
              <a: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간도에 대한 중국인의 생각 </a:t>
            </a:r>
            <a:endParaRPr lang="en-US" altLang="ko-KR" sz="160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pic>
        <p:nvPicPr>
          <p:cNvPr id="2050" name="Picture 2" descr="C:\Users\madeit-top1\Documents\PPT\[36] Angrymomo_Oriental\2040060889_O8ovzWpr_EBA8B9EBB288ECA790_01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7656" y1="45714" x2="21563" y2="6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288" r="15257" b="7351"/>
          <a:stretch/>
        </p:blipFill>
        <p:spPr bwMode="auto">
          <a:xfrm>
            <a:off x="6312024" y="3860590"/>
            <a:ext cx="4176464" cy="2649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그룹 14"/>
          <p:cNvGrpSpPr/>
          <p:nvPr/>
        </p:nvGrpSpPr>
        <p:grpSpPr>
          <a:xfrm>
            <a:off x="2218883" y="1556793"/>
            <a:ext cx="2852353" cy="116561"/>
            <a:chOff x="2597289" y="4069060"/>
            <a:chExt cx="5865547" cy="72008"/>
          </a:xfrm>
        </p:grpSpPr>
        <p:sp>
          <p:nvSpPr>
            <p:cNvPr id="16" name="직사각형 15"/>
            <p:cNvSpPr/>
            <p:nvPr/>
          </p:nvSpPr>
          <p:spPr>
            <a:xfrm>
              <a:off x="2597289" y="4069060"/>
              <a:ext cx="1471605" cy="720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4061936" y="4069060"/>
              <a:ext cx="1471605" cy="7200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5526583" y="4069060"/>
              <a:ext cx="1471605" cy="7200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991231" y="4069060"/>
              <a:ext cx="1471605" cy="7200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217190" y="916409"/>
            <a:ext cx="2852353" cy="648072"/>
            <a:chOff x="2597289" y="4069060"/>
            <a:chExt cx="5865547" cy="72008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8" name="직사각형 27"/>
            <p:cNvSpPr/>
            <p:nvPr/>
          </p:nvSpPr>
          <p:spPr>
            <a:xfrm>
              <a:off x="2597289" y="4069060"/>
              <a:ext cx="1471605" cy="720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4061936" y="4069060"/>
              <a:ext cx="1471605" cy="720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5526583" y="4069060"/>
              <a:ext cx="1471605" cy="720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6991231" y="4069060"/>
              <a:ext cx="1471605" cy="720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72866" rtl="0" latinLnBrk="1"/>
              <a:endParaRPr lang="ko-KR" altLang="en-US" sz="2100" kern="120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endParaRPr>
            </a:p>
          </p:txBody>
        </p:sp>
      </p:grpSp>
      <p:sp>
        <p:nvSpPr>
          <p:cNvPr id="24" name="직사각형 23"/>
          <p:cNvSpPr/>
          <p:nvPr/>
        </p:nvSpPr>
        <p:spPr>
          <a:xfrm>
            <a:off x="2282184" y="836712"/>
            <a:ext cx="82586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72866" rtl="0" latinLnBrk="1">
              <a:lnSpc>
                <a:spcPct val="150000"/>
              </a:lnSpc>
              <a:spcBef>
                <a:spcPts val="500"/>
              </a:spcBef>
            </a:pPr>
            <a:r>
              <a:rPr lang="ko-KR" altLang="en-US" sz="2800" kern="1200" spc="-300" dirty="0">
                <a:gradFill>
                  <a:gsLst>
                    <a:gs pos="0">
                      <a:prstClr val="white"/>
                    </a:gs>
                    <a:gs pos="100000">
                      <a:prstClr val="white"/>
                    </a:gs>
                  </a:gsLst>
                  <a:lin ang="5400000" scaled="0"/>
                </a:gradFill>
                <a:effectLst>
                  <a:glow rad="101600">
                    <a:prstClr val="black">
                      <a:lumMod val="85000"/>
                      <a:lumOff val="15000"/>
                      <a:alpha val="60000"/>
                    </a:prstClr>
                  </a:glo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목차</a:t>
            </a:r>
            <a:endParaRPr lang="en-US" altLang="ko-KR" sz="2800" kern="1200" spc="-300" dirty="0">
              <a:gradFill>
                <a:gsLst>
                  <a:gs pos="0">
                    <a:prstClr val="white"/>
                  </a:gs>
                  <a:gs pos="100000">
                    <a:prstClr val="white"/>
                  </a:gs>
                </a:gsLst>
                <a:lin ang="5400000" scaled="0"/>
              </a:gradFill>
              <a:effectLst>
                <a:glow rad="101600">
                  <a:prstClr val="black">
                    <a:lumMod val="85000"/>
                    <a:lumOff val="15000"/>
                    <a:alpha val="60000"/>
                  </a:prstClr>
                </a:glo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24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2707603" y="377620"/>
            <a:ext cx="6769835" cy="5789678"/>
            <a:chOff x="1564602" y="377620"/>
            <a:chExt cx="6769835" cy="5789678"/>
          </a:xfrm>
        </p:grpSpPr>
        <p:pic>
          <p:nvPicPr>
            <p:cNvPr id="1027" name="Picture 3" descr="C:\Users\madeit-top1\Documents\PPT\[36] Angrymomo_Oriental\먹번짐5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306"/>
            <a:stretch/>
          </p:blipFill>
          <p:spPr bwMode="auto">
            <a:xfrm>
              <a:off x="1564602" y="377620"/>
              <a:ext cx="6769835" cy="57896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" name="그룹 3"/>
            <p:cNvGrpSpPr/>
            <p:nvPr/>
          </p:nvGrpSpPr>
          <p:grpSpPr>
            <a:xfrm>
              <a:off x="2095178" y="2331812"/>
              <a:ext cx="5669677" cy="1097188"/>
              <a:chOff x="2095178" y="2419513"/>
              <a:chExt cx="5669677" cy="1097188"/>
            </a:xfrm>
          </p:grpSpPr>
          <p:sp>
            <p:nvSpPr>
              <p:cNvPr id="26" name="제목 5"/>
              <p:cNvSpPr txBox="1">
                <a:spLocks/>
              </p:cNvSpPr>
              <p:nvPr/>
            </p:nvSpPr>
            <p:spPr>
              <a:xfrm>
                <a:off x="2095178" y="2760616"/>
                <a:ext cx="5669677" cy="756085"/>
              </a:xfrm>
              <a:prstGeom prst="rect">
                <a:avLst/>
              </a:prstGeom>
            </p:spPr>
            <p:txBody>
              <a:bodyPr vert="horz" lIns="107287" tIns="53643" rIns="107287" bIns="53643" rtlCol="0" anchor="ctr">
                <a:noAutofit/>
              </a:bodyPr>
              <a:lstStyle>
                <a:lvl1pPr algn="ctr" defTabSz="914400" rtl="0" eaLnBrk="1" latinLnBrk="1" hangingPunct="1">
                  <a:spcBef>
                    <a:spcPct val="0"/>
                  </a:spcBef>
                  <a:buNone/>
                  <a:defRPr sz="4400" kern="1200" spc="-150">
                    <a:solidFill>
                      <a:schemeClr val="tx1"/>
                    </a:solidFill>
                    <a:latin typeface="Noto Sans Korean Bold" pitchFamily="34" charset="-127"/>
                    <a:ea typeface="Noto Sans Korean Bold" pitchFamily="34" charset="-127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  <a:spcBef>
                    <a:spcPts val="500"/>
                  </a:spcBef>
                </a:pPr>
                <a:r>
                  <a:rPr lang="ko-KR" altLang="en-US" sz="4000" spc="-300" dirty="0">
                    <a:gradFill>
                      <a:gsLst>
                        <a:gs pos="0">
                          <a:prstClr val="white"/>
                        </a:gs>
                        <a:gs pos="100000">
                          <a:prstClr val="white"/>
                        </a:gs>
                      </a:gsLst>
                      <a:lin ang="5400000" scaled="0"/>
                    </a:gradFill>
                    <a:effectLst>
                      <a:glow rad="101600">
                        <a:prstClr val="black">
                          <a:lumMod val="85000"/>
                          <a:lumOff val="15000"/>
                          <a:alpha val="60000"/>
                        </a:prstClr>
                      </a:glow>
                    </a:effectLst>
                    <a:latin typeface="나눔명조 ExtraBold" panose="02020603020101020101" pitchFamily="18" charset="-127"/>
                    <a:ea typeface="나눔명조 ExtraBold" panose="02020603020101020101" pitchFamily="18" charset="-127"/>
                  </a:rPr>
                  <a:t>간도의 위치와 가치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3150466" y="2419513"/>
                <a:ext cx="18473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072866" rtl="0" latinLnBrk="1">
                  <a:lnSpc>
                    <a:spcPct val="150000"/>
                  </a:lnSpc>
                  <a:spcBef>
                    <a:spcPts val="500"/>
                  </a:spcBef>
                </a:pPr>
                <a:endParaRPr lang="en-US" altLang="ko-KR" sz="3200" kern="1200" spc="-300" dirty="0">
                  <a:gradFill>
                    <a:gsLst>
                      <a:gs pos="0">
                        <a:prstClr val="white"/>
                      </a:gs>
                      <a:gs pos="100000">
                        <a:prstClr val="white"/>
                      </a:gs>
                    </a:gsLst>
                    <a:lin ang="5400000" scaled="0"/>
                  </a:gradFill>
                  <a:effectLst>
                    <a:glow rad="101600">
                      <a:prstClr val="black">
                        <a:lumMod val="85000"/>
                        <a:lumOff val="15000"/>
                        <a:alpha val="60000"/>
                      </a:prstClr>
                    </a:glow>
                  </a:effectLst>
                  <a:latin typeface="나눔명조" panose="02020603020101020101" pitchFamily="18" charset="-127"/>
                  <a:ea typeface="나눔명조" panose="02020603020101020101" pitchFamily="18" charset="-127"/>
                  <a:cs typeface="+mn-cs"/>
                </a:endParaRPr>
              </a:p>
            </p:txBody>
          </p:sp>
        </p:grpSp>
        <p:grpSp>
          <p:nvGrpSpPr>
            <p:cNvPr id="8" name="그룹 7"/>
            <p:cNvGrpSpPr/>
            <p:nvPr/>
          </p:nvGrpSpPr>
          <p:grpSpPr>
            <a:xfrm>
              <a:off x="2020226" y="4069060"/>
              <a:ext cx="5865547" cy="72008"/>
              <a:chOff x="2597289" y="4069060"/>
              <a:chExt cx="5865547" cy="72008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2597289" y="4069060"/>
                <a:ext cx="1471605" cy="720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4061936" y="4069060"/>
                <a:ext cx="1471605" cy="7200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5526583" y="4069060"/>
                <a:ext cx="1471605" cy="7200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6991231" y="4069060"/>
                <a:ext cx="1471605" cy="7200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72866" rtl="0" latinLnBrk="1"/>
                <a:endParaRPr lang="ko-KR" altLang="en-US" sz="2100" kern="1200">
                  <a:solidFill>
                    <a:prstClr val="white"/>
                  </a:solidFill>
                  <a:latin typeface="맑은 고딕"/>
                  <a:ea typeface="맑은 고딕" panose="020B0503020000020004" pitchFamily="50" charset="-127"/>
                </a:endParaRPr>
              </a:p>
            </p:txBody>
          </p:sp>
        </p:grpSp>
      </p:grpSp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313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제목 5"/>
          <p:cNvSpPr txBox="1">
            <a:spLocks/>
          </p:cNvSpPr>
          <p:nvPr/>
        </p:nvSpPr>
        <p:spPr>
          <a:xfrm>
            <a:off x="5195900" y="6388906"/>
            <a:ext cx="1800200" cy="43204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>
              <a:spcBef>
                <a:spcPts val="500"/>
              </a:spcBef>
            </a:pPr>
            <a:r>
              <a:rPr lang="en-US" altLang="ko-KR" sz="1600" spc="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By. </a:t>
            </a:r>
            <a:r>
              <a:rPr lang="en-US" altLang="ko-KR" sz="1600" spc="0" dirty="0" err="1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Angrymomo</a:t>
            </a:r>
            <a:endParaRPr lang="ko-KR" altLang="en-US" sz="1600" spc="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71303" y="647700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72866" rtl="0" latinLnBrk="1"/>
            <a:r>
              <a:rPr lang="ko-KR" altLang="en-US" sz="2800" b="1" kern="12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+mn-cs"/>
              </a:rPr>
              <a:t>간도의 위치</a:t>
            </a:r>
          </a:p>
        </p:txBody>
      </p:sp>
      <p:sp>
        <p:nvSpPr>
          <p:cNvPr id="23" name="내용 개체 틀 2"/>
          <p:cNvSpPr txBox="1">
            <a:spLocks/>
          </p:cNvSpPr>
          <p:nvPr/>
        </p:nvSpPr>
        <p:spPr>
          <a:xfrm>
            <a:off x="1487488" y="1308795"/>
            <a:ext cx="4011930" cy="46913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1pPr>
            <a:lvl2pPr marL="536433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2pPr>
            <a:lvl3pPr marL="1072866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3pPr>
            <a:lvl4pPr marL="1609298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4pPr>
            <a:lvl5pPr marL="2145731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5pPr>
            <a:lvl6pPr marL="2682164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18597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55029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91462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508000">
              <a:spcBef>
                <a:spcPts val="0"/>
              </a:spcBef>
            </a:pP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간도는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압록강-두만강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맞은편의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  <a:p>
            <a:pPr algn="l" defTabSz="508000">
              <a:spcBef>
                <a:spcPts val="0"/>
              </a:spcBef>
            </a:pP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한민족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(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조선족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)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집단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거주지를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지칭하며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,</a:t>
            </a: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  <a:p>
            <a:pPr algn="l" defTabSz="508000">
              <a:spcBef>
                <a:spcPts val="0"/>
              </a:spcBef>
            </a:pP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압록강쪽을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서간도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,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두만강쪽을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동간도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(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북간도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)라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일컫는다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  <a:p>
            <a:pPr algn="l" defTabSz="508000">
              <a:spcBef>
                <a:spcPts val="0"/>
              </a:spcBef>
            </a:pP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일반적으로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간도라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하면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현재의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연변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조선족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자치주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지역을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가리키며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,</a:t>
            </a: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  <a:p>
            <a:pPr algn="l" defTabSz="508000">
              <a:spcBef>
                <a:spcPts val="0"/>
              </a:spcBef>
            </a:pP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두만강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북쪽인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연변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지역을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'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북간도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‘</a:t>
            </a:r>
          </a:p>
          <a:p>
            <a:pPr algn="l" defTabSz="508000">
              <a:spcBef>
                <a:spcPts val="0"/>
              </a:spcBef>
            </a:pP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(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또는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'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동간도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'),</a:t>
            </a: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  <a:p>
            <a:pPr algn="l" defTabSz="508000">
              <a:spcBef>
                <a:spcPts val="0"/>
              </a:spcBef>
            </a:pP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그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서쪽인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압록강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북쪽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지역을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'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서간도'라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부르기도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1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한다</a:t>
            </a:r>
            <a:r>
              <a:rPr lang="en-US" altLang="ko-KR" sz="1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.</a:t>
            </a: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  <a:p>
            <a:pPr algn="l" defTabSz="508000">
              <a:spcBef>
                <a:spcPts val="0"/>
              </a:spcBef>
            </a:pPr>
            <a:endParaRPr lang="ko-KR" altLang="en-US" sz="1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7" y="685801"/>
            <a:ext cx="5070611" cy="519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685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32" name="텍스트 개체 틀 1"/>
          <p:cNvSpPr txBox="1">
            <a:spLocks/>
          </p:cNvSpPr>
          <p:nvPr/>
        </p:nvSpPr>
        <p:spPr>
          <a:xfrm>
            <a:off x="767409" y="243841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1072866" rtl="0" eaLnBrk="1" latinLnBrk="1" hangingPunct="1">
              <a:spcBef>
                <a:spcPct val="0"/>
              </a:spcBef>
              <a:buNone/>
              <a:defRPr sz="5200" kern="1200" spc="-176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defTabSz="508000">
              <a:spcBef>
                <a:spcPts val="0"/>
              </a:spcBef>
            </a:pPr>
            <a:r>
              <a:rPr lang="en-US" altLang="ko-KR" sz="5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간도의</a:t>
            </a:r>
            <a:r>
              <a:rPr lang="en-US" altLang="ko-KR" sz="5865" dirty="0">
                <a:solidFill>
                  <a:prstClr val="black"/>
                </a:solidFill>
                <a:latin typeface="맑은 고딕" charset="0"/>
                <a:ea typeface="맑은 고딕" charset="0"/>
              </a:rPr>
              <a:t> </a:t>
            </a:r>
            <a:r>
              <a:rPr lang="en-US" altLang="ko-KR" sz="5865" dirty="0" err="1">
                <a:solidFill>
                  <a:prstClr val="black"/>
                </a:solidFill>
                <a:latin typeface="맑은 고딕" charset="0"/>
                <a:ea typeface="맑은 고딕" charset="0"/>
              </a:rPr>
              <a:t>어원</a:t>
            </a:r>
            <a:endParaRPr lang="ko-KR" altLang="en-US" sz="5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7" name="내용 개체 틀 2"/>
          <p:cNvSpPr txBox="1">
            <a:spLocks/>
          </p:cNvSpPr>
          <p:nvPr/>
        </p:nvSpPr>
        <p:spPr>
          <a:xfrm>
            <a:off x="1415481" y="1772816"/>
            <a:ext cx="10973435" cy="452691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1pPr>
            <a:lvl2pPr marL="536433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2pPr>
            <a:lvl3pPr marL="1072866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3pPr>
            <a:lvl4pPr marL="1609298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4pPr>
            <a:lvl5pPr marL="2145731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5pPr>
            <a:lvl6pPr marL="2682164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18597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55029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91462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간도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(</a:t>
            </a:r>
            <a:r>
              <a:rPr lang="en-US" altLang="ko-KR" sz="2800" dirty="0" err="1">
                <a:solidFill>
                  <a:srgbClr val="222222"/>
                </a:solidFill>
                <a:latin typeface="서울남산체 B" charset="0"/>
                <a:ea typeface="서울남산체 B" charset="0"/>
              </a:rPr>
              <a:t>間島</a:t>
            </a:r>
            <a:r>
              <a:rPr lang="en-US" altLang="ko-KR" sz="2800" dirty="0">
                <a:solidFill>
                  <a:srgbClr val="222222"/>
                </a:solidFill>
                <a:latin typeface="서울남산체 B" charset="0"/>
                <a:ea typeface="서울남산체 B" charset="0"/>
              </a:rPr>
              <a:t>)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는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글자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그대로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풀이하면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사이섬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(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사잇섬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)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으로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,</a:t>
            </a: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그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어원에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대해서는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의견이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분분한데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, 그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가운데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'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사잇섬'이란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말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뜻에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비추어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'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간도'가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본래는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압록강과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두만강의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하중도를</a:t>
            </a:r>
            <a:endParaRPr lang="en-US" altLang="ko-KR" sz="2800" dirty="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en-US" altLang="ko-KR" sz="2800" dirty="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2800" dirty="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가리키는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말이었다가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두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강의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북안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(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北岸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)을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가리키는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말로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그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의미가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확장·변형된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것이라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보는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견해가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28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유력하다</a:t>
            </a:r>
            <a:r>
              <a:rPr lang="en-US" altLang="ko-KR" sz="28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.</a:t>
            </a:r>
            <a:endParaRPr lang="ko-KR" altLang="en-US" sz="2800" dirty="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 dirty="0">
              <a:solidFill>
                <a:prstClr val="black"/>
              </a:solidFill>
              <a:latin typeface="서울남산체 B" charset="0"/>
              <a:ea typeface="서울남산체 B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45" y="4581129"/>
            <a:ext cx="3384625" cy="2508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338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007768" y="764582"/>
            <a:ext cx="51845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72866" rtl="0" latinLnBrk="1"/>
            <a:r>
              <a:rPr lang="en-US" altLang="ko-KR" sz="5400" kern="1200" dirty="0" err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+mn-cs"/>
              </a:rPr>
              <a:t>간도의</a:t>
            </a:r>
            <a:r>
              <a:rPr lang="en-US" altLang="ko-KR" sz="5400" kern="12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+mn-cs"/>
              </a:rPr>
              <a:t>  </a:t>
            </a:r>
            <a:r>
              <a:rPr lang="ko-KR" altLang="en-US" sz="5400" kern="12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+mn-cs"/>
              </a:rPr>
              <a:t>면적</a:t>
            </a:r>
          </a:p>
        </p:txBody>
      </p:sp>
      <p:sp>
        <p:nvSpPr>
          <p:cNvPr id="34" name="내용 개체 틀 2"/>
          <p:cNvSpPr txBox="1">
            <a:spLocks/>
          </p:cNvSpPr>
          <p:nvPr/>
        </p:nvSpPr>
        <p:spPr>
          <a:xfrm>
            <a:off x="1271464" y="2060849"/>
            <a:ext cx="9745488" cy="452691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1pPr>
            <a:lvl2pPr marL="536433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2pPr>
            <a:lvl3pPr marL="1072866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3pPr>
            <a:lvl4pPr marL="1609298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4pPr>
            <a:lvl5pPr marL="2145731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5pPr>
            <a:lvl6pPr marL="2682164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18597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55029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91462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학자들마다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간도의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면적에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대해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설명하는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바가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일치하지는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않지만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백두산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정계비가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정한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국경을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지도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위에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표시해보면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그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크기는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한반도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전체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면적과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맞먹는다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.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여기에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압록강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대안지역인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서간도까지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포함하면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간도의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면적은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한반도의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 1.5배에 </a:t>
            </a:r>
            <a:r>
              <a:rPr lang="en-US" altLang="ko-KR" sz="3200" dirty="0" err="1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해당한다</a:t>
            </a:r>
            <a:r>
              <a:rPr lang="en-US" altLang="ko-KR" sz="3200" dirty="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.</a:t>
            </a:r>
            <a:endParaRPr lang="ko-KR" altLang="en-US" sz="3200" dirty="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 dirty="0">
              <a:solidFill>
                <a:prstClr val="black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함초롬바탕" charset="0"/>
                <a:ea typeface="함초롬바탕" charset="0"/>
                <a:hlinkClick r:id="rId2"/>
              </a:rPr>
              <a:t>https://www.youtube.com/watch?v=ENyaXBPnT6U</a:t>
            </a:r>
            <a:endParaRPr lang="ko-KR" altLang="en-US" sz="3200" dirty="0">
              <a:solidFill>
                <a:srgbClr val="000000"/>
              </a:solidFill>
              <a:latin typeface="함초롬바탕" charset="0"/>
              <a:ea typeface="함초롬바탕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 dirty="0">
              <a:solidFill>
                <a:prstClr val="black"/>
              </a:solidFill>
              <a:latin typeface="서울남산체 B" charset="0"/>
              <a:ea typeface="서울남산체 B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3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30" name="텍스트 개체 틀 1"/>
          <p:cNvSpPr txBox="1">
            <a:spLocks/>
          </p:cNvSpPr>
          <p:nvPr/>
        </p:nvSpPr>
        <p:spPr>
          <a:xfrm>
            <a:off x="911425" y="116633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1072866" rtl="0" eaLnBrk="1" latinLnBrk="1" hangingPunct="1">
              <a:spcBef>
                <a:spcPct val="0"/>
              </a:spcBef>
              <a:buNone/>
              <a:defRPr sz="5200" kern="1200" spc="-176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defTabSz="508000">
              <a:spcBef>
                <a:spcPts val="0"/>
              </a:spcBef>
            </a:pPr>
            <a:r>
              <a:rPr lang="en-US" altLang="ko-KR" sz="5865">
                <a:solidFill>
                  <a:prstClr val="black"/>
                </a:solidFill>
                <a:latin typeface="맑은 고딕" charset="0"/>
                <a:ea typeface="맑은 고딕" charset="0"/>
              </a:rPr>
              <a:t>간도의 가치</a:t>
            </a:r>
            <a:endParaRPr lang="ko-KR" altLang="en-US" sz="5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</p:txBody>
      </p:sp>
      <p:graphicFrame>
        <p:nvGraphicFramePr>
          <p:cNvPr id="31" name="표 30"/>
          <p:cNvGraphicFramePr>
            <a:graphicFrameLocks noGrp="1"/>
          </p:cNvGraphicFramePr>
          <p:nvPr>
            <p:extLst/>
          </p:nvPr>
        </p:nvGraphicFramePr>
        <p:xfrm>
          <a:off x="1271464" y="1260267"/>
          <a:ext cx="9649072" cy="4949952"/>
        </p:xfrm>
        <a:graphic>
          <a:graphicData uri="http://schemas.openxmlformats.org/drawingml/2006/table">
            <a:tbl>
              <a:tblPr firstRow="1" bandRow="1"/>
              <a:tblGrid>
                <a:gridCol w="489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3230"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ctr" defTabSz="50800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1" strike="noStrike" kern="120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지리적 가치</a:t>
                      </a:r>
                      <a:endParaRPr lang="ko-KR" altLang="en-US" sz="1800" b="1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b="1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ctr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1" strike="noStrike" kern="120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군사적 가치</a:t>
                      </a:r>
                      <a:endParaRPr lang="ko-KR" altLang="en-US" sz="1800" b="1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125"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조선시대 월강봉금령이 폐지된 후 조선인들 농업 시작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조 보리 밀 콩 수수 옥수수 감자 등을 재배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현재 대부분의 주민들이 쌀 콩 옥수수 보리 담배 수수 아마 사과 배 등 다양한 작물을 재배중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ko-KR" altLang="en-US" sz="1800" b="0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우리나라와 중국 사이에 위치한 평지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빼앗기면 적의 접근을 허용하는 꼴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고대 고구려가 이 지역을 점령 후 동북아시아에서 유리한 형세 차지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많은 나라들과 국경을 맞대고 있는 지역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ko-KR" altLang="en-US" sz="1800" b="0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ctr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1" strike="noStrike" kern="120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공업(자원)적 가치</a:t>
                      </a:r>
                      <a:endParaRPr lang="ko-KR" altLang="en-US" sz="1800" b="1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ctr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1" strike="noStrike" kern="120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외교적 가치</a:t>
                      </a:r>
                      <a:endParaRPr lang="ko-KR" altLang="en-US" sz="1800" b="1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8350"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요하강 인근 지역 노천탄광 등 상당량의 지하자원 소유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산림 자원 풍부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1.500여 종의 생물 중 대부분 경제적 가치 소유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금속 50여 종, 비금속 40여종의 광물 매장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주요 광물: 금 동 납 석탄 석회석 석유 석면 활성 구리 등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ko-KR" altLang="en-US" sz="1800" b="0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ko-KR" altLang="en-US" sz="1800" b="0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536433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1072866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609298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2145731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682164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3218597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755029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4291462" algn="l" defTabSz="1072866" rtl="0" eaLnBrk="1" latinLnBrk="1" hangingPunct="1">
                        <a:defRPr sz="21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북한 러시아 중국과 접하고 있는 지역</a:t>
                      </a:r>
                      <a:endParaRPr lang="ko-KR" altLang="en-US" sz="1800" b="0" strike="noStrike" kern="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  <a:p>
                      <a:pPr marL="0" indent="0" algn="l" defTabSz="5080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strike="noStrike" kern="0" cap="none" dirty="0">
                          <a:solidFill>
                            <a:schemeClr val="dk1"/>
                          </a:solidFill>
                          <a:latin typeface="서울남산체 B" charset="0"/>
                          <a:ea typeface="서울남산체 B" charset="0"/>
                        </a:rPr>
                        <a:t>시베리아 지역의 천연가스와 유전으로부터 한반도까지 송유관 설치 시 많은 이익 발생</a:t>
                      </a:r>
                      <a:endParaRPr lang="ko-KR" altLang="en-US" sz="1800" b="0" strike="noStrike" kern="1200" cap="none" dirty="0">
                        <a:solidFill>
                          <a:schemeClr val="dk1"/>
                        </a:solidFill>
                        <a:latin typeface="서울남산체 B" charset="0"/>
                        <a:ea typeface="서울남산체 B" charset="0"/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rgbClr val="4472C4"/>
                      </a:solidFill>
                    </a:lnL>
                    <a:lnR w="12700" cmpd="sng">
                      <a:solidFill>
                        <a:srgbClr val="4472C4"/>
                      </a:solidFill>
                    </a:lnR>
                    <a:lnT w="12700" cmpd="sng">
                      <a:solidFill>
                        <a:srgbClr val="4472C4"/>
                      </a:solidFill>
                    </a:lnT>
                    <a:lnB w="12700" cmpd="sng">
                      <a:solidFill>
                        <a:srgbClr val="4472C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50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14300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2866" rtl="0" latinLnBrk="1"/>
            <a:endParaRPr lang="ko-KR" altLang="en-US" sz="2100" kern="1200">
              <a:solidFill>
                <a:prstClr val="white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30" name="텍스트 개체 틀 1"/>
          <p:cNvSpPr txBox="1">
            <a:spLocks/>
          </p:cNvSpPr>
          <p:nvPr/>
        </p:nvSpPr>
        <p:spPr>
          <a:xfrm>
            <a:off x="551385" y="253365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1072866" rtl="0" eaLnBrk="1" latinLnBrk="1" hangingPunct="1">
              <a:spcBef>
                <a:spcPct val="0"/>
              </a:spcBef>
              <a:buNone/>
              <a:defRPr sz="5200" kern="1200" spc="-176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defTabSz="508000">
              <a:spcBef>
                <a:spcPts val="0"/>
              </a:spcBef>
            </a:pPr>
            <a:r>
              <a:rPr lang="en-US" altLang="ko-KR" sz="5865">
                <a:solidFill>
                  <a:prstClr val="black"/>
                </a:solidFill>
                <a:latin typeface="맑은 고딕" charset="0"/>
                <a:ea typeface="맑은 고딕" charset="0"/>
              </a:rPr>
              <a:t>간도 주변지역의 주요 공업</a:t>
            </a:r>
            <a:endParaRPr lang="ko-KR" altLang="en-US" sz="5865" dirty="0">
              <a:solidFill>
                <a:prstClr val="black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1" name="내용 개체 틀 2"/>
          <p:cNvSpPr txBox="1">
            <a:spLocks/>
          </p:cNvSpPr>
          <p:nvPr/>
        </p:nvSpPr>
        <p:spPr>
          <a:xfrm>
            <a:off x="1271465" y="1484785"/>
            <a:ext cx="9777536" cy="452691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 lnSpcReduction="10000"/>
          </a:bodyPr>
          <a:lstStyle>
            <a:lvl1pPr marL="0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1pPr>
            <a:lvl2pPr marL="536433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3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2pPr>
            <a:lvl3pPr marL="1072866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3pPr>
            <a:lvl4pPr marL="1609298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4pPr>
            <a:lvl5pPr marL="2145731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 spc="-117" baseline="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  <a:cs typeface="+mn-cs"/>
              </a:defRPr>
            </a:lvl5pPr>
            <a:lvl6pPr marL="2682164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18597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55029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91462" indent="0" algn="ctr" defTabSz="1072866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-제지 방직 기계 전기 화학공업</a:t>
            </a: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-1390개소에 종업원 31만9000명</a:t>
            </a: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-공업 총 생산액 30억 6000만</a:t>
            </a: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-생산 제품 중 70여 종 미국 캐나다 일본등 20여개국에 수출</a:t>
            </a: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(1988년 당시)</a:t>
            </a: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endParaRPr lang="ko-KR" altLang="en-US" sz="3200">
              <a:solidFill>
                <a:srgbClr val="000000"/>
              </a:solidFill>
              <a:latin typeface="서울남산체 B" charset="0"/>
              <a:ea typeface="서울남산체 B" charset="0"/>
            </a:endParaRPr>
          </a:p>
          <a:p>
            <a:pPr algn="l" defTabSz="508000">
              <a:lnSpc>
                <a:spcPct val="90000"/>
              </a:lnSpc>
              <a:spcBef>
                <a:spcPts val="0"/>
              </a:spcBef>
            </a:pPr>
            <a:r>
              <a:rPr lang="en-US" altLang="ko-KR" sz="3200">
                <a:solidFill>
                  <a:srgbClr val="000000"/>
                </a:solidFill>
                <a:latin typeface="서울남산체 B" charset="0"/>
                <a:ea typeface="서울남산체 B" charset="0"/>
              </a:rPr>
              <a:t>-자치주 내의 많은 철도로 개혁과 개방 이후 관광업 발전</a:t>
            </a:r>
            <a:endParaRPr lang="ko-KR" altLang="en-US" sz="3200" dirty="0">
              <a:solidFill>
                <a:prstClr val="black"/>
              </a:solidFill>
              <a:latin typeface="서울남산체 B" charset="0"/>
              <a:ea typeface="서울남산체 B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9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테마">
  <a:themeElements>
    <a:clrScheme name="대장간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대장간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Pages>6</Pages>
  <Words>409</Words>
  <Characters>0</Characters>
  <Application>Microsoft Office PowerPoint</Application>
  <DocSecurity>0</DocSecurity>
  <PresentationFormat>와이드스크린</PresentationFormat>
  <Lines>0</Lines>
  <Paragraphs>64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±¼¸²</vt:lpstr>
      <vt:lpstr>Noto Sans Korean Bold</vt:lpstr>
      <vt:lpstr>Noto Sans Korean Medium</vt:lpstr>
      <vt:lpstr>나눔명조</vt:lpstr>
      <vt:lpstr>나눔명조 ExtraBold</vt:lpstr>
      <vt:lpstr>맑은 고딕</vt:lpstr>
      <vt:lpstr>서울남산체 B</vt:lpstr>
      <vt:lpstr>함초롬바탕</vt:lpstr>
      <vt:lpstr>Arial</vt:lpstr>
      <vt:lpstr>1_Office 테마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오 쿠닥</dc:creator>
  <cp:lastModifiedBy>장원준</cp:lastModifiedBy>
  <cp:revision>4</cp:revision>
  <dcterms:modified xsi:type="dcterms:W3CDTF">2018-03-31T12:02:47Z</dcterms:modified>
</cp:coreProperties>
</file>