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4" r:id="rId2"/>
    <p:sldMasterId id="2147483737" r:id="rId3"/>
  </p:sldMasterIdLst>
  <p:notesMasterIdLst>
    <p:notesMasterId r:id="rId8"/>
  </p:notesMasterIdLst>
  <p:sldIdLst>
    <p:sldId id="282" r:id="rId4"/>
    <p:sldId id="270" r:id="rId5"/>
    <p:sldId id="278" r:id="rId6"/>
    <p:sldId id="279" r:id="rId7"/>
  </p:sldIdLst>
  <p:sldSz cx="12192000" cy="6858000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±¼¸²"/>
        <a:ea typeface="±¼¸²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6" d="100"/>
          <a:sy n="56" d="100"/>
        </p:scale>
        <p:origin x="634" y="43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8A32-3ECC-4462-BA8D-D9D260511E98}" type="datetimeFigureOut">
              <a:rPr lang="ko-KR" altLang="en-US" smtClean="0"/>
              <a:t>2018-04-07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BA97-8EE3-4E07-B639-55E857E9D6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86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05DAE-064F-4E16-A6EA-40DBFA52F80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07286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51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86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05DAE-064F-4E16-A6EA-40DBFA52F80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107286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68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5825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956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직사각형 1"/>
          <p:cNvSpPr/>
          <p:nvPr/>
        </p:nvSpPr>
        <p:spPr>
          <a:xfrm>
            <a:off x="167679" y="151895"/>
            <a:ext cx="11856642" cy="6517466"/>
          </a:xfrm>
          <a:prstGeom prst="rect">
            <a:avLst/>
          </a:prstGeom>
          <a:gradFill>
            <a:gsLst>
              <a:gs pos="0">
                <a:srgbClr val="F2F2F2"/>
              </a:gs>
              <a:gs pos="18000">
                <a:srgbClr val="FFFFFF"/>
              </a:gs>
            </a:gsLst>
            <a:lin ang="16200000"/>
          </a:gradFill>
          <a:ln w="12700">
            <a:miter lim="400000"/>
          </a:ln>
          <a:effectLst>
            <a:outerShdw blurRad="50800" dist="50800" dir="5400000" rotWithShape="0">
              <a:srgbClr val="000000">
                <a:alpha val="16000"/>
              </a:srgbClr>
            </a:outerShdw>
          </a:effectLst>
        </p:spPr>
        <p:txBody>
          <a:bodyPr lIns="45719" rIns="45719" anchor="ctr"/>
          <a:lstStyle/>
          <a:p>
            <a:pPr algn="ctr" latinLnBrk="0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sym typeface="맑은 고딕"/>
            </a:endParaRPr>
          </a:p>
        </p:txBody>
      </p:sp>
      <p:sp>
        <p:nvSpPr>
          <p:cNvPr id="111" name="타원 2"/>
          <p:cNvSpPr/>
          <p:nvPr/>
        </p:nvSpPr>
        <p:spPr>
          <a:xfrm>
            <a:off x="259049" y="207318"/>
            <a:ext cx="130549" cy="106071"/>
          </a:xfrm>
          <a:prstGeom prst="ellipse">
            <a:avLst/>
          </a:prstGeom>
          <a:solidFill>
            <a:srgbClr val="BFBFBF"/>
          </a:solidFill>
          <a:ln w="12700">
            <a:miter lim="400000"/>
          </a:ln>
        </p:spPr>
        <p:txBody>
          <a:bodyPr lIns="45719" rIns="45719" anchor="ctr"/>
          <a:lstStyle/>
          <a:p>
            <a:pPr algn="ctr" latinLnBrk="0" hangingPunct="0">
              <a:defRPr>
                <a:solidFill>
                  <a:srgbClr val="FFFFFF"/>
                </a:solidFill>
              </a:defRPr>
            </a:pPr>
            <a:endParaRPr sz="1800" kern="0">
              <a:solidFill>
                <a:srgbClr val="FFFFFF"/>
              </a:solidFill>
              <a:sym typeface="맑은 고딕"/>
            </a:endParaRPr>
          </a:p>
        </p:txBody>
      </p:sp>
      <p:sp>
        <p:nvSpPr>
          <p:cNvPr id="11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17670" y="6194463"/>
            <a:ext cx="319930" cy="323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06395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5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6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9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9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44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8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963085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963085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536433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1072866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1609297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2145731">
              <a:spcBef>
                <a:spcPts val="5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721838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3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2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21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67680" y="151896"/>
            <a:ext cx="1185664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타원 2"/>
          <p:cNvSpPr/>
          <p:nvPr userDrawn="1"/>
        </p:nvSpPr>
        <p:spPr>
          <a:xfrm>
            <a:off x="259048" y="207318"/>
            <a:ext cx="130548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14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414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594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962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702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673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10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300"/>
            </a:lvl1pPr>
            <a:lvl2pPr marL="931572" indent="-395139">
              <a:spcBef>
                <a:spcPts val="700"/>
              </a:spcBef>
              <a:defRPr sz="3300"/>
            </a:lvl2pPr>
            <a:lvl3pPr marL="1457697" indent="-384831">
              <a:spcBef>
                <a:spcPts val="700"/>
              </a:spcBef>
              <a:defRPr sz="3300"/>
            </a:lvl3pPr>
            <a:lvl4pPr marL="2030781" indent="-421482">
              <a:spcBef>
                <a:spcPts val="700"/>
              </a:spcBef>
              <a:defRPr sz="3300"/>
            </a:lvl4pPr>
            <a:lvl5pPr marL="2567213" indent="-421482">
              <a:spcBef>
                <a:spcPts val="700"/>
              </a:spcBef>
              <a:defRPr sz="33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72470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28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1499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167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43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8026401" y="6237314"/>
            <a:ext cx="181835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027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67680" y="151896"/>
            <a:ext cx="1185664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타원 2"/>
          <p:cNvSpPr/>
          <p:nvPr userDrawn="1"/>
        </p:nvSpPr>
        <p:spPr>
          <a:xfrm>
            <a:off x="259048" y="207318"/>
            <a:ext cx="130548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6267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09601" y="1535112"/>
            <a:ext cx="5386918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800" b="1"/>
            </a:lvl1pPr>
            <a:lvl2pPr marL="0" indent="536433">
              <a:spcBef>
                <a:spcPts val="600"/>
              </a:spcBef>
              <a:buSzTx/>
              <a:buFontTx/>
              <a:buNone/>
              <a:defRPr sz="2800" b="1"/>
            </a:lvl2pPr>
            <a:lvl3pPr marL="0" indent="1072866">
              <a:spcBef>
                <a:spcPts val="600"/>
              </a:spcBef>
              <a:buSzTx/>
              <a:buFontTx/>
              <a:buNone/>
              <a:defRPr sz="2800" b="1"/>
            </a:lvl3pPr>
            <a:lvl4pPr marL="0" indent="1609297">
              <a:spcBef>
                <a:spcPts val="600"/>
              </a:spcBef>
              <a:buSzTx/>
              <a:buFontTx/>
              <a:buNone/>
              <a:defRPr sz="2800" b="1"/>
            </a:lvl4pPr>
            <a:lvl5pPr marL="0" indent="2145731">
              <a:spcBef>
                <a:spcPts val="600"/>
              </a:spcBef>
              <a:buSzTx/>
              <a:buFontTx/>
              <a:buNone/>
              <a:defRPr sz="2800" b="1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6193368" y="1535113"/>
            <a:ext cx="5389035" cy="63976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800" b="1" spc="-200"/>
            </a:lvl1pPr>
          </a:lstStyle>
          <a:p>
            <a:pPr marL="0" indent="0">
              <a:spcBef>
                <a:spcPts val="600"/>
              </a:spcBef>
              <a:buSzTx/>
              <a:buFontTx/>
              <a:buNone/>
              <a:defRPr sz="2800" b="1" spc="-2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8891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7620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35980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7" cy="1162051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766732" y="273053"/>
            <a:ext cx="6815668" cy="5853113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half" idx="13"/>
          </p:nvPr>
        </p:nvSpPr>
        <p:spPr>
          <a:xfrm>
            <a:off x="609601" y="1435102"/>
            <a:ext cx="4011087" cy="4691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 spc="-2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600" spc="-2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8482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1" cy="566740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13"/>
          </p:nvPr>
        </p:nvSpPr>
        <p:spPr>
          <a:xfrm>
            <a:off x="2389718" y="612775"/>
            <a:ext cx="73152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2389718" y="5367337"/>
            <a:ext cx="73152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/>
            </a:lvl1pPr>
            <a:lvl2pPr marL="0" indent="536433">
              <a:spcBef>
                <a:spcPts val="300"/>
              </a:spcBef>
              <a:buSzTx/>
              <a:buFontTx/>
              <a:buNone/>
              <a:defRPr sz="1600"/>
            </a:lvl2pPr>
            <a:lvl3pPr marL="0" indent="1072866">
              <a:spcBef>
                <a:spcPts val="300"/>
              </a:spcBef>
              <a:buSzTx/>
              <a:buFontTx/>
              <a:buNone/>
              <a:defRPr sz="1600"/>
            </a:lvl3pPr>
            <a:lvl4pPr marL="0" indent="1609297">
              <a:spcBef>
                <a:spcPts val="300"/>
              </a:spcBef>
              <a:buSzTx/>
              <a:buFontTx/>
              <a:buNone/>
              <a:defRPr sz="1600"/>
            </a:lvl4pPr>
            <a:lvl5pPr marL="0" indent="2145731">
              <a:spcBef>
                <a:spcPts val="300"/>
              </a:spcBef>
              <a:buSzTx/>
              <a:buFontTx/>
              <a:buNone/>
              <a:defRPr sz="16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8389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2395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bm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3" tIns="53643" rIns="53643" bIns="53643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643" tIns="53643" rIns="53643" bIns="53643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870973" y="-8323"/>
            <a:ext cx="319930" cy="323777"/>
          </a:xfrm>
          <a:prstGeom prst="rect">
            <a:avLst/>
          </a:prstGeom>
          <a:ln w="12700">
            <a:miter lim="400000"/>
          </a:ln>
        </p:spPr>
        <p:txBody>
          <a:bodyPr wrap="none" lIns="53643" tIns="53643" rIns="53643" bIns="53643" anchor="ctr">
            <a:spAutoFit/>
          </a:bodyPr>
          <a:lstStyle>
            <a:lvl1pPr algn="r">
              <a:defRPr sz="1400">
                <a:solidFill>
                  <a:srgbClr val="D9D9D9"/>
                </a:solidFill>
                <a:latin typeface="Noto Sans Korean Medium"/>
                <a:ea typeface="Noto Sans Korean Medium"/>
                <a:cs typeface="Noto Sans Korean Medium"/>
                <a:sym typeface="Noto Sans Korean Medium"/>
              </a:defRPr>
            </a:lvl1pPr>
          </a:lstStyle>
          <a:p>
            <a:pPr latinLnBrk="0" hangingPunct="0"/>
            <a:fld id="{86CB4B4D-7CA3-9044-876B-883B54F8677D}" type="slidenum">
              <a:rPr kern="0"/>
              <a:pPr latinLnBrk="0"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0071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med"/>
  <p:txStyles>
    <p:titleStyle>
      <a:lvl1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1pPr>
      <a:lvl2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2pPr>
      <a:lvl3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3pPr>
      <a:lvl4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4pPr>
      <a:lvl5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5pPr>
      <a:lvl6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6pPr>
      <a:lvl7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7pPr>
      <a:lvl8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8pPr>
      <a:lvl9pPr marL="0" marR="0" indent="0" algn="ct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-176" baseline="0">
          <a:ln>
            <a:noFill/>
          </a:ln>
          <a:solidFill>
            <a:srgbClr val="000000"/>
          </a:solidFill>
          <a:uFillTx/>
          <a:latin typeface="Noto Sans Korean Bold"/>
          <a:ea typeface="Noto Sans Korean Bold"/>
          <a:cs typeface="Noto Sans Korean Bold"/>
          <a:sym typeface="Noto Sans Korean Bold"/>
        </a:defRPr>
      </a:lvl9pPr>
    </p:titleStyle>
    <p:bodyStyle>
      <a:lvl1pPr marL="402325" marR="0" indent="-402325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1pPr>
      <a:lvl2pPr marL="922501" marR="0" indent="-386068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2pPr>
      <a:lvl3pPr marL="1436873" marR="0" indent="-364007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3pPr>
      <a:lvl4pPr marL="2052438" marR="0" indent="-443139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4pPr>
      <a:lvl5pPr marL="2588870" marR="0" indent="-443139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5pPr>
      <a:lvl6pPr marL="3125303" marR="0" indent="-443139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6pPr>
      <a:lvl7pPr marL="3661736" marR="0" indent="-443139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7pPr>
      <a:lvl8pPr marL="4198169" marR="0" indent="-443139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8pPr>
      <a:lvl9pPr marL="4734601" marR="0" indent="-443139" algn="l" defTabSz="1072866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3800" b="0" i="0" u="none" strike="noStrike" cap="none" spc="-116" baseline="0">
          <a:ln>
            <a:noFill/>
          </a:ln>
          <a:solidFill>
            <a:srgbClr val="000000"/>
          </a:solidFill>
          <a:uFillTx/>
          <a:latin typeface="Noto Sans Korean Medium"/>
          <a:ea typeface="Noto Sans Korean Medium"/>
          <a:cs typeface="Noto Sans Korean Medium"/>
          <a:sym typeface="Noto Sans Korean Medium"/>
        </a:defRPr>
      </a:lvl9pPr>
    </p:bodyStyle>
    <p:otherStyle>
      <a:lvl1pPr marL="0" marR="0" indent="0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1pPr>
      <a:lvl2pPr marL="0" marR="0" indent="536433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2pPr>
      <a:lvl3pPr marL="0" marR="0" indent="1072866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3pPr>
      <a:lvl4pPr marL="0" marR="0" indent="1609297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4pPr>
      <a:lvl5pPr marL="0" marR="0" indent="2145731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5pPr>
      <a:lvl6pPr marL="0" marR="0" indent="2682163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6pPr>
      <a:lvl7pPr marL="0" marR="0" indent="3218596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7pPr>
      <a:lvl8pPr marL="0" marR="0" indent="3755028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8pPr>
      <a:lvl9pPr marL="0" marR="0" indent="4291462" algn="r" defTabSz="10728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o Sans Korean Medium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061621" y="-28997"/>
            <a:ext cx="312928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2018-04-07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061621" y="-28997"/>
            <a:ext cx="312928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03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707603" y="377620"/>
            <a:ext cx="6769835" cy="5789678"/>
            <a:chOff x="1564602" y="377620"/>
            <a:chExt cx="6769835" cy="5789678"/>
          </a:xfrm>
        </p:grpSpPr>
        <p:pic>
          <p:nvPicPr>
            <p:cNvPr id="1027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1564602" y="377620"/>
              <a:ext cx="6769835" cy="578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제목 5"/>
            <p:cNvSpPr txBox="1">
              <a:spLocks/>
            </p:cNvSpPr>
            <p:nvPr/>
          </p:nvSpPr>
          <p:spPr>
            <a:xfrm>
              <a:off x="1693085" y="2655639"/>
              <a:ext cx="6192688" cy="756085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500"/>
                </a:spcBef>
                <a:defRPr/>
              </a:pPr>
              <a:r>
                <a:rPr lang="ko-KR" altLang="en-US" sz="4000" spc="-3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prstClr val="black">
                        <a:lumMod val="85000"/>
                        <a:lumOff val="15000"/>
                        <a:alpha val="60000"/>
                      </a:prst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한국과 중국의 간도분쟁이</a:t>
              </a:r>
              <a:endParaRPr lang="en-US" altLang="ko-KR" sz="4000" spc="-3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lumMod val="85000"/>
                      <a:lumOff val="15000"/>
                      <a:alpha val="60000"/>
                    </a:prstClr>
                  </a:glo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>
                <a:lnSpc>
                  <a:spcPct val="150000"/>
                </a:lnSpc>
                <a:spcBef>
                  <a:spcPts val="500"/>
                </a:spcBef>
                <a:defRPr/>
              </a:pPr>
              <a:r>
                <a:rPr lang="ko-KR" altLang="en-US" sz="4000" spc="-3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prstClr val="black">
                        <a:lumMod val="85000"/>
                        <a:lumOff val="15000"/>
                        <a:alpha val="60000"/>
                      </a:prstClr>
                    </a:glo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떠오르게 된 이유</a:t>
              </a: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2020226" y="4069060"/>
              <a:ext cx="5865547" cy="72008"/>
              <a:chOff x="2597289" y="4069060"/>
              <a:chExt cx="5865547" cy="72008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2866" rtl="0" latinLnBrk="1">
                  <a:defRPr/>
                </a:pPr>
                <a:endParaRPr lang="ko-KR" altLang="en-US" sz="2100" kern="120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2866" rtl="0" latinLnBrk="1">
                  <a:defRPr/>
                </a:pPr>
                <a:endParaRPr lang="ko-KR" altLang="en-US" sz="2100" kern="120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2866" rtl="0" latinLnBrk="1">
                  <a:defRPr/>
                </a:pPr>
                <a:endParaRPr lang="ko-KR" altLang="en-US" sz="2100" kern="120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2866" rtl="0" latinLnBrk="1">
                  <a:defRPr/>
                </a:pPr>
                <a:endParaRPr lang="ko-KR" altLang="en-US" sz="2100" kern="120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114300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rtl="0" latinLnBrk="1">
              <a:defRPr/>
            </a:pPr>
            <a:endParaRPr lang="ko-KR" altLang="en-US" sz="2100" kern="12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67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4300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rtl="0" latinLnBrk="1"/>
            <a:endParaRPr lang="ko-KR" altLang="en-US" sz="2100" kern="12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45218" y="85711"/>
            <a:ext cx="7566432" cy="501362"/>
            <a:chOff x="1072060" y="2387820"/>
            <a:chExt cx="1927199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387820"/>
              <a:ext cx="1800200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2400" b="1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한국과 중국간의 간도분쟁이 떠오르게 된 이유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2866" rtl="0" latinLnBrk="1"/>
              <a:endParaRPr lang="ko-KR" altLang="en-US" sz="2100" kern="120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pic>
        <p:nvPicPr>
          <p:cNvPr id="31" name="그림 30" descr="백두산 정계비 본문 이미지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95" y="791154"/>
            <a:ext cx="4227029" cy="45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그림 33" descr="http://cfile209.uf.daum.net/original/126E4E434EB36B8D33249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12" y="799246"/>
            <a:ext cx="4042036" cy="29897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23993" y="3789041"/>
            <a:ext cx="390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rtl="0" latinLnBrk="1"/>
            <a:r>
              <a:rPr lang="ko-KR" altLang="en-US" sz="36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∙</a:t>
            </a:r>
            <a:r>
              <a:rPr lang="ko-KR" altLang="en-US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조선</a:t>
            </a:r>
            <a:r>
              <a:rPr lang="en-US" altLang="ko-KR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lang="ko-KR" altLang="en-US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서쪽은 </a:t>
            </a:r>
            <a:r>
              <a:rPr lang="ko-KR" altLang="en-US" sz="2100" kern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압록</a:t>
            </a:r>
            <a:r>
              <a:rPr lang="en-US" altLang="ko-KR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lang="ko-KR" altLang="en-US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동쪽은 </a:t>
            </a:r>
            <a:r>
              <a:rPr lang="ko-KR" altLang="en-US" sz="2100" kern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토문</a:t>
            </a:r>
            <a:endParaRPr lang="en-US" altLang="ko-KR" sz="2100" kern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992" y="4169405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rtl="0" latinLnBrk="1"/>
            <a:r>
              <a:rPr lang="ko-KR" altLang="en-US" sz="36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∙</a:t>
            </a:r>
            <a:r>
              <a:rPr lang="ko-KR" altLang="en-US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청</a:t>
            </a:r>
            <a:r>
              <a:rPr lang="en-US" altLang="ko-KR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lang="ko-KR" altLang="en-US" sz="2100" kern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토문</a:t>
            </a:r>
            <a:r>
              <a:rPr lang="en-US" altLang="ko-KR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=</a:t>
            </a:r>
            <a:r>
              <a:rPr lang="ko-KR" altLang="en-US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두만강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6412" y="4682220"/>
            <a:ext cx="36099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rtl="0" latinLnBrk="1"/>
            <a:r>
              <a:rPr lang="en-US" altLang="ko-KR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           </a:t>
            </a:r>
            <a:r>
              <a:rPr lang="en-US" altLang="ko-KR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↓ </a:t>
            </a:r>
            <a:r>
              <a:rPr lang="en-US" altLang="ko-KR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lang="ko-KR" altLang="en-US" sz="2100" kern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6154" y="5097718"/>
            <a:ext cx="20978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rtl="0" latinLnBrk="1"/>
            <a:r>
              <a:rPr lang="ko-KR" altLang="en-US" sz="2100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분쟁 시작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91" y="4682221"/>
            <a:ext cx="31940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68394" y="5733257"/>
            <a:ext cx="877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72866" rtl="0" latinLnBrk="1"/>
            <a:r>
              <a:rPr lang="ko-KR" altLang="en-US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“오라총관 </a:t>
            </a:r>
            <a:r>
              <a:rPr lang="ko-KR" altLang="en-US" kern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목극등이</a:t>
            </a:r>
            <a:r>
              <a:rPr lang="ko-KR" altLang="en-US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 황제의 뜻을 받들어 변경을 답사해 이곳에 와서 살펴보니 서쪽으로는 </a:t>
            </a:r>
            <a:r>
              <a:rPr lang="ko-KR" altLang="en-US" kern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압록이</a:t>
            </a:r>
            <a:r>
              <a:rPr lang="ko-KR" altLang="en-US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 되고</a:t>
            </a:r>
            <a:r>
              <a:rPr lang="en-US" altLang="ko-KR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lang="ko-KR" altLang="en-US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동쪽으로는 </a:t>
            </a:r>
            <a:r>
              <a:rPr lang="ko-KR" altLang="en-US" kern="12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토문이</a:t>
            </a:r>
            <a:r>
              <a:rPr lang="ko-KR" altLang="en-US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 되므로 분수령 위에 돌에 새겨 기록한다</a:t>
            </a:r>
            <a:r>
              <a:rPr lang="en-US" altLang="ko-KR" kern="12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  <a:cs typeface="+mn-cs"/>
              </a:rPr>
              <a:t>.”</a:t>
            </a:r>
            <a:endParaRPr lang="ko-KR" altLang="en-US" kern="12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1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순서도: 문서 53"/>
          <p:cNvSpPr/>
          <p:nvPr/>
        </p:nvSpPr>
        <p:spPr>
          <a:xfrm>
            <a:off x="5161540" y="1872536"/>
            <a:ext cx="2878677" cy="1944217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5" name="순서도: 문서 54"/>
          <p:cNvSpPr/>
          <p:nvPr/>
        </p:nvSpPr>
        <p:spPr>
          <a:xfrm>
            <a:off x="4227079" y="3997582"/>
            <a:ext cx="2878677" cy="2490806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6" name="순서도: 문서 55"/>
          <p:cNvSpPr/>
          <p:nvPr/>
        </p:nvSpPr>
        <p:spPr>
          <a:xfrm>
            <a:off x="7540411" y="3997583"/>
            <a:ext cx="2878677" cy="245575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순서도: 문서 6"/>
          <p:cNvSpPr/>
          <p:nvPr/>
        </p:nvSpPr>
        <p:spPr>
          <a:xfrm>
            <a:off x="1998634" y="1872536"/>
            <a:ext cx="2878677" cy="1944217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4300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 rot="5400000">
            <a:off x="1471821" y="400065"/>
            <a:ext cx="260407" cy="1136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7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1602024" y="783907"/>
            <a:ext cx="1800200" cy="15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480050" y="1291012"/>
            <a:ext cx="2044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spc="-300" dirty="0">
                <a:solidFill>
                  <a:schemeClr val="tx1">
                    <a:lumMod val="95000"/>
                    <a:lumOff val="5000"/>
                  </a:scheme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용비어천가</a:t>
            </a:r>
            <a:endParaRPr lang="ko-KR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47" name="Picture 3" descr="C:\Users\madeit-top1\Documents\PPT\[36] Angrymomo_Oriental\먹번짐5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4800677" y="738519"/>
            <a:ext cx="1800200" cy="15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직사각형 47"/>
          <p:cNvSpPr/>
          <p:nvPr/>
        </p:nvSpPr>
        <p:spPr>
          <a:xfrm>
            <a:off x="5069835" y="132178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>
                <a:solidFill>
                  <a:prstClr val="black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요동지</a:t>
            </a:r>
            <a:endParaRPr lang="ko-KR" altLang="en-US" sz="2800" dirty="0">
              <a:solidFill>
                <a:prstClr val="black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57" name="제목 5"/>
          <p:cNvSpPr txBox="1">
            <a:spLocks/>
          </p:cNvSpPr>
          <p:nvPr/>
        </p:nvSpPr>
        <p:spPr>
          <a:xfrm>
            <a:off x="2233602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altLang="ko-KR" sz="2000" b="1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“</a:t>
            </a:r>
            <a:r>
              <a:rPr lang="ko-KR" altLang="en-US" sz="2000" b="1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토문은</a:t>
            </a:r>
            <a:r>
              <a:rPr lang="ko-KR" altLang="en-US" sz="2000" b="1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지명이며 두만강의 북쪽에 있다</a:t>
            </a:r>
            <a:r>
              <a:rPr lang="en-US" altLang="ko-KR" sz="2000" b="1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.”</a:t>
            </a:r>
            <a:endParaRPr lang="ko-KR" altLang="en-US" sz="2000" b="1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58" name="제목 5"/>
          <p:cNvSpPr txBox="1">
            <a:spLocks/>
          </p:cNvSpPr>
          <p:nvPr/>
        </p:nvSpPr>
        <p:spPr>
          <a:xfrm>
            <a:off x="5376741" y="2132856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en-US" altLang="ko-KR" sz="1800" b="1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“</a:t>
            </a:r>
            <a:r>
              <a:rPr lang="ko-KR" altLang="en-US" sz="1800" b="1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토문강의</a:t>
            </a:r>
            <a:r>
              <a:rPr lang="ko-KR" altLang="en-US" sz="1800" b="1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근원은 </a:t>
            </a:r>
            <a:r>
              <a:rPr lang="ko-KR" altLang="en-US" sz="1800" b="1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장백산</a:t>
            </a:r>
            <a:r>
              <a:rPr lang="ko-KR" altLang="en-US" sz="1800" b="1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북쪽 </a:t>
            </a:r>
            <a:r>
              <a:rPr lang="ko-KR" altLang="en-US" sz="1800" b="1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송산에서</a:t>
            </a:r>
            <a:r>
              <a:rPr lang="ko-KR" altLang="en-US" sz="1800" b="1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시작하며 동쪽으로 </a:t>
            </a:r>
            <a:r>
              <a:rPr lang="ko-KR" altLang="en-US" sz="1800" b="1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흘러든다</a:t>
            </a:r>
            <a:r>
              <a:rPr lang="en-US" altLang="ko-KR" sz="1800" b="1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”</a:t>
            </a:r>
            <a:endParaRPr lang="ko-KR" altLang="en-US" sz="1800" b="1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59" name="제목 5"/>
          <p:cNvSpPr txBox="1">
            <a:spLocks/>
          </p:cNvSpPr>
          <p:nvPr/>
        </p:nvSpPr>
        <p:spPr>
          <a:xfrm>
            <a:off x="4439816" y="4725144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날짜：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</a:t>
            </a: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월 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5</a:t>
            </a: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음력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하는 일：창포물로 머리 감기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의미：풍년을 기원함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</a:t>
            </a:r>
            <a:endParaRPr lang="ko-KR" altLang="en-US" sz="14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60" name="제목 5"/>
          <p:cNvSpPr txBox="1">
            <a:spLocks/>
          </p:cNvSpPr>
          <p:nvPr/>
        </p:nvSpPr>
        <p:spPr>
          <a:xfrm>
            <a:off x="7824192" y="4725144"/>
            <a:ext cx="2448272" cy="1277094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날짜：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8</a:t>
            </a: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월 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15</a:t>
            </a: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음력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하는 일：차례</a:t>
            </a:r>
            <a:r>
              <a:rPr lang="en-US" altLang="ko-KR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성묘</a:t>
            </a:r>
          </a:p>
          <a:p>
            <a:pPr algn="l">
              <a:lnSpc>
                <a:spcPct val="150000"/>
              </a:lnSpc>
              <a:spcBef>
                <a:spcPts val="500"/>
              </a:spcBef>
            </a:pPr>
            <a:r>
              <a:rPr lang="ko-KR" altLang="en-US" sz="14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의미：조상들께 감사하는 마음</a:t>
            </a:r>
          </a:p>
        </p:txBody>
      </p:sp>
      <p:pic>
        <p:nvPicPr>
          <p:cNvPr id="34" name="그림 33" descr="http://cfile213.uf.daum.net/original/1332D43F4EB3705F281AF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09" y="4197976"/>
            <a:ext cx="2272687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그림 34" descr="토문강에 대한 이미지 검색결과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06" y="4154642"/>
            <a:ext cx="2432685" cy="198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2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C:\Users\madeit-top1\Documents\PPT\[36] Angrymomo_Oriental\2040060889_O8ovzWpr_EBA8B9EBB288ECA790_010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656" y1="45714" x2="21563" y2="6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8" t="20288" r="15257" b="7351"/>
          <a:stretch/>
        </p:blipFill>
        <p:spPr bwMode="auto">
          <a:xfrm>
            <a:off x="7515172" y="4703080"/>
            <a:ext cx="3192959" cy="20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14300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rtl="0" latinLnBrk="1"/>
            <a:endParaRPr lang="ko-KR" altLang="en-US" sz="2100" kern="12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45218" y="85711"/>
            <a:ext cx="7566432" cy="501362"/>
            <a:chOff x="1072060" y="2387820"/>
            <a:chExt cx="1927199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387820"/>
              <a:ext cx="1800200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2400" b="1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중국이 간도를 자신의 영토라 주장하는 이유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72866" rtl="0" latinLnBrk="1"/>
              <a:endParaRPr lang="ko-KR" altLang="en-US" sz="2100" kern="120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935760" y="1399110"/>
            <a:ext cx="4953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72866" rtl="0" latinLnBrk="1"/>
            <a:r>
              <a:rPr lang="ko-KR" altLang="en-US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동북공정</a:t>
            </a:r>
            <a:r>
              <a:rPr lang="ko-KR" altLang="en-US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→단기적</a:t>
            </a:r>
            <a:r>
              <a:rPr lang="en-US" altLang="ko-KR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영향력 가진 조선족 효과적      통치</a:t>
            </a:r>
            <a:endParaRPr lang="en-US" altLang="ko-KR" sz="2000" kern="12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맑은 고딕"/>
              <a:ea typeface="맑은 고딕"/>
              <a:cs typeface="+mn-cs"/>
            </a:endParaRPr>
          </a:p>
          <a:p>
            <a:pPr algn="ctr" defTabSz="1072866" rtl="0" latinLnBrk="1"/>
            <a:r>
              <a:rPr lang="en-US" altLang="ko-KR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                  </a:t>
            </a:r>
            <a:r>
              <a:rPr lang="ko-KR" altLang="en-US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장기적</a:t>
            </a:r>
            <a:r>
              <a:rPr lang="en-US" altLang="ko-KR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: </a:t>
            </a:r>
            <a:r>
              <a:rPr lang="ko-KR" altLang="en-US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통일 후 발생할 수 있는 분 </a:t>
            </a:r>
            <a:r>
              <a:rPr lang="ko-KR" altLang="en-US" sz="2000" kern="1200" spc="-150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쟁</a:t>
            </a:r>
            <a:r>
              <a:rPr lang="ko-KR" altLang="en-US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 사전 차단</a:t>
            </a:r>
            <a:endParaRPr lang="ko-KR" altLang="en-US" sz="2000" kern="12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35761" y="4367268"/>
            <a:ext cx="617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72866" rtl="0" latinLnBrk="1"/>
            <a:r>
              <a:rPr lang="ko-KR" altLang="en-US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t>통일</a:t>
            </a:r>
            <a:r>
              <a:rPr lang="ko-KR" altLang="en-US" sz="2000" kern="1200" spc="-15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맑은 고딕"/>
                <a:ea typeface="맑은 고딕"/>
                <a:cs typeface="+mn-cs"/>
              </a:rPr>
              <a:t>→중국에 뺏긴 간도에 대해 영유권 제기 못하도록</a:t>
            </a:r>
            <a:endParaRPr lang="en-US" altLang="ko-KR" sz="2000" kern="12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  <a:cs typeface="+mn-cs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904010" y="1083604"/>
            <a:ext cx="1786267" cy="18005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rtl="0" latinLnBrk="1"/>
            <a:endParaRPr lang="ko-KR" altLang="en-US" sz="2100" kern="12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052" name="Picture 4" descr="동북고정에 대한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98" y="1254138"/>
            <a:ext cx="1792174" cy="16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타원 6"/>
          <p:cNvSpPr/>
          <p:nvPr/>
        </p:nvSpPr>
        <p:spPr>
          <a:xfrm>
            <a:off x="2043832" y="3634570"/>
            <a:ext cx="1646444" cy="170612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2866" rtl="0" latinLnBrk="1"/>
            <a:endParaRPr lang="ko-KR" altLang="en-US" sz="2100" kern="120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5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9_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맑은 고딕"/>
        <a:ea typeface="맑은 고딕"/>
        <a:cs typeface="맑은 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0728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728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맑은 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6_Office 테마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Pages>6</Pages>
  <Words>152</Words>
  <Characters>0</Characters>
  <Application>Microsoft Office PowerPoint</Application>
  <DocSecurity>0</DocSecurity>
  <PresentationFormat>와이드스크린</PresentationFormat>
  <Lines>0</Lines>
  <Paragraphs>24</Paragraphs>
  <Slides>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</vt:i4>
      </vt:variant>
    </vt:vector>
  </HeadingPairs>
  <TitlesOfParts>
    <vt:vector size="14" baseType="lpstr">
      <vt:lpstr>±¼¸²</vt:lpstr>
      <vt:lpstr>Noto Sans Korean Bold</vt:lpstr>
      <vt:lpstr>Noto Sans Korean Medium</vt:lpstr>
      <vt:lpstr>나눔명조</vt:lpstr>
      <vt:lpstr>나눔명조 ExtraBold</vt:lpstr>
      <vt:lpstr>맑은 고딕</vt:lpstr>
      <vt:lpstr>Arial</vt:lpstr>
      <vt:lpstr>9_Office 테마</vt:lpstr>
      <vt:lpstr>6_Office 테마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쿠닥</dc:creator>
  <cp:lastModifiedBy>장원준</cp:lastModifiedBy>
  <cp:revision>6</cp:revision>
  <dcterms:modified xsi:type="dcterms:W3CDTF">2018-04-07T03:40:20Z</dcterms:modified>
</cp:coreProperties>
</file>