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78" r:id="rId3"/>
    <p:sldId id="277" r:id="rId4"/>
    <p:sldId id="269" r:id="rId5"/>
    <p:sldId id="274" r:id="rId6"/>
    <p:sldId id="275" r:id="rId7"/>
    <p:sldId id="276" r:id="rId8"/>
    <p:sldId id="267" r:id="rId9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55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97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2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9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5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2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news.imbc.com/20dbnews/history/2004/1944842_19594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564602" y="377620"/>
            <a:ext cx="6769835" cy="5789678"/>
            <a:chOff x="1564602" y="377620"/>
            <a:chExt cx="6769835" cy="5789678"/>
          </a:xfrm>
        </p:grpSpPr>
        <p:pic>
          <p:nvPicPr>
            <p:cNvPr id="1027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1564602" y="377620"/>
              <a:ext cx="6769835" cy="578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제목 5"/>
            <p:cNvSpPr txBox="1">
              <a:spLocks/>
            </p:cNvSpPr>
            <p:nvPr/>
          </p:nvSpPr>
          <p:spPr>
            <a:xfrm>
              <a:off x="1784648" y="2516374"/>
              <a:ext cx="6192688" cy="756085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0" i="0" u="none" strike="noStrike" kern="1200" cap="none" spc="-30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prstClr val="black">
                        <a:lumMod val="85000"/>
                        <a:lumOff val="15000"/>
                        <a:alpha val="60000"/>
                      </a:prstClr>
                    </a:glow>
                  </a:effectLst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j-cs"/>
                </a:rPr>
                <a:t>한국이 주장하는 </a:t>
              </a:r>
              <a:endParaRPr kumimoji="0" lang="en-US" altLang="ko-KR" sz="4000" b="0" i="0" u="none" strike="noStrike" kern="1200" cap="none" spc="-30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j-cs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0" i="0" u="none" strike="noStrike" kern="1200" cap="none" spc="-30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prstClr val="black">
                        <a:lumMod val="85000"/>
                        <a:lumOff val="15000"/>
                        <a:alpha val="60000"/>
                      </a:prstClr>
                    </a:glow>
                  </a:effectLst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j-cs"/>
                </a:rPr>
                <a:t>역사적인 이유</a:t>
              </a: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2020226" y="4069060"/>
              <a:ext cx="5865547" cy="72008"/>
              <a:chOff x="2597289" y="4069060"/>
              <a:chExt cx="5865547" cy="72008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72866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72866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72866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72866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-2565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78139" y="152094"/>
            <a:ext cx="2966606" cy="501362"/>
            <a:chOff x="1072060" y="2458239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1" hangingPunct="1">
                <a:lnSpc>
                  <a:spcPct val="2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-15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/>
                  <a:uLnTx/>
                  <a:uFillTx/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j-cs"/>
                </a:rPr>
                <a:t>한국이 주장하는 역사적 이유 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7286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94A0DC-36A1-4E5A-876E-3B35B2EB53DC}"/>
              </a:ext>
            </a:extLst>
          </p:cNvPr>
          <p:cNvSpPr txBox="1"/>
          <p:nvPr/>
        </p:nvSpPr>
        <p:spPr>
          <a:xfrm>
            <a:off x="986084" y="1844824"/>
            <a:ext cx="74920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동영상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2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/>
              </a:rPr>
              <a:t>http://imnews.imbc.com/20dbnews/history/2004/1944842_19594.html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 descr="ê°ëì ëí ì´ë¯¸ì§ ê²ìê²°ê³¼">
            <a:extLst>
              <a:ext uri="{FF2B5EF4-FFF2-40B4-BE49-F238E27FC236}">
                <a16:creationId xmlns:a16="http://schemas.microsoft.com/office/drawing/2014/main" id="{5DFD7912-7A45-4510-BC4C-23387753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84" y="3140968"/>
            <a:ext cx="28867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3AA6259-216C-450F-964B-55E1CD392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17" y="133971"/>
            <a:ext cx="178628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02218" y="156130"/>
            <a:ext cx="3038614" cy="501362"/>
            <a:chOff x="1072060" y="2458239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16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한국이  주장하는 역사적 근거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제목 5"/>
          <p:cNvSpPr txBox="1">
            <a:spLocks/>
          </p:cNvSpPr>
          <p:nvPr/>
        </p:nvSpPr>
        <p:spPr>
          <a:xfrm>
            <a:off x="1090602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58" name="제목 5"/>
          <p:cNvSpPr txBox="1">
            <a:spLocks/>
          </p:cNvSpPr>
          <p:nvPr/>
        </p:nvSpPr>
        <p:spPr>
          <a:xfrm>
            <a:off x="4233741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49" y="836712"/>
            <a:ext cx="6624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간도가 우리 땅이라는 근거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004" y="1422004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①간도협약체결로 알게 된 사실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4" y="3717032"/>
            <a:ext cx="31334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37" y="3717032"/>
            <a:ext cx="25061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61" y="3861048"/>
            <a:ext cx="2594027" cy="250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왼쪽으로 구부러진 화살표 11"/>
          <p:cNvSpPr/>
          <p:nvPr/>
        </p:nvSpPr>
        <p:spPr>
          <a:xfrm>
            <a:off x="8878365" y="2060848"/>
            <a:ext cx="398638" cy="134910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9004" y="1884965"/>
            <a:ext cx="8329361" cy="49578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4528" y="1925106"/>
            <a:ext cx="7532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간도협약이란</a:t>
            </a:r>
            <a:r>
              <a:rPr lang="en-US" altLang="ko-KR" dirty="0"/>
              <a:t>? – </a:t>
            </a:r>
            <a:r>
              <a:rPr lang="ko-KR" altLang="en-US" dirty="0"/>
              <a:t>청은 일본에게 이권을</a:t>
            </a:r>
            <a:r>
              <a:rPr lang="en-US" altLang="ko-KR" dirty="0"/>
              <a:t>, </a:t>
            </a:r>
            <a:r>
              <a:rPr lang="ko-KR" altLang="en-US" dirty="0"/>
              <a:t>일본은 간도를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49004" y="2617862"/>
            <a:ext cx="8329361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49896" y="2788590"/>
            <a:ext cx="8181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협약이나 조역체결로 자신에게 있는  땅을 받을 수 없으므로 </a:t>
            </a:r>
            <a:endParaRPr lang="en-US" altLang="ko-KR" dirty="0"/>
          </a:p>
          <a:p>
            <a:r>
              <a:rPr lang="ko-KR" altLang="en-US" dirty="0"/>
              <a:t>간도는 우리 땅이었음을 알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9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 animBg="1"/>
      <p:bldP spid="13" grpId="0" animBg="1"/>
      <p:bldP spid="14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02218" y="156130"/>
            <a:ext cx="3038614" cy="501362"/>
            <a:chOff x="1072060" y="2458239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16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한국이  주장하는 역사적 근거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제목 5"/>
          <p:cNvSpPr txBox="1">
            <a:spLocks/>
          </p:cNvSpPr>
          <p:nvPr/>
        </p:nvSpPr>
        <p:spPr>
          <a:xfrm>
            <a:off x="1090602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58" name="제목 5"/>
          <p:cNvSpPr txBox="1">
            <a:spLocks/>
          </p:cNvSpPr>
          <p:nvPr/>
        </p:nvSpPr>
        <p:spPr>
          <a:xfrm>
            <a:off x="4233741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49" y="836712"/>
            <a:ext cx="6624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간도가 우리 땅이라는 근거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004" y="1422004"/>
            <a:ext cx="74888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②제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차 세계대전의 전후 처리</a:t>
            </a:r>
          </a:p>
          <a:p>
            <a:endParaRPr lang="ko-KR" altLang="en-US" sz="2000" b="1" dirty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9" y="1945224"/>
            <a:ext cx="25241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8914" y="1958197"/>
            <a:ext cx="5414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(1943</a:t>
            </a:r>
            <a:r>
              <a:rPr lang="ko-KR" altLang="en-US" sz="2000" dirty="0"/>
              <a:t>년 카이로 선언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7" name="오른쪽 화살표 6"/>
          <p:cNvSpPr/>
          <p:nvPr/>
        </p:nvSpPr>
        <p:spPr>
          <a:xfrm>
            <a:off x="3243273" y="2931302"/>
            <a:ext cx="910396" cy="1684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07" y="3575645"/>
            <a:ext cx="2257895" cy="23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10810" y="5877272"/>
            <a:ext cx="28386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(1951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중일평화조약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11" name="왼쪽 화살표 10"/>
          <p:cNvSpPr/>
          <p:nvPr/>
        </p:nvSpPr>
        <p:spPr>
          <a:xfrm>
            <a:off x="6033120" y="5013176"/>
            <a:ext cx="1008112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33740" y="2646204"/>
            <a:ext cx="4751707" cy="7386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281960" y="2656522"/>
            <a:ext cx="4823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일본은 이 선언을 수락하였기 때문에 이 선언의 구속을 받게 된다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3409" y="4712585"/>
            <a:ext cx="5493079" cy="103323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6733" y="4859868"/>
            <a:ext cx="5493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중일 양국은 전쟁의 결과로서 </a:t>
            </a:r>
            <a:r>
              <a:rPr lang="en-US" altLang="ko-KR" dirty="0"/>
              <a:t>1941</a:t>
            </a:r>
            <a:r>
              <a:rPr lang="ko-KR" altLang="en-US" dirty="0"/>
              <a:t>년 이전에 체결한 모든 조약과 협약을 무효로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22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9" grpId="0"/>
      <p:bldP spid="11" grpId="0" animBg="1"/>
      <p:bldP spid="19" grpId="0" animBg="1"/>
      <p:bldP spid="20" grpId="0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02218" y="156130"/>
            <a:ext cx="3038614" cy="501362"/>
            <a:chOff x="1072060" y="2458239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16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한국이  주장하는 역사적 근거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제목 5"/>
          <p:cNvSpPr txBox="1">
            <a:spLocks/>
          </p:cNvSpPr>
          <p:nvPr/>
        </p:nvSpPr>
        <p:spPr>
          <a:xfrm>
            <a:off x="1090602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58" name="제목 5"/>
          <p:cNvSpPr txBox="1">
            <a:spLocks/>
          </p:cNvSpPr>
          <p:nvPr/>
        </p:nvSpPr>
        <p:spPr>
          <a:xfrm>
            <a:off x="4233741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49" y="836712"/>
            <a:ext cx="66247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간도가 우리 땅이라는 국제법상의 조건</a:t>
            </a:r>
          </a:p>
          <a:p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215" y="1484784"/>
            <a:ext cx="65015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000" b="1" dirty="0"/>
              <a:t>법적 권한이 없는 제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국에 의한 영토처리</a:t>
            </a:r>
            <a:r>
              <a:rPr lang="en-US" altLang="ko-KR" sz="2400" b="1" dirty="0"/>
              <a:t>]</a:t>
            </a:r>
            <a:endParaRPr lang="ko-KR" altLang="en-US" sz="2400" b="1" dirty="0"/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4311680"/>
            <a:ext cx="2980989" cy="235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05" y="4280899"/>
            <a:ext cx="25971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402218" y="2033042"/>
            <a:ext cx="8583230" cy="10081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1349" y="2132856"/>
            <a:ext cx="826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간도 협약은 법적 권원이 없는 제 </a:t>
            </a:r>
            <a:r>
              <a:rPr lang="en-US" altLang="ko-KR" dirty="0"/>
              <a:t>3</a:t>
            </a:r>
            <a:r>
              <a:rPr lang="ko-KR" altLang="en-US" dirty="0"/>
              <a:t>국에 의한 영토처리이기 때문에</a:t>
            </a:r>
            <a:endParaRPr lang="en-US" altLang="ko-KR" dirty="0"/>
          </a:p>
          <a:p>
            <a:r>
              <a:rPr lang="ko-KR" altLang="en-US" dirty="0"/>
              <a:t>무효이다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4016896" y="3041154"/>
            <a:ext cx="864096" cy="53186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68625" y="3717032"/>
            <a:ext cx="6480720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u="sng" dirty="0">
                <a:solidFill>
                  <a:schemeClr val="accent6">
                    <a:lumMod val="25000"/>
                  </a:schemeClr>
                </a:solidFill>
              </a:rPr>
              <a:t>한국 영토변경은 오직 한국 주권의 행사에 의해서만 가능하다</a:t>
            </a:r>
            <a:r>
              <a:rPr lang="en-US" altLang="ko-KR" b="1" u="sng" dirty="0">
                <a:solidFill>
                  <a:schemeClr val="accent6">
                    <a:lumMod val="25000"/>
                  </a:schemeClr>
                </a:solidFill>
              </a:rPr>
              <a:t>!</a:t>
            </a:r>
            <a:endParaRPr lang="ko-KR" altLang="en-US" b="1" u="sng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02218" y="156130"/>
            <a:ext cx="3038614" cy="501362"/>
            <a:chOff x="1072060" y="2458239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16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한국이  주장하는 역사적 근거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제목 5"/>
          <p:cNvSpPr txBox="1">
            <a:spLocks/>
          </p:cNvSpPr>
          <p:nvPr/>
        </p:nvSpPr>
        <p:spPr>
          <a:xfrm>
            <a:off x="1090602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58" name="제목 5"/>
          <p:cNvSpPr txBox="1">
            <a:spLocks/>
          </p:cNvSpPr>
          <p:nvPr/>
        </p:nvSpPr>
        <p:spPr>
          <a:xfrm>
            <a:off x="4233741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49" y="836712"/>
            <a:ext cx="66247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간도가 우리 땅이라고 표기된 여러 지도</a:t>
            </a:r>
          </a:p>
          <a:p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178" y="3755517"/>
            <a:ext cx="1757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</a:t>
            </a:r>
            <a:r>
              <a:rPr lang="ko-KR" altLang="en-US" sz="2000" dirty="0" err="1"/>
              <a:t>윌킨슨</a:t>
            </a:r>
            <a:r>
              <a:rPr lang="ko-KR" altLang="en-US" sz="2000" dirty="0"/>
              <a:t> 지도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5" y="1234618"/>
            <a:ext cx="2664296" cy="25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3538874" y="2461654"/>
            <a:ext cx="838062" cy="2785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16524" y="1753766"/>
            <a:ext cx="5040560" cy="165618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2372" y="1886081"/>
            <a:ext cx="4680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최근 세계문화유산으로 등재된 고구려 유적이 산재한 </a:t>
            </a:r>
            <a:r>
              <a:rPr lang="en-US" altLang="ko-KR" dirty="0"/>
              <a:t>18</a:t>
            </a:r>
            <a:r>
              <a:rPr lang="ko-KR" altLang="en-US" dirty="0"/>
              <a:t>세기 중국지도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지도에서 나타나듯 당시 중국 당국도 간도 지역을 조선영토로 인식했다</a:t>
            </a:r>
            <a:r>
              <a:rPr lang="en-US" altLang="ko-KR" dirty="0"/>
              <a:t>,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13" y="3606433"/>
            <a:ext cx="2764904" cy="27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82013" y="6240219"/>
            <a:ext cx="2507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보곤디</a:t>
            </a:r>
            <a:r>
              <a:rPr lang="ko-KR" altLang="en-US" dirty="0"/>
              <a:t> 지도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5" name="왼쪽 화살표 14"/>
          <p:cNvSpPr/>
          <p:nvPr/>
        </p:nvSpPr>
        <p:spPr>
          <a:xfrm>
            <a:off x="5457877" y="4869160"/>
            <a:ext cx="936104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1783" y="4365104"/>
            <a:ext cx="4893265" cy="158417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1349" y="4509120"/>
            <a:ext cx="48765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 지도는 당시 조선과 청나라의 국경을 보여주며</a:t>
            </a:r>
            <a:r>
              <a:rPr lang="en-US" altLang="ko-KR" dirty="0"/>
              <a:t>, </a:t>
            </a:r>
            <a:r>
              <a:rPr lang="ko-KR" altLang="en-US" dirty="0"/>
              <a:t>두만강</a:t>
            </a:r>
            <a:r>
              <a:rPr lang="en-US" altLang="ko-KR" dirty="0"/>
              <a:t>, </a:t>
            </a:r>
            <a:r>
              <a:rPr lang="ko-KR" altLang="en-US" dirty="0"/>
              <a:t>압록강보다 더 위쪽지역에 있는 </a:t>
            </a:r>
            <a:r>
              <a:rPr lang="ko-KR" altLang="en-US" dirty="0" err="1"/>
              <a:t>서간도와</a:t>
            </a:r>
            <a:r>
              <a:rPr lang="ko-KR" altLang="en-US" dirty="0"/>
              <a:t> 동간도 지역을 모두 조선영토로 표기하고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0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146528" y="2780928"/>
            <a:ext cx="1612942" cy="581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500"/>
              </a:spcBef>
            </a:pPr>
            <a:r>
              <a:rPr lang="ko-KR" altLang="en-US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감사합니다</a:t>
            </a:r>
            <a:r>
              <a:rPr lang="en-US" altLang="ko-KR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</a:p>
        </p:txBody>
      </p:sp>
      <p:sp>
        <p:nvSpPr>
          <p:cNvPr id="5" name="제목 5"/>
          <p:cNvSpPr txBox="1">
            <a:spLocks/>
          </p:cNvSpPr>
          <p:nvPr/>
        </p:nvSpPr>
        <p:spPr>
          <a:xfrm>
            <a:off x="4052900" y="6237312"/>
            <a:ext cx="1800200" cy="43204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en-US" altLang="ko-KR" sz="1400" spc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By. </a:t>
            </a:r>
            <a:r>
              <a:rPr lang="en-US" altLang="ko-KR" sz="1400" spc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Angrymomo</a:t>
            </a:r>
            <a:endParaRPr lang="ko-KR" altLang="en-US" sz="1800" spc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822288" y="3429000"/>
            <a:ext cx="2261423" cy="72008"/>
            <a:chOff x="2597289" y="4069060"/>
            <a:chExt cx="5865547" cy="72008"/>
          </a:xfrm>
        </p:grpSpPr>
        <p:sp>
          <p:nvSpPr>
            <p:cNvPr id="8" name="직사각형 7"/>
            <p:cNvSpPr/>
            <p:nvPr/>
          </p:nvSpPr>
          <p:spPr>
            <a:xfrm>
              <a:off x="2597289" y="4069060"/>
              <a:ext cx="1471605" cy="72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1936" y="4069060"/>
              <a:ext cx="1471605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526583" y="4069060"/>
              <a:ext cx="1471605" cy="720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991231" y="4069060"/>
              <a:ext cx="1471605" cy="72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1_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231</Words>
  <Application>Microsoft Office PowerPoint</Application>
  <PresentationFormat>A4 용지(210x297mm)</PresentationFormat>
  <Paragraphs>37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Noto Sans Korean Bold</vt:lpstr>
      <vt:lpstr>Noto Sans Korean Medium</vt:lpstr>
      <vt:lpstr>나눔명조</vt:lpstr>
      <vt:lpstr>나눔명조 ExtraBold</vt:lpstr>
      <vt:lpstr>맑은 고딕</vt:lpstr>
      <vt:lpstr>Arial</vt:lpstr>
      <vt:lpstr>Office 테마</vt:lpstr>
      <vt:lpstr>31_Office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장원준</cp:lastModifiedBy>
  <cp:revision>66</cp:revision>
  <dcterms:created xsi:type="dcterms:W3CDTF">2014-08-30T22:01:36Z</dcterms:created>
  <dcterms:modified xsi:type="dcterms:W3CDTF">2018-03-31T12:01:43Z</dcterms:modified>
</cp:coreProperties>
</file>