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2" r:id="rId10"/>
    <p:sldId id="258" r:id="rId11"/>
    <p:sldId id="271" r:id="rId12"/>
    <p:sldId id="259" r:id="rId13"/>
    <p:sldId id="30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태완" initials="김" lastIdx="1" clrIdx="0">
    <p:extLst>
      <p:ext uri="{19B8F6BF-5375-455C-9EA6-DF929625EA0E}">
        <p15:presenceInfo xmlns:p15="http://schemas.microsoft.com/office/powerpoint/2012/main" userId="S-1-12-1-2940994886-1196717400-4125728662-36879010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dirty="0"/>
              <a:t>메이지 </a:t>
            </a:r>
            <a:r>
              <a:rPr lang="en-US" dirty="0"/>
              <a:t>13</a:t>
            </a:r>
            <a:r>
              <a:rPr lang="ko-KR" dirty="0"/>
              <a:t>년의 산업 구조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EC9-4A0E-B4E3-92EE545CF9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EC9-4A0E-B4E3-92EE545CF9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EC9-4A0E-B4E3-92EE545CF9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EC9-4A0E-B4E3-92EE545CF9A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1차 산업</c:v>
                </c:pt>
                <c:pt idx="1">
                  <c:v>2차 산업</c:v>
                </c:pt>
                <c:pt idx="2">
                  <c:v>3차 산업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9</c:v>
                </c:pt>
                <c:pt idx="2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C-4C92-9E0A-B06CB8DE57F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1920년 산업 구조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B4B-45B4-B022-66DB7BF0E7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B4B-45B4-B022-66DB7BF0E7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B4B-45B4-B022-66DB7BF0E7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B4B-45B4-B022-66DB7BF0E73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1차 산업</c:v>
                </c:pt>
                <c:pt idx="1">
                  <c:v>2차 산업</c:v>
                </c:pt>
                <c:pt idx="2">
                  <c:v>3차 산업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26.7</c:v>
                </c:pt>
                <c:pt idx="2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1-41FF-9A43-34F981F12A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1980년 산업 구조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3B1-4372-A7B2-070233C9D4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3B1-4372-A7B2-070233C9D4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3B1-4372-A7B2-070233C9D4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3B1-4372-A7B2-070233C9D43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1차 산업</c:v>
                </c:pt>
                <c:pt idx="1">
                  <c:v>2차 산업</c:v>
                </c:pt>
                <c:pt idx="2">
                  <c:v>3차 산업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3.6</c:v>
                </c:pt>
                <c:pt idx="1">
                  <c:v>37.6</c:v>
                </c:pt>
                <c:pt idx="2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3-4421-968D-5DE413BF00E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1880</a:t>
            </a:r>
            <a:r>
              <a:rPr lang="ko-KR" dirty="0"/>
              <a:t>년의 산업 구조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77D-4BEC-BC04-32C8C0DF88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77D-4BEC-BC04-32C8C0DF88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77D-4BEC-BC04-32C8C0DF88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77D-4BEC-BC04-32C8C0DF88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1차 산업</c:v>
                </c:pt>
                <c:pt idx="1">
                  <c:v>2차 산업</c:v>
                </c:pt>
                <c:pt idx="2">
                  <c:v>3차 산업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9</c:v>
                </c:pt>
                <c:pt idx="2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7D-4BEC-BC04-32C8C0DF88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1T16:41:24.444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88CDE-F34C-4993-AABF-DCF0DBD86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E44D02-D561-4D6D-ACC9-9B57BFB91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502AE0-3C75-4E03-8F86-2AD983E9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17E0CE-74CA-4F2B-8350-DB3F09FF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4B268E-8752-44DF-86E4-057C3DB3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16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0B9431-C918-42BE-BDBF-32E2FFF1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F9CB73-3177-42A5-9BE8-CBF857215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C6E431-7DF8-4970-B66F-36E2DF74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7B4FFD-4A44-49C2-95AB-B8BB9DBA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56D742-135A-48E5-B232-713670AD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59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0FD277-3B67-40DE-B438-665D2BBF4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FE23C4F-3C43-4C9B-A106-C0BBBB921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6FCB13-6BD2-4116-A82D-32413ECB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9B7407-7E4E-4365-A034-3F9EF60E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530A33-9EC1-4918-A428-39C6B376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8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002BEE-4FDA-45C4-B7BC-1D16E2C8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019610-80A1-4C08-96AD-61D6CC2E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6DA251-5676-4705-BAE0-AE6B2E50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D81805-7B16-4677-AECF-C653F04F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82F7DC-10B6-448F-836F-A0BCAF37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06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54F78B-EDFD-4BBD-9636-30594CCE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4A357B-CBA0-48E0-81AF-BDFF94E46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ED1675-D898-484B-9B7C-4523CB69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D14D8A-EFC9-4CE9-9CA2-9752C2F6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2EC8BD-F2AE-4053-B3BE-59D00898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21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5D1C8B-59B7-4867-BDF5-094AF92C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588E6A-1E0A-49DC-A06A-3FAE91920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10BE369-1647-4005-86F3-D16EE8DBB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93E9F0-A478-4CAD-A888-350A0414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4B38BF-93BE-4511-A045-74E70367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74835D-52AF-4973-95C1-D2F77438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56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D311A3-5FC1-487D-A328-7990E7EF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2D25AC-2114-4A28-B85E-9EC7D3E2A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6AE20D0-7861-443A-A63B-052962C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D1DADFA-4329-44D5-B2BE-457D0B52D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96AA36F-2090-4257-949B-122CAACF4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EB82125-8752-4524-AA5F-9AE1A3EA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FCCC642-F66D-4534-A6BA-3F735524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163F7B8-3F90-438F-BA4C-5CC4D334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87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BA7E5E-D8CE-4030-A428-AE819F7B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F02F69-8D65-492E-9A07-EACB1650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7131910-73A6-4096-97C6-96A3E098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4AB1242-677C-459E-8204-D2A5177C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64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80DE829-8E8F-46F7-A97E-FF7052A5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C374916-A0F1-49D7-8036-3CC6BA41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A5D1AD-F990-4DC0-BC9C-A6D73F27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2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D42D60-9A8A-473C-B93C-0BCA3FBF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9320C5-0059-4A63-83F7-42010FB9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668DC0-6257-4637-B4F0-476EC8522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D16E56-E369-4D9A-9E61-E6CEE61A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E14179-5D63-43C3-8BEE-5D0E2A24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D6FB55-572B-4FD0-98E0-CEEB86C4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03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4783C7-0B41-4C3F-B027-F90406A1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204155-1193-4A08-AD47-486512BA3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1BF9DC-8263-42A9-9FCF-1CEA5744A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2077E1-014D-46FB-A4A4-472E2A84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1255FB-5A07-47B2-8E2F-F10F89AC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221FEC-DA7B-4311-BD1A-890790AD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64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CBA0DEE-6E46-4734-9B22-356D76B5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77C7C6-065E-4274-BAD5-008106B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B6B43E-752A-49EB-ABE8-1537ED9DC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0845-84A5-4E75-81CC-A01FB601FE2E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246AE5-FA89-4466-8A2C-B1ADDA5C6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B9679-301E-456F-894B-6F9DAEEDA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614B-F5A8-42CA-B4DC-9F38AB6CF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80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XA3rf6HwJY" TargetMode="External"/><Relationship Id="rId4" Type="http://schemas.openxmlformats.org/officeDocument/2006/relationships/hyperlink" Target="https://www.youtube.com/watch?v=sXA3rf6HwJ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015880" y="2536329"/>
            <a:ext cx="2232248" cy="576000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27848" y="393305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made by HONGYANG&amp;HONG3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4036343" y="2439938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4295800" y="3573016"/>
            <a:ext cx="4176464" cy="576064"/>
            <a:chOff x="2843808" y="3573016"/>
            <a:chExt cx="4176464" cy="57606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843808" y="3861048"/>
              <a:ext cx="41764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588224" y="3573016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직선 연결선 41"/>
          <p:cNvCxnSpPr/>
          <p:nvPr/>
        </p:nvCxnSpPr>
        <p:spPr>
          <a:xfrm>
            <a:off x="4583832" y="1964460"/>
            <a:ext cx="0" cy="816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/>
          <p:cNvSpPr/>
          <p:nvPr/>
        </p:nvSpPr>
        <p:spPr>
          <a:xfrm rot="5400000">
            <a:off x="4559002" y="1941663"/>
            <a:ext cx="360041" cy="310380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16200000">
            <a:off x="4350524" y="2110241"/>
            <a:ext cx="250590" cy="216026"/>
          </a:xfrm>
          <a:prstGeom prst="triangle">
            <a:avLst/>
          </a:prstGeom>
          <a:solidFill>
            <a:srgbClr val="F33A2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727848" y="3213040"/>
            <a:ext cx="2736304" cy="576000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683732" y="2412500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bg1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일본</a:t>
            </a:r>
            <a:endParaRPr lang="en-US" altLang="ko-KR" sz="4400" dirty="0">
              <a:solidFill>
                <a:schemeClr val="bg1"/>
              </a:solidFill>
              <a:latin typeface="Malgun Gothic Semilight" panose="020B0503020000020004" pitchFamily="34" charset="-127"/>
              <a:ea typeface="Malgun Gothic Semilight" panose="020B0503020000020004" pitchFamily="34" charset="-127"/>
              <a:cs typeface="Malgun Gothic Semilight" panose="020B0503020000020004" pitchFamily="34" charset="-127"/>
            </a:endParaRPr>
          </a:p>
          <a:p>
            <a:pPr algn="ctr"/>
            <a:r>
              <a:rPr lang="ko-KR" altLang="en-US" sz="4400" dirty="0">
                <a:solidFill>
                  <a:schemeClr val="bg1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산업의 역사</a:t>
            </a:r>
            <a:endParaRPr lang="en-US" altLang="ko-KR" sz="4400" dirty="0">
              <a:solidFill>
                <a:schemeClr val="bg1"/>
              </a:solidFill>
              <a:latin typeface="Malgun Gothic Semilight" panose="020B0503020000020004" pitchFamily="34" charset="-127"/>
              <a:ea typeface="Malgun Gothic Semilight" panose="020B0503020000020004" pitchFamily="34" charset="-127"/>
              <a:cs typeface="Malgun Gothic Semilight" panose="020B0503020000020004" pitchFamily="34" charset="-127"/>
            </a:endParaRPr>
          </a:p>
          <a:p>
            <a:pPr algn="ctr"/>
            <a:endParaRPr lang="en-US" altLang="ko-KR" sz="44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F05F3-249E-442A-8B1E-0EE835FDFAB8}"/>
              </a:ext>
            </a:extLst>
          </p:cNvPr>
          <p:cNvSpPr txBox="1"/>
          <p:nvPr/>
        </p:nvSpPr>
        <p:spPr>
          <a:xfrm>
            <a:off x="7320137" y="5716565"/>
            <a:ext cx="285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21520270 </a:t>
            </a:r>
            <a:r>
              <a:rPr lang="ko-KR" altLang="en-US" dirty="0">
                <a:solidFill>
                  <a:schemeClr val="bg1"/>
                </a:solidFill>
              </a:rPr>
              <a:t>심리학과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김태완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1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D6DCF9-3531-47E4-8CE0-42C104DE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종전 이후 </a:t>
            </a:r>
            <a:r>
              <a:rPr lang="ko-KR" altLang="en-US" dirty="0" err="1"/>
              <a:t>쇼와시대의</a:t>
            </a:r>
            <a:r>
              <a:rPr lang="ko-KR" altLang="en-US" dirty="0"/>
              <a:t> 산업 구조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929B4C11-D500-4995-80CD-B0681FEB9CA6}"/>
              </a:ext>
            </a:extLst>
          </p:cNvPr>
          <p:cNvSpPr/>
          <p:nvPr/>
        </p:nvSpPr>
        <p:spPr>
          <a:xfrm>
            <a:off x="5410200" y="3044498"/>
            <a:ext cx="1371600" cy="25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F2B20-2742-4305-9259-42193FB1A4A8}"/>
              </a:ext>
            </a:extLst>
          </p:cNvPr>
          <p:cNvSpPr txBox="1"/>
          <p:nvPr/>
        </p:nvSpPr>
        <p:spPr>
          <a:xfrm>
            <a:off x="4845698" y="1954914"/>
            <a:ext cx="2500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쇼와 </a:t>
            </a:r>
            <a:r>
              <a:rPr lang="en-US" altLang="ko-KR" sz="2500" dirty="0"/>
              <a:t>30</a:t>
            </a:r>
            <a:r>
              <a:rPr lang="ko-KR" altLang="en-US" sz="2500" dirty="0"/>
              <a:t>년</a:t>
            </a:r>
            <a:r>
              <a:rPr lang="en-US" altLang="ko-KR" sz="2500" dirty="0"/>
              <a:t>(1955~64</a:t>
            </a:r>
            <a:r>
              <a:rPr lang="ko-KR" altLang="en-US" sz="2500" dirty="0"/>
              <a:t>년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CB7FC-0DE6-4970-900D-33E4F8328DDC}"/>
              </a:ext>
            </a:extLst>
          </p:cNvPr>
          <p:cNvSpPr txBox="1"/>
          <p:nvPr/>
        </p:nvSpPr>
        <p:spPr>
          <a:xfrm>
            <a:off x="1978090" y="2985796"/>
            <a:ext cx="32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공업화의 급속 진전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C0509-3EFD-4A8C-87B2-B9284E4D9549}"/>
              </a:ext>
            </a:extLst>
          </p:cNvPr>
          <p:cNvSpPr txBox="1"/>
          <p:nvPr/>
        </p:nvSpPr>
        <p:spPr>
          <a:xfrm>
            <a:off x="6994849" y="2985796"/>
            <a:ext cx="353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</a:t>
            </a:r>
            <a:r>
              <a:rPr lang="ko-KR" altLang="en-US" dirty="0"/>
              <a:t>차 산업의 발달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899D6-B94C-498A-B81D-6825670BBD2D}"/>
              </a:ext>
            </a:extLst>
          </p:cNvPr>
          <p:cNvSpPr txBox="1"/>
          <p:nvPr/>
        </p:nvSpPr>
        <p:spPr>
          <a:xfrm>
            <a:off x="2205135" y="3705141"/>
            <a:ext cx="264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1920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차 산업 </a:t>
            </a:r>
            <a:r>
              <a:rPr lang="en-US" altLang="ko-KR" dirty="0"/>
              <a:t>34%</a:t>
            </a:r>
            <a:r>
              <a:rPr lang="ko-KR" altLang="en-US" dirty="0"/>
              <a:t> </a:t>
            </a: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613FA9C2-6F30-4748-8A04-C88E44B03A9B}"/>
              </a:ext>
            </a:extLst>
          </p:cNvPr>
          <p:cNvSpPr/>
          <p:nvPr/>
        </p:nvSpPr>
        <p:spPr>
          <a:xfrm>
            <a:off x="5410200" y="3763843"/>
            <a:ext cx="1371600" cy="25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58FF3A-2E73-43EB-9DD8-3AA620C69DAF}"/>
              </a:ext>
            </a:extLst>
          </p:cNvPr>
          <p:cNvSpPr txBox="1"/>
          <p:nvPr/>
        </p:nvSpPr>
        <p:spPr>
          <a:xfrm>
            <a:off x="7346302" y="3646438"/>
            <a:ext cx="27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1960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차 산업 </a:t>
            </a:r>
            <a:r>
              <a:rPr lang="en-US" altLang="ko-KR" dirty="0"/>
              <a:t>14.9%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E3284-136E-4245-BFB0-28665A227661}"/>
              </a:ext>
            </a:extLst>
          </p:cNvPr>
          <p:cNvSpPr txBox="1"/>
          <p:nvPr/>
        </p:nvSpPr>
        <p:spPr>
          <a:xfrm>
            <a:off x="2267338" y="4656563"/>
            <a:ext cx="264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1920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차 산업 </a:t>
            </a:r>
            <a:r>
              <a:rPr lang="en-US" altLang="ko-KR" dirty="0"/>
              <a:t>26.7%</a:t>
            </a:r>
            <a:r>
              <a:rPr lang="ko-KR" alt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F12283-EE46-4917-BDC1-7CD0DF386BAE}"/>
              </a:ext>
            </a:extLst>
          </p:cNvPr>
          <p:cNvSpPr txBox="1"/>
          <p:nvPr/>
        </p:nvSpPr>
        <p:spPr>
          <a:xfrm>
            <a:off x="7346302" y="4650236"/>
            <a:ext cx="27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1960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차 산업 </a:t>
            </a:r>
            <a:r>
              <a:rPr lang="en-US" altLang="ko-KR" dirty="0"/>
              <a:t>48.4%</a:t>
            </a:r>
            <a:endParaRPr lang="ko-KR" altLang="en-US" dirty="0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45AF6C4F-552F-4ED2-9BAF-20AA38EBC0D9}"/>
              </a:ext>
            </a:extLst>
          </p:cNvPr>
          <p:cNvSpPr/>
          <p:nvPr/>
        </p:nvSpPr>
        <p:spPr>
          <a:xfrm>
            <a:off x="5471626" y="4656563"/>
            <a:ext cx="1371600" cy="25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4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5" grpId="0" animBg="1"/>
      <p:bldP spid="16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DBA490-FB73-4882-9271-28A1A716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오일쇼크</a:t>
            </a:r>
          </a:p>
        </p:txBody>
      </p:sp>
      <p:pic>
        <p:nvPicPr>
          <p:cNvPr id="4" name="온라인 미디어 3">
            <a:hlinkClick r:id="" action="ppaction://media"/>
            <a:extLst>
              <a:ext uri="{FF2B5EF4-FFF2-40B4-BE49-F238E27FC236}">
                <a16:creationId xmlns:a16="http://schemas.microsoft.com/office/drawing/2014/main" id="{0C6C72A2-31CB-421E-A1B3-A4E4534DBF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1923" y="1723151"/>
            <a:ext cx="6334621" cy="3563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46BF6-472E-4BFB-875E-5D7AE07C610A}"/>
              </a:ext>
            </a:extLst>
          </p:cNvPr>
          <p:cNvSpPr txBox="1"/>
          <p:nvPr/>
        </p:nvSpPr>
        <p:spPr>
          <a:xfrm>
            <a:off x="2350315" y="5805182"/>
            <a:ext cx="749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hlinkClick r:id="rId4"/>
              </a:rPr>
              <a:t>https://www.youtube.com/watch?v=sXA3rf6HwJY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21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CAC8D5-BF42-4CB4-BF1F-6F2C22D5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오일쇼크 이후의 산업 구조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D8025A49-0C65-475D-B671-17DE97403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413855"/>
              </p:ext>
            </p:extLst>
          </p:nvPr>
        </p:nvGraphicFramePr>
        <p:xfrm>
          <a:off x="6497216" y="1825625"/>
          <a:ext cx="52577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내용 개체 틀 5">
            <a:extLst>
              <a:ext uri="{FF2B5EF4-FFF2-40B4-BE49-F238E27FC236}">
                <a16:creationId xmlns:a16="http://schemas.microsoft.com/office/drawing/2014/main" id="{EA7453D4-ED97-4078-928B-8CF5C1466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731765"/>
              </p:ext>
            </p:extLst>
          </p:nvPr>
        </p:nvGraphicFramePr>
        <p:xfrm>
          <a:off x="263039" y="1825625"/>
          <a:ext cx="517670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911985-6ACE-4FD7-B9FE-41CED599A973}"/>
              </a:ext>
            </a:extLst>
          </p:cNvPr>
          <p:cNvSpPr txBox="1"/>
          <p:nvPr/>
        </p:nvSpPr>
        <p:spPr>
          <a:xfrm>
            <a:off x="3505199" y="1602487"/>
            <a:ext cx="4926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002060"/>
                </a:solidFill>
                <a:highlight>
                  <a:srgbClr val="FFFF00"/>
                </a:highlight>
              </a:rPr>
              <a:t>100</a:t>
            </a:r>
            <a:r>
              <a:rPr lang="ko-KR" altLang="en-US" sz="2300" dirty="0">
                <a:solidFill>
                  <a:srgbClr val="002060"/>
                </a:solidFill>
                <a:highlight>
                  <a:srgbClr val="FFFF00"/>
                </a:highlight>
              </a:rPr>
              <a:t>년 간의 변화</a:t>
            </a:r>
            <a:endParaRPr lang="en-US" altLang="ko-KR" sz="23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77B29-C0FF-4066-9BD7-25045017E9D7}"/>
              </a:ext>
            </a:extLst>
          </p:cNvPr>
          <p:cNvSpPr txBox="1"/>
          <p:nvPr/>
        </p:nvSpPr>
        <p:spPr>
          <a:xfrm>
            <a:off x="3890865" y="2435290"/>
            <a:ext cx="454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highlight>
                  <a:srgbClr val="FFFF00"/>
                </a:highlight>
              </a:rPr>
              <a:t>1</a:t>
            </a:r>
            <a:r>
              <a:rPr lang="ko-KR" altLang="en-US" dirty="0">
                <a:highlight>
                  <a:srgbClr val="FFFF00"/>
                </a:highlight>
              </a:rPr>
              <a:t>차 산업</a:t>
            </a:r>
            <a:r>
              <a:rPr lang="en-US" altLang="ko-KR" dirty="0">
                <a:highlight>
                  <a:srgbClr val="FFFF00"/>
                </a:highlight>
              </a:rPr>
              <a:t>: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r>
              <a:rPr lang="en-US" altLang="ko-KR" dirty="0">
                <a:highlight>
                  <a:srgbClr val="FFFF00"/>
                </a:highlight>
              </a:rPr>
              <a:t>67.1%         3.6%  63.5% </a:t>
            </a:r>
            <a:r>
              <a:rPr lang="ko-KR" altLang="en-US" dirty="0">
                <a:highlight>
                  <a:srgbClr val="FFFF00"/>
                </a:highlight>
              </a:rPr>
              <a:t>감소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BF86C148-45EA-43EC-AAEF-AADFF2C445D4}"/>
              </a:ext>
            </a:extLst>
          </p:cNvPr>
          <p:cNvSpPr/>
          <p:nvPr/>
        </p:nvSpPr>
        <p:spPr>
          <a:xfrm>
            <a:off x="5840961" y="2573303"/>
            <a:ext cx="528733" cy="93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1BE0A-53C7-4311-97A2-52DA9333ABC8}"/>
              </a:ext>
            </a:extLst>
          </p:cNvPr>
          <p:cNvSpPr txBox="1"/>
          <p:nvPr/>
        </p:nvSpPr>
        <p:spPr>
          <a:xfrm>
            <a:off x="3890864" y="3705960"/>
            <a:ext cx="454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highlight>
                  <a:srgbClr val="FFFF00"/>
                </a:highlight>
              </a:rPr>
              <a:t>2</a:t>
            </a:r>
            <a:r>
              <a:rPr lang="ko-KR" altLang="en-US" dirty="0">
                <a:highlight>
                  <a:srgbClr val="FFFF00"/>
                </a:highlight>
              </a:rPr>
              <a:t>차 산업</a:t>
            </a:r>
            <a:r>
              <a:rPr lang="en-US" altLang="ko-KR" dirty="0">
                <a:highlight>
                  <a:srgbClr val="FFFF00"/>
                </a:highlight>
              </a:rPr>
              <a:t>: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r>
              <a:rPr lang="en-US" altLang="ko-KR" dirty="0">
                <a:highlight>
                  <a:srgbClr val="FFFF00"/>
                </a:highlight>
              </a:rPr>
              <a:t>9%         37.6%  28.6% </a:t>
            </a:r>
            <a:r>
              <a:rPr lang="ko-KR" altLang="en-US" dirty="0">
                <a:highlight>
                  <a:srgbClr val="FFFF00"/>
                </a:highlight>
              </a:rPr>
              <a:t>증가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3043D164-D8C2-416E-9A1D-33AE8B17078C}"/>
              </a:ext>
            </a:extLst>
          </p:cNvPr>
          <p:cNvSpPr/>
          <p:nvPr/>
        </p:nvSpPr>
        <p:spPr>
          <a:xfrm>
            <a:off x="5612362" y="3843973"/>
            <a:ext cx="528733" cy="93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F679B-512E-4A92-AD1A-08718FAB594D}"/>
              </a:ext>
            </a:extLst>
          </p:cNvPr>
          <p:cNvSpPr txBox="1"/>
          <p:nvPr/>
        </p:nvSpPr>
        <p:spPr>
          <a:xfrm>
            <a:off x="3890864" y="4886231"/>
            <a:ext cx="454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highlight>
                  <a:srgbClr val="FFFF00"/>
                </a:highlight>
              </a:rPr>
              <a:t>3</a:t>
            </a:r>
            <a:r>
              <a:rPr lang="ko-KR" altLang="en-US" dirty="0">
                <a:highlight>
                  <a:srgbClr val="FFFF00"/>
                </a:highlight>
              </a:rPr>
              <a:t>차 산업</a:t>
            </a:r>
            <a:r>
              <a:rPr lang="en-US" altLang="ko-KR" dirty="0">
                <a:highlight>
                  <a:srgbClr val="FFFF00"/>
                </a:highlight>
              </a:rPr>
              <a:t>: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r>
              <a:rPr lang="en-US" altLang="ko-KR" dirty="0">
                <a:highlight>
                  <a:srgbClr val="FFFF00"/>
                </a:highlight>
              </a:rPr>
              <a:t>23.9%         58.8%  34.9% </a:t>
            </a:r>
            <a:r>
              <a:rPr lang="ko-KR" altLang="en-US" dirty="0">
                <a:highlight>
                  <a:srgbClr val="FFFF00"/>
                </a:highlight>
              </a:rPr>
              <a:t>증가</a:t>
            </a: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0D1A37D5-3166-4450-ABFD-C35F297CE327}"/>
              </a:ext>
            </a:extLst>
          </p:cNvPr>
          <p:cNvSpPr/>
          <p:nvPr/>
        </p:nvSpPr>
        <p:spPr>
          <a:xfrm>
            <a:off x="5760096" y="5024244"/>
            <a:ext cx="528733" cy="93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4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/>
      <p:bldP spid="9" grpId="0"/>
      <p:bldP spid="10" grpId="0" animBg="1"/>
      <p:bldP spid="11" grpId="0"/>
      <p:bldP spid="12" grpId="0" animBg="1"/>
      <p:bldP spid="1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4655840" y="2968377"/>
            <a:ext cx="2880320" cy="576000"/>
          </a:xfrm>
          <a:prstGeom prst="rect">
            <a:avLst/>
          </a:prstGeom>
          <a:solidFill>
            <a:srgbClr val="F33A24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4036343" y="2871986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6"/>
          <p:cNvGrpSpPr/>
          <p:nvPr/>
        </p:nvGrpSpPr>
        <p:grpSpPr>
          <a:xfrm>
            <a:off x="4007768" y="3334345"/>
            <a:ext cx="4176464" cy="576064"/>
            <a:chOff x="2843808" y="3573016"/>
            <a:chExt cx="4176464" cy="57606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843808" y="3861048"/>
              <a:ext cx="41764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444208" y="3573016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647728" y="2852937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감사합니다</a:t>
            </a:r>
            <a:r>
              <a:rPr lang="en-US" altLang="ko-KR" sz="44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.</a:t>
            </a:r>
          </a:p>
        </p:txBody>
      </p:sp>
      <p:cxnSp>
        <p:nvCxnSpPr>
          <p:cNvPr id="42" name="직선 연결선 41"/>
          <p:cNvCxnSpPr/>
          <p:nvPr/>
        </p:nvCxnSpPr>
        <p:spPr>
          <a:xfrm>
            <a:off x="4583832" y="2396508"/>
            <a:ext cx="0" cy="816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/>
          <p:cNvSpPr/>
          <p:nvPr/>
        </p:nvSpPr>
        <p:spPr>
          <a:xfrm rot="5400000">
            <a:off x="4559002" y="2373711"/>
            <a:ext cx="360041" cy="310380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16200000">
            <a:off x="4350524" y="2542289"/>
            <a:ext cx="250590" cy="216026"/>
          </a:xfrm>
          <a:prstGeom prst="triangle">
            <a:avLst/>
          </a:prstGeom>
          <a:solidFill>
            <a:srgbClr val="F33A2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07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1500336" y="0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1" name="직선 연결선 40"/>
          <p:cNvCxnSpPr/>
          <p:nvPr/>
        </p:nvCxnSpPr>
        <p:spPr>
          <a:xfrm>
            <a:off x="4007768" y="2834933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그룹 78"/>
          <p:cNvGrpSpPr/>
          <p:nvPr/>
        </p:nvGrpSpPr>
        <p:grpSpPr>
          <a:xfrm>
            <a:off x="3988869" y="2952978"/>
            <a:ext cx="4643400" cy="1256771"/>
            <a:chOff x="2392741" y="2754956"/>
            <a:chExt cx="4643400" cy="1970188"/>
          </a:xfrm>
        </p:grpSpPr>
        <p:sp>
          <p:nvSpPr>
            <p:cNvPr id="48" name="TextBox 47"/>
            <p:cNvSpPr txBox="1"/>
            <p:nvPr/>
          </p:nvSpPr>
          <p:spPr>
            <a:xfrm>
              <a:off x="2392741" y="2754956"/>
              <a:ext cx="4643400" cy="144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ea typeface="a옛날목욕탕L" pitchFamily="18" charset="-127"/>
                </a:rPr>
                <a:t>2</a:t>
              </a:r>
              <a:r>
                <a:rPr lang="ko-KR" altLang="en-US" sz="3000" dirty="0">
                  <a:solidFill>
                    <a:schemeClr val="bg1"/>
                  </a:solidFill>
                  <a:ea typeface="a옛날목욕탕L" pitchFamily="18" charset="-127"/>
                </a:rPr>
                <a:t>종전 이후의 산업구조</a:t>
              </a:r>
              <a:endParaRPr lang="en-US" altLang="ko-KR" sz="5400" dirty="0">
                <a:solidFill>
                  <a:schemeClr val="bg1"/>
                </a:solidFill>
                <a:ea typeface="a옛날목욕탕L" pitchFamily="18" charset="-127"/>
              </a:endParaRPr>
            </a:p>
          </p:txBody>
        </p:sp>
        <p:sp>
          <p:nvSpPr>
            <p:cNvPr id="52" name="이등변 삼각형 51"/>
            <p:cNvSpPr/>
            <p:nvPr/>
          </p:nvSpPr>
          <p:spPr>
            <a:xfrm>
              <a:off x="2680742" y="4365104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5" name="직선 연결선 64"/>
          <p:cNvCxnSpPr/>
          <p:nvPr/>
        </p:nvCxnSpPr>
        <p:spPr>
          <a:xfrm>
            <a:off x="4007768" y="4923165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88871" y="1787792"/>
            <a:ext cx="395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ea typeface="a옛날목욕탕L" pitchFamily="18" charset="-127"/>
              </a:rPr>
              <a:t>1</a:t>
            </a:r>
            <a:r>
              <a:rPr lang="ko-KR" altLang="en-US" sz="3000" dirty="0">
                <a:solidFill>
                  <a:schemeClr val="bg1"/>
                </a:solidFill>
                <a:ea typeface="a옛날목욕탕L" pitchFamily="18" charset="-127"/>
              </a:rPr>
              <a:t>전쟁 전의 산업구조</a:t>
            </a:r>
            <a:endParaRPr lang="en-US" altLang="ko-KR" sz="5400" dirty="0">
              <a:solidFill>
                <a:schemeClr val="bg1"/>
              </a:solidFill>
              <a:ea typeface="a옛날목욕탕L" pitchFamily="18" charset="-127"/>
            </a:endParaRPr>
          </a:p>
        </p:txBody>
      </p:sp>
      <p:cxnSp>
        <p:nvCxnSpPr>
          <p:cNvPr id="83" name="직선 연결선 82"/>
          <p:cNvCxnSpPr/>
          <p:nvPr/>
        </p:nvCxnSpPr>
        <p:spPr>
          <a:xfrm>
            <a:off x="4007768" y="3843045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67732" y="374147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F33A24"/>
                </a:solidFill>
                <a:latin typeface="+mj-lt"/>
                <a:ea typeface="a옛날목욕탕L" pitchFamily="18" charset="-127"/>
              </a:rPr>
              <a:t>목차</a:t>
            </a:r>
            <a:endParaRPr lang="en-US" altLang="ko-KR" sz="4400" dirty="0">
              <a:solidFill>
                <a:srgbClr val="F33A24"/>
              </a:solidFill>
              <a:latin typeface="+mj-lt"/>
              <a:ea typeface="a옛날목욕탕L" pitchFamily="18" charset="-127"/>
            </a:endParaRPr>
          </a:p>
        </p:txBody>
      </p:sp>
      <p:sp>
        <p:nvSpPr>
          <p:cNvPr id="9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400256" y="6381329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pPr/>
              <a:t>2</a:t>
            </a:fld>
            <a:endParaRPr lang="ko-KR" altLang="en-US" sz="9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97" name="그룹 96"/>
          <p:cNvGrpSpPr/>
          <p:nvPr/>
        </p:nvGrpSpPr>
        <p:grpSpPr>
          <a:xfrm>
            <a:off x="3174432" y="3038255"/>
            <a:ext cx="526406" cy="623691"/>
            <a:chOff x="3347862" y="3212974"/>
            <a:chExt cx="526406" cy="623691"/>
          </a:xfrm>
        </p:grpSpPr>
        <p:cxnSp>
          <p:nvCxnSpPr>
            <p:cNvPr id="94" name="직선 연결선 93"/>
            <p:cNvCxnSpPr/>
            <p:nvPr/>
          </p:nvCxnSpPr>
          <p:spPr>
            <a:xfrm>
              <a:off x="3563888" y="3260601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이등변 삼각형 94"/>
            <p:cNvSpPr/>
            <p:nvPr/>
          </p:nvSpPr>
          <p:spPr>
            <a:xfrm rot="5400000">
              <a:off x="3539057" y="3237805"/>
              <a:ext cx="360041" cy="310380"/>
            </a:xfrm>
            <a:prstGeom prst="triangl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이등변 삼각형 95"/>
            <p:cNvSpPr/>
            <p:nvPr/>
          </p:nvSpPr>
          <p:spPr>
            <a:xfrm rot="16200000">
              <a:off x="3330580" y="3406383"/>
              <a:ext cx="250590" cy="216026"/>
            </a:xfrm>
            <a:prstGeom prst="triangle">
              <a:avLst/>
            </a:prstGeom>
            <a:solidFill>
              <a:srgbClr val="F33A24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C44CBF-DC83-4DD7-B5FA-B69567E333BD}"/>
              </a:ext>
            </a:extLst>
          </p:cNvPr>
          <p:cNvSpPr txBox="1"/>
          <p:nvPr/>
        </p:nvSpPr>
        <p:spPr>
          <a:xfrm>
            <a:off x="4007768" y="3966857"/>
            <a:ext cx="473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ea typeface="a옛날목욕탕L" pitchFamily="18" charset="-127"/>
              </a:rPr>
              <a:t>3</a:t>
            </a:r>
            <a:r>
              <a:rPr lang="ko-KR" altLang="en-US" sz="3000" dirty="0">
                <a:solidFill>
                  <a:schemeClr val="bg1"/>
                </a:solidFill>
                <a:ea typeface="a옛날목욕탕L" pitchFamily="18" charset="-127"/>
              </a:rPr>
              <a:t>오일쇼크 후의 산업구조</a:t>
            </a:r>
            <a:endParaRPr lang="en-US" altLang="ko-KR" sz="5400" dirty="0">
              <a:solidFill>
                <a:schemeClr val="bg1"/>
              </a:solidFill>
              <a:ea typeface="a옛날목욕탕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77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329E69-775D-4B21-B769-2AD757B7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메이지시대 </a:t>
            </a:r>
            <a:r>
              <a:rPr lang="en-US" altLang="ko-KR" dirty="0"/>
              <a:t>~</a:t>
            </a:r>
            <a:r>
              <a:rPr lang="ko-KR" altLang="en-US" dirty="0"/>
              <a:t> 전쟁전까지의 산업 구조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B04374AD-3616-4CD8-BB33-C43DBCC33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517047"/>
              </p:ext>
            </p:extLst>
          </p:nvPr>
        </p:nvGraphicFramePr>
        <p:xfrm>
          <a:off x="838201" y="1825625"/>
          <a:ext cx="517670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E78B1C-64F2-458A-BF8E-1D2C4B6695D0}"/>
              </a:ext>
            </a:extLst>
          </p:cNvPr>
          <p:cNvSpPr txBox="1"/>
          <p:nvPr/>
        </p:nvSpPr>
        <p:spPr>
          <a:xfrm>
            <a:off x="858111" y="5853797"/>
            <a:ext cx="51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2060"/>
                </a:solidFill>
                <a:highlight>
                  <a:srgbClr val="FFFF00"/>
                </a:highlight>
              </a:rPr>
              <a:t>3</a:t>
            </a:r>
            <a:r>
              <a:rPr lang="ko-KR" altLang="en-US" dirty="0">
                <a:solidFill>
                  <a:srgbClr val="002060"/>
                </a:solidFill>
                <a:highlight>
                  <a:srgbClr val="FFFF00"/>
                </a:highlight>
              </a:rPr>
              <a:t>차 산업의 경우 단순히 쌀이나 물고기 등을 판매하는 제</a:t>
            </a:r>
            <a:r>
              <a:rPr lang="en-US" altLang="ko-KR" dirty="0">
                <a:solidFill>
                  <a:srgbClr val="002060"/>
                </a:solidFill>
                <a:highlight>
                  <a:srgbClr val="FFFF00"/>
                </a:highlight>
              </a:rPr>
              <a:t>1</a:t>
            </a:r>
            <a:r>
              <a:rPr lang="ko-KR" altLang="en-US" dirty="0">
                <a:solidFill>
                  <a:srgbClr val="002060"/>
                </a:solidFill>
                <a:highlight>
                  <a:srgbClr val="FFFF00"/>
                </a:highlight>
              </a:rPr>
              <a:t>차 산업과 밀착된 상업 중심</a:t>
            </a:r>
            <a:endParaRPr lang="en-US" altLang="ko-KR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308D8-DF8A-444A-82D9-3343604188D9}"/>
              </a:ext>
            </a:extLst>
          </p:cNvPr>
          <p:cNvSpPr txBox="1"/>
          <p:nvPr/>
        </p:nvSpPr>
        <p:spPr>
          <a:xfrm>
            <a:off x="6332989" y="1825625"/>
            <a:ext cx="532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이후 메이지 정부의 </a:t>
            </a:r>
            <a:r>
              <a:rPr lang="en-US" altLang="ko-KR" dirty="0"/>
              <a:t>&lt;</a:t>
            </a:r>
            <a:r>
              <a:rPr lang="ko-KR" altLang="en-US" dirty="0" err="1"/>
              <a:t>식산흥업</a:t>
            </a:r>
            <a:r>
              <a:rPr lang="en-US" altLang="ko-KR" dirty="0"/>
              <a:t>&gt;</a:t>
            </a:r>
            <a:r>
              <a:rPr lang="ko-KR" altLang="en-US" dirty="0"/>
              <a:t>정책에 따른 공업화로 </a:t>
            </a:r>
            <a:r>
              <a:rPr lang="en-US" altLang="ko-KR" dirty="0"/>
              <a:t>2</a:t>
            </a:r>
            <a:r>
              <a:rPr lang="ko-KR" altLang="en-US" dirty="0"/>
              <a:t>차 산업 발달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4275E-9062-4CE1-87B3-0031890BD00E}"/>
              </a:ext>
            </a:extLst>
          </p:cNvPr>
          <p:cNvSpPr txBox="1"/>
          <p:nvPr/>
        </p:nvSpPr>
        <p:spPr>
          <a:xfrm>
            <a:off x="6372808" y="2771192"/>
            <a:ext cx="531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다이쇼</a:t>
            </a:r>
            <a:r>
              <a:rPr lang="en-US" altLang="ko-KR" dirty="0"/>
              <a:t>, </a:t>
            </a:r>
            <a:r>
              <a:rPr lang="ko-KR" altLang="en-US" dirty="0"/>
              <a:t>쇼와 정부에 의해 일관성 있게 추진</a:t>
            </a:r>
          </a:p>
        </p:txBody>
      </p:sp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id="{CE402115-EE48-47C4-97B2-1513F490B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178554"/>
              </p:ext>
            </p:extLst>
          </p:nvPr>
        </p:nvGraphicFramePr>
        <p:xfrm>
          <a:off x="6332989" y="1825626"/>
          <a:ext cx="531844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6E077A4-42AE-4A31-91A6-342C9B733DE9}"/>
              </a:ext>
            </a:extLst>
          </p:cNvPr>
          <p:cNvSpPr txBox="1"/>
          <p:nvPr/>
        </p:nvSpPr>
        <p:spPr>
          <a:xfrm>
            <a:off x="6774024" y="5853797"/>
            <a:ext cx="436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2060"/>
                </a:solidFill>
                <a:highlight>
                  <a:srgbClr val="FFFF00"/>
                </a:highlight>
              </a:rPr>
              <a:t>2</a:t>
            </a:r>
            <a:r>
              <a:rPr lang="ko-KR" altLang="en-US" dirty="0">
                <a:solidFill>
                  <a:srgbClr val="002060"/>
                </a:solidFill>
                <a:highlight>
                  <a:srgbClr val="FFFF00"/>
                </a:highlight>
              </a:rPr>
              <a:t>차 세계대전 발발로 종전 직후까지 일시적으로 </a:t>
            </a:r>
            <a:r>
              <a:rPr lang="en-US" altLang="ko-KR" dirty="0">
                <a:solidFill>
                  <a:srgbClr val="002060"/>
                </a:solidFill>
                <a:highlight>
                  <a:srgbClr val="FFFF00"/>
                </a:highlight>
              </a:rPr>
              <a:t>1</a:t>
            </a:r>
            <a:r>
              <a:rPr lang="ko-KR" altLang="en-US" dirty="0">
                <a:solidFill>
                  <a:srgbClr val="002060"/>
                </a:solidFill>
                <a:highlight>
                  <a:srgbClr val="FFFF00"/>
                </a:highlight>
              </a:rPr>
              <a:t>차 산업의 비중이 높아짐</a:t>
            </a:r>
          </a:p>
        </p:txBody>
      </p:sp>
    </p:spTree>
    <p:extLst>
      <p:ext uri="{BB962C8B-B14F-4D97-AF65-F5344CB8AC3E}">
        <p14:creationId xmlns:p14="http://schemas.microsoft.com/office/powerpoint/2010/main" val="36181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13" grpId="0"/>
      <p:bldGraphic spid="16" grpId="0">
        <p:bldAsOne/>
      </p:bldGraphic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439835-2B73-46E6-A139-2C7C51C0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메이지 초기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88AC58-1F83-4840-B029-CBF8C96A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0" y="1841678"/>
            <a:ext cx="3122905" cy="4111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2230A-2EF1-4DFE-A1CE-934E6DB0D088}"/>
              </a:ext>
            </a:extLst>
          </p:cNvPr>
          <p:cNvSpPr txBox="1"/>
          <p:nvPr/>
        </p:nvSpPr>
        <p:spPr>
          <a:xfrm>
            <a:off x="3959605" y="2100108"/>
            <a:ext cx="52431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/>
              <a:t>오쿠보</a:t>
            </a:r>
            <a:r>
              <a:rPr lang="ko-KR" altLang="en-US" sz="2500" dirty="0"/>
              <a:t> </a:t>
            </a:r>
            <a:r>
              <a:rPr lang="ko-KR" altLang="en-US" sz="2500" dirty="0" err="1"/>
              <a:t>도시미치</a:t>
            </a:r>
            <a:r>
              <a:rPr lang="en-US" altLang="ko-KR" sz="2500" dirty="0"/>
              <a:t>(</a:t>
            </a:r>
            <a:r>
              <a:rPr lang="ko-KR" altLang="en-US" sz="2500" dirty="0"/>
              <a:t>大久保利通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89527-E26C-4A5D-98DE-FC9F911552FC}"/>
              </a:ext>
            </a:extLst>
          </p:cNvPr>
          <p:cNvSpPr txBox="1"/>
          <p:nvPr/>
        </p:nvSpPr>
        <p:spPr>
          <a:xfrm>
            <a:off x="3959604" y="2717493"/>
            <a:ext cx="67866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메이지 시대의 정치가</a:t>
            </a:r>
            <a:r>
              <a:rPr lang="en-US" altLang="ko-KR" sz="2500" dirty="0"/>
              <a:t>, </a:t>
            </a:r>
            <a:r>
              <a:rPr lang="ko-KR" altLang="en-US" sz="2500" dirty="0"/>
              <a:t>내치 우선 정책을 표방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EDDB-A0A4-462F-A8E4-1F27E00A83DB}"/>
              </a:ext>
            </a:extLst>
          </p:cNvPr>
          <p:cNvSpPr txBox="1"/>
          <p:nvPr/>
        </p:nvSpPr>
        <p:spPr>
          <a:xfrm>
            <a:off x="3959604" y="3365440"/>
            <a:ext cx="67111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물자 증산 강조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55B2541C-713C-4AED-A0CB-4DCEE2BD788C}"/>
              </a:ext>
            </a:extLst>
          </p:cNvPr>
          <p:cNvSpPr/>
          <p:nvPr/>
        </p:nvSpPr>
        <p:spPr>
          <a:xfrm>
            <a:off x="979764" y="41151"/>
            <a:ext cx="3868024" cy="197351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무릇 국가의 강약은 국민의 빈부에서 비롯되며</a:t>
            </a:r>
            <a:r>
              <a:rPr lang="en-US" altLang="ko-KR" dirty="0"/>
              <a:t>, </a:t>
            </a:r>
            <a:r>
              <a:rPr lang="ko-KR" altLang="en-US" dirty="0"/>
              <a:t>국민의 빈부는 물자의 많고 적음과 직결된다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C5C0584-42E4-4EED-8EED-3DF1091B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31" y="1878583"/>
            <a:ext cx="3328913" cy="47690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2E2C17-6172-43A4-9E29-CF42245F9261}"/>
              </a:ext>
            </a:extLst>
          </p:cNvPr>
          <p:cNvSpPr txBox="1"/>
          <p:nvPr/>
        </p:nvSpPr>
        <p:spPr>
          <a:xfrm>
            <a:off x="1160532" y="5935929"/>
            <a:ext cx="7394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500" dirty="0" err="1"/>
              <a:t>식산흥업</a:t>
            </a:r>
            <a:r>
              <a:rPr lang="en-US" altLang="ko-KR" sz="2500" dirty="0"/>
              <a:t>(</a:t>
            </a:r>
            <a:r>
              <a:rPr lang="ko-KR" altLang="en-US" sz="2500" dirty="0"/>
              <a:t>殖産興業</a:t>
            </a:r>
            <a:r>
              <a:rPr lang="en-US" altLang="ko-KR" sz="2500" dirty="0"/>
              <a:t>, </a:t>
            </a:r>
            <a:r>
              <a:rPr lang="ko-KR" altLang="en-US" sz="2500" dirty="0"/>
              <a:t>생산을 늘리고 산업을 일으킴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52D9B6-F77C-474B-A4A0-95A709931FB7}"/>
              </a:ext>
            </a:extLst>
          </p:cNvPr>
          <p:cNvSpPr txBox="1"/>
          <p:nvPr/>
        </p:nvSpPr>
        <p:spPr>
          <a:xfrm>
            <a:off x="3959604" y="5304984"/>
            <a:ext cx="4414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500" dirty="0"/>
              <a:t>마에다 마사나</a:t>
            </a:r>
          </a:p>
        </p:txBody>
      </p:sp>
    </p:spTree>
    <p:extLst>
      <p:ext uri="{BB962C8B-B14F-4D97-AF65-F5344CB8AC3E}">
        <p14:creationId xmlns:p14="http://schemas.microsoft.com/office/powerpoint/2010/main" val="1320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BE5A5-4133-4EA8-A2A2-5A049C90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메이지 정부의 정책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0A671-858B-41E6-A971-55487B37E842}"/>
              </a:ext>
            </a:extLst>
          </p:cNvPr>
          <p:cNvSpPr txBox="1"/>
          <p:nvPr/>
        </p:nvSpPr>
        <p:spPr>
          <a:xfrm>
            <a:off x="3296874" y="2331812"/>
            <a:ext cx="53186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1. </a:t>
            </a:r>
            <a:r>
              <a:rPr lang="ko-KR" altLang="en-US" sz="2500" dirty="0"/>
              <a:t>상업과 교통에 대한 제한 철폐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5A3F4-144C-4DE6-948C-BE013318FB90}"/>
              </a:ext>
            </a:extLst>
          </p:cNvPr>
          <p:cNvSpPr txBox="1"/>
          <p:nvPr/>
        </p:nvSpPr>
        <p:spPr>
          <a:xfrm>
            <a:off x="2785146" y="3117558"/>
            <a:ext cx="6342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2. </a:t>
            </a:r>
            <a:r>
              <a:rPr lang="ko-KR" altLang="en-US" sz="2500" dirty="0"/>
              <a:t>통화 제도</a:t>
            </a:r>
            <a:r>
              <a:rPr lang="en-US" altLang="ko-KR" sz="2500" dirty="0"/>
              <a:t>, </a:t>
            </a:r>
            <a:r>
              <a:rPr lang="ko-KR" altLang="en-US" sz="2500" dirty="0"/>
              <a:t>은행 제도 </a:t>
            </a:r>
            <a:r>
              <a:rPr lang="ko-KR" altLang="en-US" sz="2500" dirty="0" err="1"/>
              <a:t>도입등</a:t>
            </a:r>
            <a:r>
              <a:rPr lang="ko-KR" altLang="en-US" sz="2500" dirty="0"/>
              <a:t> 제도 개혁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9B5A2-BDFF-49EF-BFE0-63F850550E64}"/>
              </a:ext>
            </a:extLst>
          </p:cNvPr>
          <p:cNvSpPr txBox="1"/>
          <p:nvPr/>
        </p:nvSpPr>
        <p:spPr>
          <a:xfrm>
            <a:off x="2382474" y="3927045"/>
            <a:ext cx="72648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3. </a:t>
            </a:r>
            <a:r>
              <a:rPr lang="ko-KR" altLang="en-US" sz="2500" dirty="0"/>
              <a:t>철도</a:t>
            </a:r>
            <a:r>
              <a:rPr lang="en-US" altLang="ko-KR" sz="2500" dirty="0"/>
              <a:t>, </a:t>
            </a:r>
            <a:r>
              <a:rPr lang="ko-KR" altLang="en-US" sz="2500" dirty="0"/>
              <a:t>전신</a:t>
            </a:r>
            <a:r>
              <a:rPr lang="en-US" altLang="ko-KR" sz="2500" dirty="0"/>
              <a:t>, </a:t>
            </a:r>
            <a:r>
              <a:rPr lang="ko-KR" altLang="en-US" sz="2500" dirty="0"/>
              <a:t>광산</a:t>
            </a:r>
            <a:r>
              <a:rPr lang="en-US" altLang="ko-KR" sz="2500" dirty="0"/>
              <a:t>, </a:t>
            </a:r>
            <a:r>
              <a:rPr lang="ko-KR" altLang="en-US" sz="2500" dirty="0"/>
              <a:t>철강</a:t>
            </a:r>
            <a:r>
              <a:rPr lang="en-US" altLang="ko-KR" sz="2500" dirty="0"/>
              <a:t>, </a:t>
            </a:r>
            <a:r>
              <a:rPr lang="ko-KR" altLang="en-US" sz="2500" dirty="0"/>
              <a:t>면사</a:t>
            </a:r>
            <a:r>
              <a:rPr lang="en-US" altLang="ko-KR" sz="2500" dirty="0"/>
              <a:t>, </a:t>
            </a:r>
            <a:r>
              <a:rPr lang="ko-KR" altLang="en-US" sz="2500" dirty="0"/>
              <a:t>방적 등 공장 설립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5F9B8-7ACB-4773-8AEC-DFE9628316D2}"/>
              </a:ext>
            </a:extLst>
          </p:cNvPr>
          <p:cNvSpPr txBox="1"/>
          <p:nvPr/>
        </p:nvSpPr>
        <p:spPr>
          <a:xfrm>
            <a:off x="2119618" y="4736532"/>
            <a:ext cx="7952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4. </a:t>
            </a:r>
            <a:r>
              <a:rPr lang="ko-KR" altLang="en-US" sz="2500" dirty="0"/>
              <a:t>기업에게 자금과 설비를 대여</a:t>
            </a:r>
            <a:r>
              <a:rPr lang="en-US" altLang="ko-KR" sz="2500" dirty="0"/>
              <a:t>, </a:t>
            </a:r>
            <a:r>
              <a:rPr lang="ko-KR" altLang="en-US" sz="2500" dirty="0"/>
              <a:t>불하</a:t>
            </a:r>
            <a:r>
              <a:rPr lang="en-US" altLang="ko-KR" sz="2500" dirty="0"/>
              <a:t>(</a:t>
            </a:r>
            <a:r>
              <a:rPr lang="ko-KR" altLang="en-US" sz="2500" dirty="0"/>
              <a:t>拂下</a:t>
            </a:r>
            <a:r>
              <a:rPr lang="en-US" altLang="ko-KR" sz="2500" dirty="0"/>
              <a:t>) 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6572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B120F0-DEF5-4DC9-911A-419B8714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경공업화 시대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E1694-AC0E-438F-9F15-B348956EAE42}"/>
              </a:ext>
            </a:extLst>
          </p:cNvPr>
          <p:cNvSpPr txBox="1"/>
          <p:nvPr/>
        </p:nvSpPr>
        <p:spPr>
          <a:xfrm>
            <a:off x="2371897" y="1844263"/>
            <a:ext cx="7448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식산산업정책으로 일본 경제는 급속도로 근대화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85D3B-DB23-4B15-8140-273EEDC16165}"/>
              </a:ext>
            </a:extLst>
          </p:cNvPr>
          <p:cNvSpPr txBox="1"/>
          <p:nvPr/>
        </p:nvSpPr>
        <p:spPr>
          <a:xfrm>
            <a:off x="2787534" y="3429000"/>
            <a:ext cx="66169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5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2ACD1A8-E438-4422-9CED-BFEA7CF00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7" y="2574936"/>
            <a:ext cx="4897953" cy="37069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FE85DF-4149-4B07-B962-AA3841288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48" y="2574936"/>
            <a:ext cx="5231327" cy="3923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C62D8-ED92-42E7-9FD8-303684633879}"/>
              </a:ext>
            </a:extLst>
          </p:cNvPr>
          <p:cNvSpPr txBox="1"/>
          <p:nvPr/>
        </p:nvSpPr>
        <p:spPr>
          <a:xfrm>
            <a:off x="1308683" y="2724118"/>
            <a:ext cx="98654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>
                <a:highlight>
                  <a:srgbClr val="FFFF00"/>
                </a:highlight>
              </a:rPr>
              <a:t>기술 수준이 높은 산업의 경우 기계설비를 비롯한 고정 자본 소모가 많아 노동력이 풍부했던 당시 일본의 산업구조에는 적당치 않았음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9C6EB-3836-4C93-992A-6A75FD8E7B08}"/>
              </a:ext>
            </a:extLst>
          </p:cNvPr>
          <p:cNvSpPr txBox="1"/>
          <p:nvPr/>
        </p:nvSpPr>
        <p:spPr>
          <a:xfrm>
            <a:off x="1100005" y="4359415"/>
            <a:ext cx="9991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highlight>
                  <a:srgbClr val="FFFF00"/>
                </a:highlight>
              </a:rPr>
              <a:t>제철</a:t>
            </a:r>
            <a:r>
              <a:rPr lang="en-US" altLang="ko-KR" sz="2500" dirty="0">
                <a:highlight>
                  <a:srgbClr val="FFFF00"/>
                </a:highlight>
              </a:rPr>
              <a:t>, </a:t>
            </a:r>
            <a:r>
              <a:rPr lang="ko-KR" altLang="en-US" sz="2500" dirty="0">
                <a:highlight>
                  <a:srgbClr val="FFFF00"/>
                </a:highlight>
              </a:rPr>
              <a:t>조선 기계 제조 등 중화학 공업의 경우에는 시장 수요가 적어 철도와 같은 특수 산업을 제외하고는 채산을 맞추기가 어려웠기 때문</a:t>
            </a:r>
          </a:p>
        </p:txBody>
      </p:sp>
    </p:spTree>
    <p:extLst>
      <p:ext uri="{BB962C8B-B14F-4D97-AF65-F5344CB8AC3E}">
        <p14:creationId xmlns:p14="http://schemas.microsoft.com/office/powerpoint/2010/main" val="34034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354CD8-0809-4998-A013-127FD9AE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중공업화 시대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BA3B695A-CFBC-4CEE-98F1-80FFCB650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3" y="2197892"/>
            <a:ext cx="5609798" cy="3724275"/>
          </a:xfr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B7B253C-D1F8-421E-9469-299C66C13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55" y="1854995"/>
            <a:ext cx="5692772" cy="426957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894CD2F-A163-4ED4-BD1E-12FC74EE4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04" y="4198142"/>
            <a:ext cx="6541698" cy="173355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8712D7E-279D-4142-BC4F-0E2C8526F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3" y="1668948"/>
            <a:ext cx="6497769" cy="198182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678BEE6-D38C-4C42-8783-CC54E7021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50" y="1139429"/>
            <a:ext cx="5054977" cy="28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E90BDB-4049-400D-9726-4381F559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패전 후의 일본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66F4884-9F87-4433-B37C-EC48E2D20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6" y="1778000"/>
            <a:ext cx="4307117" cy="4351338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1878CB4-3135-4574-99B1-01879D43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2" y="1560576"/>
            <a:ext cx="4453128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BAF500-C9FD-45C5-9B52-9C89132E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차 기술 혁신 붐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F7D6664-0712-47E9-84B4-FF8B1D41F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7" y="1839272"/>
            <a:ext cx="4063574" cy="4351338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78CDC8-A1CA-4952-B5AF-DB537E902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485325"/>
            <a:ext cx="5429250" cy="37623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08E3E46-575F-46D9-BB25-6B715D52B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4" y="1470972"/>
            <a:ext cx="5882957" cy="411807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E94D65F-0B5A-43F2-9D2B-17B7CDBDF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63" y="1604676"/>
            <a:ext cx="5882956" cy="38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345</Words>
  <Application>Microsoft Office PowerPoint</Application>
  <PresentationFormat>와이드스크린</PresentationFormat>
  <Paragraphs>54</Paragraphs>
  <Slides>13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a옛날목욕탕L</vt:lpstr>
      <vt:lpstr>Malgun Gothic Semilight</vt:lpstr>
      <vt:lpstr>나눔바른고딕</vt:lpstr>
      <vt:lpstr>다음_Regular</vt:lpstr>
      <vt:lpstr>맑은 고딕</vt:lpstr>
      <vt:lpstr>Arial</vt:lpstr>
      <vt:lpstr>Office 테마</vt:lpstr>
      <vt:lpstr>PowerPoint 프레젠테이션</vt:lpstr>
      <vt:lpstr>PowerPoint 프레젠테이션</vt:lpstr>
      <vt:lpstr>메이지시대 ~ 전쟁전까지의 산업 구조</vt:lpstr>
      <vt:lpstr>메이지 초기</vt:lpstr>
      <vt:lpstr>메이지 정부의 정책</vt:lpstr>
      <vt:lpstr>경공업화 시대</vt:lpstr>
      <vt:lpstr>중공업화 시대</vt:lpstr>
      <vt:lpstr>패전 후의 일본</vt:lpstr>
      <vt:lpstr>제1차 기술 혁신 붐</vt:lpstr>
      <vt:lpstr>종전 이후 쇼와시대의 산업 구조</vt:lpstr>
      <vt:lpstr>오일쇼크</vt:lpstr>
      <vt:lpstr>오일쇼크 이후의 산업 구조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메이지 초기의 일본</dc:title>
  <dc:creator>김태완</dc:creator>
  <cp:lastModifiedBy>김태완</cp:lastModifiedBy>
  <cp:revision>34</cp:revision>
  <dcterms:created xsi:type="dcterms:W3CDTF">2018-04-10T13:53:04Z</dcterms:created>
  <dcterms:modified xsi:type="dcterms:W3CDTF">2018-04-11T13:33:11Z</dcterms:modified>
</cp:coreProperties>
</file>