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46" r:id="rId3"/>
    <p:sldId id="258" r:id="rId4"/>
    <p:sldId id="259" r:id="rId5"/>
    <p:sldId id="262" r:id="rId6"/>
    <p:sldId id="316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347" r:id="rId25"/>
    <p:sldId id="278" r:id="rId26"/>
    <p:sldId id="279" r:id="rId27"/>
    <p:sldId id="317" r:id="rId28"/>
    <p:sldId id="318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19" r:id="rId38"/>
    <p:sldId id="320" r:id="rId39"/>
    <p:sldId id="321" r:id="rId40"/>
    <p:sldId id="322" r:id="rId41"/>
    <p:sldId id="324" r:id="rId42"/>
    <p:sldId id="325" r:id="rId43"/>
    <p:sldId id="326" r:id="rId44"/>
    <p:sldId id="327" r:id="rId45"/>
    <p:sldId id="328" r:id="rId46"/>
    <p:sldId id="350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51" r:id="rId63"/>
    <p:sldId id="344" r:id="rId64"/>
    <p:sldId id="345" r:id="rId65"/>
    <p:sldId id="349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00CCFF"/>
    <a:srgbClr val="4D422D"/>
    <a:srgbClr val="4E422C"/>
    <a:srgbClr val="523B28"/>
    <a:srgbClr val="34353A"/>
    <a:srgbClr val="66FFCC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4621" autoAdjust="0"/>
  </p:normalViewPr>
  <p:slideViewPr>
    <p:cSldViewPr>
      <p:cViewPr varScale="1">
        <p:scale>
          <a:sx n="79" d="100"/>
          <a:sy n="79" d="100"/>
        </p:scale>
        <p:origin x="-160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0977E-A75C-445B-A794-38891FCB4CAD}" type="datetimeFigureOut">
              <a:rPr lang="ko-KR" altLang="en-US" smtClean="0"/>
              <a:t>2018-05-10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A1C8-6E62-4857-98D4-D2806F51B7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61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6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8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52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1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4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1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78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99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D9E7-508A-4EF0-8CB1-32ECCCEDF469}" type="datetimeFigureOut">
              <a:rPr lang="ko-KR" altLang="en-US" smtClean="0"/>
              <a:pPr/>
              <a:t>2018-05-10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8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yaXBPnT6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naver.com/skangksk/29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2XKEdn9kM&amp;feature=share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fHQV5sbLCo&amp;feature=youtu.b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ZPA7z4QwE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9ijw3bKn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bsstory.blog.me/221229554762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POD&amp;mid=tvh&amp;oid=214&amp;aid=000040254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OLkBgK2GF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youtube.com/watch?v=glGfsc3gXHg&amp;feature=youtu.b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lGfsc3gXHg&amp;feature=youtu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46"/>
          <p:cNvSpPr>
            <a:spLocks/>
          </p:cNvSpPr>
          <p:nvPr/>
        </p:nvSpPr>
        <p:spPr bwMode="auto">
          <a:xfrm rot="849442">
            <a:off x="218150" y="824679"/>
            <a:ext cx="2629114" cy="2997697"/>
          </a:xfrm>
          <a:custGeom>
            <a:avLst/>
            <a:gdLst>
              <a:gd name="T0" fmla="*/ 48 w 56"/>
              <a:gd name="T1" fmla="*/ 2 h 96"/>
              <a:gd name="T2" fmla="*/ 50 w 56"/>
              <a:gd name="T3" fmla="*/ 6 h 96"/>
              <a:gd name="T4" fmla="*/ 56 w 56"/>
              <a:gd name="T5" fmla="*/ 10 h 96"/>
              <a:gd name="T6" fmla="*/ 51 w 56"/>
              <a:gd name="T7" fmla="*/ 14 h 96"/>
              <a:gd name="T8" fmla="*/ 50 w 56"/>
              <a:gd name="T9" fmla="*/ 16 h 96"/>
              <a:gd name="T10" fmla="*/ 48 w 56"/>
              <a:gd name="T11" fmla="*/ 25 h 96"/>
              <a:gd name="T12" fmla="*/ 51 w 56"/>
              <a:gd name="T13" fmla="*/ 35 h 96"/>
              <a:gd name="T14" fmla="*/ 52 w 56"/>
              <a:gd name="T15" fmla="*/ 39 h 96"/>
              <a:gd name="T16" fmla="*/ 50 w 56"/>
              <a:gd name="T17" fmla="*/ 41 h 96"/>
              <a:gd name="T18" fmla="*/ 44 w 56"/>
              <a:gd name="T19" fmla="*/ 49 h 96"/>
              <a:gd name="T20" fmla="*/ 42 w 56"/>
              <a:gd name="T21" fmla="*/ 53 h 96"/>
              <a:gd name="T22" fmla="*/ 38 w 56"/>
              <a:gd name="T23" fmla="*/ 54 h 96"/>
              <a:gd name="T24" fmla="*/ 34 w 56"/>
              <a:gd name="T25" fmla="*/ 58 h 96"/>
              <a:gd name="T26" fmla="*/ 34 w 56"/>
              <a:gd name="T27" fmla="*/ 64 h 96"/>
              <a:gd name="T28" fmla="*/ 34 w 56"/>
              <a:gd name="T29" fmla="*/ 69 h 96"/>
              <a:gd name="T30" fmla="*/ 39 w 56"/>
              <a:gd name="T31" fmla="*/ 71 h 96"/>
              <a:gd name="T32" fmla="*/ 50 w 56"/>
              <a:gd name="T33" fmla="*/ 79 h 96"/>
              <a:gd name="T34" fmla="*/ 37 w 56"/>
              <a:gd name="T35" fmla="*/ 82 h 96"/>
              <a:gd name="T36" fmla="*/ 29 w 56"/>
              <a:gd name="T37" fmla="*/ 87 h 96"/>
              <a:gd name="T38" fmla="*/ 23 w 56"/>
              <a:gd name="T39" fmla="*/ 94 h 96"/>
              <a:gd name="T40" fmla="*/ 19 w 56"/>
              <a:gd name="T41" fmla="*/ 91 h 96"/>
              <a:gd name="T42" fmla="*/ 18 w 56"/>
              <a:gd name="T43" fmla="*/ 95 h 96"/>
              <a:gd name="T44" fmla="*/ 14 w 56"/>
              <a:gd name="T45" fmla="*/ 96 h 96"/>
              <a:gd name="T46" fmla="*/ 15 w 56"/>
              <a:gd name="T47" fmla="*/ 91 h 96"/>
              <a:gd name="T48" fmla="*/ 11 w 56"/>
              <a:gd name="T49" fmla="*/ 92 h 96"/>
              <a:gd name="T50" fmla="*/ 10 w 56"/>
              <a:gd name="T51" fmla="*/ 90 h 96"/>
              <a:gd name="T52" fmla="*/ 13 w 56"/>
              <a:gd name="T53" fmla="*/ 81 h 96"/>
              <a:gd name="T54" fmla="*/ 18 w 56"/>
              <a:gd name="T55" fmla="*/ 79 h 96"/>
              <a:gd name="T56" fmla="*/ 11 w 56"/>
              <a:gd name="T57" fmla="*/ 79 h 96"/>
              <a:gd name="T58" fmla="*/ 10 w 56"/>
              <a:gd name="T59" fmla="*/ 73 h 96"/>
              <a:gd name="T60" fmla="*/ 11 w 56"/>
              <a:gd name="T61" fmla="*/ 66 h 96"/>
              <a:gd name="T62" fmla="*/ 14 w 56"/>
              <a:gd name="T63" fmla="*/ 64 h 96"/>
              <a:gd name="T64" fmla="*/ 11 w 56"/>
              <a:gd name="T65" fmla="*/ 65 h 96"/>
              <a:gd name="T66" fmla="*/ 6 w 56"/>
              <a:gd name="T67" fmla="*/ 64 h 96"/>
              <a:gd name="T68" fmla="*/ 4 w 56"/>
              <a:gd name="T69" fmla="*/ 65 h 96"/>
              <a:gd name="T70" fmla="*/ 1 w 56"/>
              <a:gd name="T71" fmla="*/ 61 h 96"/>
              <a:gd name="T72" fmla="*/ 0 w 56"/>
              <a:gd name="T73" fmla="*/ 61 h 96"/>
              <a:gd name="T74" fmla="*/ 2 w 56"/>
              <a:gd name="T75" fmla="*/ 52 h 96"/>
              <a:gd name="T76" fmla="*/ 4 w 56"/>
              <a:gd name="T77" fmla="*/ 46 h 96"/>
              <a:gd name="T78" fmla="*/ 9 w 56"/>
              <a:gd name="T79" fmla="*/ 40 h 96"/>
              <a:gd name="T80" fmla="*/ 13 w 56"/>
              <a:gd name="T81" fmla="*/ 33 h 96"/>
              <a:gd name="T82" fmla="*/ 14 w 56"/>
              <a:gd name="T83" fmla="*/ 31 h 96"/>
              <a:gd name="T84" fmla="*/ 17 w 56"/>
              <a:gd name="T85" fmla="*/ 24 h 96"/>
              <a:gd name="T86" fmla="*/ 21 w 56"/>
              <a:gd name="T87" fmla="*/ 28 h 96"/>
              <a:gd name="T88" fmla="*/ 25 w 56"/>
              <a:gd name="T89" fmla="*/ 28 h 96"/>
              <a:gd name="T90" fmla="*/ 31 w 56"/>
              <a:gd name="T91" fmla="*/ 29 h 96"/>
              <a:gd name="T92" fmla="*/ 37 w 56"/>
              <a:gd name="T93" fmla="*/ 27 h 96"/>
              <a:gd name="T94" fmla="*/ 34 w 56"/>
              <a:gd name="T95" fmla="*/ 23 h 96"/>
              <a:gd name="T96" fmla="*/ 33 w 56"/>
              <a:gd name="T97" fmla="*/ 19 h 96"/>
              <a:gd name="T98" fmla="*/ 40 w 56"/>
              <a:gd name="T99" fmla="*/ 15 h 96"/>
              <a:gd name="T100" fmla="*/ 42 w 56"/>
              <a:gd name="T101" fmla="*/ 10 h 96"/>
              <a:gd name="T102" fmla="*/ 46 w 56"/>
              <a:gd name="T103" fmla="*/ 7 h 96"/>
              <a:gd name="T104" fmla="*/ 44 w 56"/>
              <a:gd name="T105" fmla="*/ 3 h 96"/>
              <a:gd name="T106" fmla="*/ 47 w 56"/>
              <a:gd name="T10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96">
                <a:moveTo>
                  <a:pt x="47" y="0"/>
                </a:moveTo>
                <a:lnTo>
                  <a:pt x="48" y="2"/>
                </a:lnTo>
                <a:lnTo>
                  <a:pt x="48" y="4"/>
                </a:lnTo>
                <a:lnTo>
                  <a:pt x="50" y="6"/>
                </a:lnTo>
                <a:lnTo>
                  <a:pt x="54" y="6"/>
                </a:lnTo>
                <a:lnTo>
                  <a:pt x="56" y="10"/>
                </a:lnTo>
                <a:lnTo>
                  <a:pt x="55" y="10"/>
                </a:lnTo>
                <a:lnTo>
                  <a:pt x="51" y="14"/>
                </a:lnTo>
                <a:lnTo>
                  <a:pt x="50" y="14"/>
                </a:lnTo>
                <a:lnTo>
                  <a:pt x="50" y="16"/>
                </a:lnTo>
                <a:lnTo>
                  <a:pt x="48" y="23"/>
                </a:lnTo>
                <a:lnTo>
                  <a:pt x="48" y="25"/>
                </a:lnTo>
                <a:lnTo>
                  <a:pt x="51" y="28"/>
                </a:lnTo>
                <a:lnTo>
                  <a:pt x="51" y="35"/>
                </a:lnTo>
                <a:lnTo>
                  <a:pt x="54" y="36"/>
                </a:lnTo>
                <a:lnTo>
                  <a:pt x="52" y="39"/>
                </a:lnTo>
                <a:lnTo>
                  <a:pt x="48" y="41"/>
                </a:lnTo>
                <a:lnTo>
                  <a:pt x="50" y="41"/>
                </a:lnTo>
                <a:lnTo>
                  <a:pt x="43" y="48"/>
                </a:lnTo>
                <a:lnTo>
                  <a:pt x="44" y="49"/>
                </a:lnTo>
                <a:lnTo>
                  <a:pt x="43" y="52"/>
                </a:lnTo>
                <a:lnTo>
                  <a:pt x="42" y="53"/>
                </a:lnTo>
                <a:lnTo>
                  <a:pt x="39" y="53"/>
                </a:lnTo>
                <a:lnTo>
                  <a:pt x="38" y="54"/>
                </a:lnTo>
                <a:lnTo>
                  <a:pt x="37" y="57"/>
                </a:lnTo>
                <a:lnTo>
                  <a:pt x="34" y="58"/>
                </a:lnTo>
                <a:lnTo>
                  <a:pt x="34" y="61"/>
                </a:lnTo>
                <a:lnTo>
                  <a:pt x="34" y="64"/>
                </a:lnTo>
                <a:lnTo>
                  <a:pt x="33" y="65"/>
                </a:lnTo>
                <a:lnTo>
                  <a:pt x="34" y="69"/>
                </a:lnTo>
                <a:lnTo>
                  <a:pt x="38" y="69"/>
                </a:lnTo>
                <a:lnTo>
                  <a:pt x="39" y="71"/>
                </a:lnTo>
                <a:lnTo>
                  <a:pt x="48" y="77"/>
                </a:lnTo>
                <a:lnTo>
                  <a:pt x="50" y="79"/>
                </a:lnTo>
                <a:lnTo>
                  <a:pt x="44" y="82"/>
                </a:lnTo>
                <a:lnTo>
                  <a:pt x="37" y="82"/>
                </a:lnTo>
                <a:lnTo>
                  <a:pt x="33" y="86"/>
                </a:lnTo>
                <a:lnTo>
                  <a:pt x="29" y="87"/>
                </a:lnTo>
                <a:lnTo>
                  <a:pt x="25" y="91"/>
                </a:lnTo>
                <a:lnTo>
                  <a:pt x="23" y="94"/>
                </a:lnTo>
                <a:lnTo>
                  <a:pt x="21" y="91"/>
                </a:lnTo>
                <a:lnTo>
                  <a:pt x="19" y="91"/>
                </a:lnTo>
                <a:lnTo>
                  <a:pt x="21" y="92"/>
                </a:lnTo>
                <a:lnTo>
                  <a:pt x="18" y="95"/>
                </a:lnTo>
                <a:lnTo>
                  <a:pt x="17" y="95"/>
                </a:lnTo>
                <a:lnTo>
                  <a:pt x="14" y="96"/>
                </a:lnTo>
                <a:lnTo>
                  <a:pt x="13" y="95"/>
                </a:lnTo>
                <a:lnTo>
                  <a:pt x="15" y="91"/>
                </a:lnTo>
                <a:lnTo>
                  <a:pt x="13" y="91"/>
                </a:lnTo>
                <a:lnTo>
                  <a:pt x="11" y="92"/>
                </a:lnTo>
                <a:lnTo>
                  <a:pt x="10" y="91"/>
                </a:lnTo>
                <a:lnTo>
                  <a:pt x="10" y="90"/>
                </a:lnTo>
                <a:lnTo>
                  <a:pt x="10" y="85"/>
                </a:lnTo>
                <a:lnTo>
                  <a:pt x="13" y="81"/>
                </a:lnTo>
                <a:lnTo>
                  <a:pt x="15" y="81"/>
                </a:lnTo>
                <a:lnTo>
                  <a:pt x="18" y="79"/>
                </a:lnTo>
                <a:lnTo>
                  <a:pt x="15" y="79"/>
                </a:lnTo>
                <a:lnTo>
                  <a:pt x="11" y="79"/>
                </a:lnTo>
                <a:lnTo>
                  <a:pt x="10" y="79"/>
                </a:lnTo>
                <a:lnTo>
                  <a:pt x="10" y="73"/>
                </a:lnTo>
                <a:lnTo>
                  <a:pt x="13" y="69"/>
                </a:lnTo>
                <a:lnTo>
                  <a:pt x="11" y="66"/>
                </a:lnTo>
                <a:lnTo>
                  <a:pt x="13" y="65"/>
                </a:lnTo>
                <a:lnTo>
                  <a:pt x="14" y="64"/>
                </a:lnTo>
                <a:lnTo>
                  <a:pt x="13" y="64"/>
                </a:lnTo>
                <a:lnTo>
                  <a:pt x="11" y="65"/>
                </a:lnTo>
                <a:lnTo>
                  <a:pt x="8" y="65"/>
                </a:lnTo>
                <a:lnTo>
                  <a:pt x="6" y="64"/>
                </a:lnTo>
                <a:lnTo>
                  <a:pt x="4" y="62"/>
                </a:lnTo>
                <a:lnTo>
                  <a:pt x="4" y="65"/>
                </a:lnTo>
                <a:lnTo>
                  <a:pt x="1" y="65"/>
                </a:lnTo>
                <a:lnTo>
                  <a:pt x="1" y="61"/>
                </a:lnTo>
                <a:lnTo>
                  <a:pt x="0" y="61"/>
                </a:lnTo>
                <a:lnTo>
                  <a:pt x="0" y="61"/>
                </a:lnTo>
                <a:lnTo>
                  <a:pt x="0" y="54"/>
                </a:lnTo>
                <a:lnTo>
                  <a:pt x="2" y="52"/>
                </a:lnTo>
                <a:lnTo>
                  <a:pt x="4" y="48"/>
                </a:lnTo>
                <a:lnTo>
                  <a:pt x="4" y="46"/>
                </a:lnTo>
                <a:lnTo>
                  <a:pt x="8" y="44"/>
                </a:lnTo>
                <a:lnTo>
                  <a:pt x="9" y="40"/>
                </a:lnTo>
                <a:lnTo>
                  <a:pt x="11" y="39"/>
                </a:lnTo>
                <a:lnTo>
                  <a:pt x="13" y="33"/>
                </a:lnTo>
                <a:lnTo>
                  <a:pt x="14" y="32"/>
                </a:lnTo>
                <a:lnTo>
                  <a:pt x="14" y="31"/>
                </a:lnTo>
                <a:lnTo>
                  <a:pt x="14" y="27"/>
                </a:lnTo>
                <a:lnTo>
                  <a:pt x="17" y="24"/>
                </a:lnTo>
                <a:lnTo>
                  <a:pt x="18" y="27"/>
                </a:lnTo>
                <a:lnTo>
                  <a:pt x="21" y="28"/>
                </a:lnTo>
                <a:lnTo>
                  <a:pt x="22" y="29"/>
                </a:lnTo>
                <a:lnTo>
                  <a:pt x="25" y="28"/>
                </a:lnTo>
                <a:lnTo>
                  <a:pt x="27" y="29"/>
                </a:lnTo>
                <a:lnTo>
                  <a:pt x="31" y="29"/>
                </a:lnTo>
                <a:lnTo>
                  <a:pt x="35" y="29"/>
                </a:lnTo>
                <a:lnTo>
                  <a:pt x="37" y="27"/>
                </a:lnTo>
                <a:lnTo>
                  <a:pt x="37" y="24"/>
                </a:lnTo>
                <a:lnTo>
                  <a:pt x="34" y="23"/>
                </a:lnTo>
                <a:lnTo>
                  <a:pt x="31" y="20"/>
                </a:lnTo>
                <a:lnTo>
                  <a:pt x="33" y="19"/>
                </a:lnTo>
                <a:lnTo>
                  <a:pt x="35" y="19"/>
                </a:lnTo>
                <a:lnTo>
                  <a:pt x="40" y="15"/>
                </a:lnTo>
                <a:lnTo>
                  <a:pt x="40" y="12"/>
                </a:lnTo>
                <a:lnTo>
                  <a:pt x="42" y="10"/>
                </a:lnTo>
                <a:lnTo>
                  <a:pt x="44" y="10"/>
                </a:lnTo>
                <a:lnTo>
                  <a:pt x="46" y="7"/>
                </a:lnTo>
                <a:lnTo>
                  <a:pt x="44" y="6"/>
                </a:lnTo>
                <a:lnTo>
                  <a:pt x="44" y="3"/>
                </a:lnTo>
                <a:lnTo>
                  <a:pt x="44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Freeform 345"/>
          <p:cNvSpPr>
            <a:spLocks noEditPoints="1"/>
          </p:cNvSpPr>
          <p:nvPr/>
        </p:nvSpPr>
        <p:spPr bwMode="auto">
          <a:xfrm rot="533767">
            <a:off x="547344" y="3392945"/>
            <a:ext cx="2958899" cy="2532382"/>
          </a:xfrm>
          <a:custGeom>
            <a:avLst/>
            <a:gdLst>
              <a:gd name="T0" fmla="*/ 28 w 54"/>
              <a:gd name="T1" fmla="*/ 81 h 86"/>
              <a:gd name="T2" fmla="*/ 27 w 54"/>
              <a:gd name="T3" fmla="*/ 85 h 86"/>
              <a:gd name="T4" fmla="*/ 20 w 54"/>
              <a:gd name="T5" fmla="*/ 86 h 86"/>
              <a:gd name="T6" fmla="*/ 20 w 54"/>
              <a:gd name="T7" fmla="*/ 82 h 86"/>
              <a:gd name="T8" fmla="*/ 52 w 54"/>
              <a:gd name="T9" fmla="*/ 70 h 86"/>
              <a:gd name="T10" fmla="*/ 53 w 54"/>
              <a:gd name="T11" fmla="*/ 71 h 86"/>
              <a:gd name="T12" fmla="*/ 52 w 54"/>
              <a:gd name="T13" fmla="*/ 73 h 86"/>
              <a:gd name="T14" fmla="*/ 52 w 54"/>
              <a:gd name="T15" fmla="*/ 70 h 86"/>
              <a:gd name="T16" fmla="*/ 19 w 54"/>
              <a:gd name="T17" fmla="*/ 67 h 86"/>
              <a:gd name="T18" fmla="*/ 17 w 54"/>
              <a:gd name="T19" fmla="*/ 69 h 86"/>
              <a:gd name="T20" fmla="*/ 16 w 54"/>
              <a:gd name="T21" fmla="*/ 69 h 86"/>
              <a:gd name="T22" fmla="*/ 17 w 54"/>
              <a:gd name="T23" fmla="*/ 67 h 86"/>
              <a:gd name="T24" fmla="*/ 54 w 54"/>
              <a:gd name="T25" fmla="*/ 63 h 86"/>
              <a:gd name="T26" fmla="*/ 54 w 54"/>
              <a:gd name="T27" fmla="*/ 66 h 86"/>
              <a:gd name="T28" fmla="*/ 53 w 54"/>
              <a:gd name="T29" fmla="*/ 69 h 86"/>
              <a:gd name="T30" fmla="*/ 52 w 54"/>
              <a:gd name="T31" fmla="*/ 65 h 86"/>
              <a:gd name="T32" fmla="*/ 54 w 54"/>
              <a:gd name="T33" fmla="*/ 63 h 86"/>
              <a:gd name="T34" fmla="*/ 36 w 54"/>
              <a:gd name="T35" fmla="*/ 62 h 86"/>
              <a:gd name="T36" fmla="*/ 33 w 54"/>
              <a:gd name="T37" fmla="*/ 61 h 86"/>
              <a:gd name="T38" fmla="*/ 44 w 54"/>
              <a:gd name="T39" fmla="*/ 57 h 86"/>
              <a:gd name="T40" fmla="*/ 45 w 54"/>
              <a:gd name="T41" fmla="*/ 60 h 86"/>
              <a:gd name="T42" fmla="*/ 42 w 54"/>
              <a:gd name="T43" fmla="*/ 62 h 86"/>
              <a:gd name="T44" fmla="*/ 42 w 54"/>
              <a:gd name="T45" fmla="*/ 58 h 86"/>
              <a:gd name="T46" fmla="*/ 27 w 54"/>
              <a:gd name="T47" fmla="*/ 0 h 86"/>
              <a:gd name="T48" fmla="*/ 37 w 54"/>
              <a:gd name="T49" fmla="*/ 15 h 86"/>
              <a:gd name="T50" fmla="*/ 44 w 54"/>
              <a:gd name="T51" fmla="*/ 28 h 86"/>
              <a:gd name="T52" fmla="*/ 48 w 54"/>
              <a:gd name="T53" fmla="*/ 38 h 86"/>
              <a:gd name="T54" fmla="*/ 49 w 54"/>
              <a:gd name="T55" fmla="*/ 41 h 86"/>
              <a:gd name="T56" fmla="*/ 50 w 54"/>
              <a:gd name="T57" fmla="*/ 49 h 86"/>
              <a:gd name="T58" fmla="*/ 49 w 54"/>
              <a:gd name="T59" fmla="*/ 52 h 86"/>
              <a:gd name="T60" fmla="*/ 44 w 54"/>
              <a:gd name="T61" fmla="*/ 56 h 86"/>
              <a:gd name="T62" fmla="*/ 41 w 54"/>
              <a:gd name="T63" fmla="*/ 60 h 86"/>
              <a:gd name="T64" fmla="*/ 39 w 54"/>
              <a:gd name="T65" fmla="*/ 60 h 86"/>
              <a:gd name="T66" fmla="*/ 36 w 54"/>
              <a:gd name="T67" fmla="*/ 58 h 86"/>
              <a:gd name="T68" fmla="*/ 33 w 54"/>
              <a:gd name="T69" fmla="*/ 60 h 86"/>
              <a:gd name="T70" fmla="*/ 31 w 54"/>
              <a:gd name="T71" fmla="*/ 60 h 86"/>
              <a:gd name="T72" fmla="*/ 23 w 54"/>
              <a:gd name="T73" fmla="*/ 66 h 86"/>
              <a:gd name="T74" fmla="*/ 23 w 54"/>
              <a:gd name="T75" fmla="*/ 67 h 86"/>
              <a:gd name="T76" fmla="*/ 20 w 54"/>
              <a:gd name="T77" fmla="*/ 67 h 86"/>
              <a:gd name="T78" fmla="*/ 19 w 54"/>
              <a:gd name="T79" fmla="*/ 63 h 86"/>
              <a:gd name="T80" fmla="*/ 15 w 54"/>
              <a:gd name="T81" fmla="*/ 58 h 86"/>
              <a:gd name="T82" fmla="*/ 15 w 54"/>
              <a:gd name="T83" fmla="*/ 56 h 86"/>
              <a:gd name="T84" fmla="*/ 16 w 54"/>
              <a:gd name="T85" fmla="*/ 53 h 86"/>
              <a:gd name="T86" fmla="*/ 15 w 54"/>
              <a:gd name="T87" fmla="*/ 49 h 86"/>
              <a:gd name="T88" fmla="*/ 19 w 54"/>
              <a:gd name="T89" fmla="*/ 45 h 86"/>
              <a:gd name="T90" fmla="*/ 16 w 54"/>
              <a:gd name="T91" fmla="*/ 42 h 86"/>
              <a:gd name="T92" fmla="*/ 14 w 54"/>
              <a:gd name="T93" fmla="*/ 36 h 86"/>
              <a:gd name="T94" fmla="*/ 12 w 54"/>
              <a:gd name="T95" fmla="*/ 33 h 86"/>
              <a:gd name="T96" fmla="*/ 8 w 54"/>
              <a:gd name="T97" fmla="*/ 28 h 86"/>
              <a:gd name="T98" fmla="*/ 11 w 54"/>
              <a:gd name="T99" fmla="*/ 27 h 86"/>
              <a:gd name="T100" fmla="*/ 16 w 54"/>
              <a:gd name="T101" fmla="*/ 29 h 86"/>
              <a:gd name="T102" fmla="*/ 14 w 54"/>
              <a:gd name="T103" fmla="*/ 24 h 86"/>
              <a:gd name="T104" fmla="*/ 12 w 54"/>
              <a:gd name="T105" fmla="*/ 23 h 86"/>
              <a:gd name="T106" fmla="*/ 4 w 54"/>
              <a:gd name="T107" fmla="*/ 15 h 86"/>
              <a:gd name="T108" fmla="*/ 3 w 54"/>
              <a:gd name="T109" fmla="*/ 13 h 86"/>
              <a:gd name="T110" fmla="*/ 0 w 54"/>
              <a:gd name="T111" fmla="*/ 15 h 86"/>
              <a:gd name="T112" fmla="*/ 6 w 54"/>
              <a:gd name="T113" fmla="*/ 8 h 86"/>
              <a:gd name="T114" fmla="*/ 14 w 54"/>
              <a:gd name="T115" fmla="*/ 3 h 86"/>
              <a:gd name="T116" fmla="*/ 27 w 54"/>
              <a:gd name="T1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86">
                <a:moveTo>
                  <a:pt x="25" y="81"/>
                </a:moveTo>
                <a:lnTo>
                  <a:pt x="28" y="81"/>
                </a:lnTo>
                <a:lnTo>
                  <a:pt x="28" y="82"/>
                </a:lnTo>
                <a:lnTo>
                  <a:pt x="27" y="85"/>
                </a:lnTo>
                <a:lnTo>
                  <a:pt x="21" y="86"/>
                </a:lnTo>
                <a:lnTo>
                  <a:pt x="20" y="86"/>
                </a:lnTo>
                <a:lnTo>
                  <a:pt x="19" y="83"/>
                </a:lnTo>
                <a:lnTo>
                  <a:pt x="20" y="82"/>
                </a:lnTo>
                <a:lnTo>
                  <a:pt x="25" y="81"/>
                </a:lnTo>
                <a:close/>
                <a:moveTo>
                  <a:pt x="52" y="70"/>
                </a:moveTo>
                <a:lnTo>
                  <a:pt x="54" y="70"/>
                </a:lnTo>
                <a:lnTo>
                  <a:pt x="53" y="71"/>
                </a:lnTo>
                <a:lnTo>
                  <a:pt x="53" y="73"/>
                </a:lnTo>
                <a:lnTo>
                  <a:pt x="52" y="73"/>
                </a:lnTo>
                <a:lnTo>
                  <a:pt x="52" y="71"/>
                </a:lnTo>
                <a:lnTo>
                  <a:pt x="52" y="70"/>
                </a:lnTo>
                <a:close/>
                <a:moveTo>
                  <a:pt x="17" y="66"/>
                </a:moveTo>
                <a:lnTo>
                  <a:pt x="19" y="67"/>
                </a:lnTo>
                <a:lnTo>
                  <a:pt x="19" y="69"/>
                </a:lnTo>
                <a:lnTo>
                  <a:pt x="17" y="69"/>
                </a:lnTo>
                <a:lnTo>
                  <a:pt x="16" y="70"/>
                </a:lnTo>
                <a:lnTo>
                  <a:pt x="16" y="69"/>
                </a:lnTo>
                <a:lnTo>
                  <a:pt x="16" y="67"/>
                </a:lnTo>
                <a:lnTo>
                  <a:pt x="17" y="67"/>
                </a:lnTo>
                <a:lnTo>
                  <a:pt x="17" y="66"/>
                </a:lnTo>
                <a:close/>
                <a:moveTo>
                  <a:pt x="54" y="63"/>
                </a:moveTo>
                <a:lnTo>
                  <a:pt x="54" y="63"/>
                </a:lnTo>
                <a:lnTo>
                  <a:pt x="54" y="66"/>
                </a:lnTo>
                <a:lnTo>
                  <a:pt x="53" y="67"/>
                </a:lnTo>
                <a:lnTo>
                  <a:pt x="53" y="69"/>
                </a:lnTo>
                <a:lnTo>
                  <a:pt x="52" y="67"/>
                </a:lnTo>
                <a:lnTo>
                  <a:pt x="52" y="65"/>
                </a:lnTo>
                <a:lnTo>
                  <a:pt x="53" y="63"/>
                </a:lnTo>
                <a:lnTo>
                  <a:pt x="54" y="63"/>
                </a:lnTo>
                <a:close/>
                <a:moveTo>
                  <a:pt x="35" y="61"/>
                </a:moveTo>
                <a:lnTo>
                  <a:pt x="36" y="62"/>
                </a:lnTo>
                <a:lnTo>
                  <a:pt x="35" y="62"/>
                </a:lnTo>
                <a:lnTo>
                  <a:pt x="33" y="61"/>
                </a:lnTo>
                <a:lnTo>
                  <a:pt x="35" y="61"/>
                </a:lnTo>
                <a:close/>
                <a:moveTo>
                  <a:pt x="44" y="57"/>
                </a:moveTo>
                <a:lnTo>
                  <a:pt x="45" y="58"/>
                </a:lnTo>
                <a:lnTo>
                  <a:pt x="45" y="60"/>
                </a:lnTo>
                <a:lnTo>
                  <a:pt x="44" y="61"/>
                </a:lnTo>
                <a:lnTo>
                  <a:pt x="42" y="62"/>
                </a:lnTo>
                <a:lnTo>
                  <a:pt x="42" y="60"/>
                </a:lnTo>
                <a:lnTo>
                  <a:pt x="42" y="58"/>
                </a:lnTo>
                <a:lnTo>
                  <a:pt x="44" y="57"/>
                </a:lnTo>
                <a:close/>
                <a:moveTo>
                  <a:pt x="27" y="0"/>
                </a:moveTo>
                <a:lnTo>
                  <a:pt x="31" y="8"/>
                </a:lnTo>
                <a:lnTo>
                  <a:pt x="37" y="15"/>
                </a:lnTo>
                <a:lnTo>
                  <a:pt x="44" y="23"/>
                </a:lnTo>
                <a:lnTo>
                  <a:pt x="44" y="28"/>
                </a:lnTo>
                <a:lnTo>
                  <a:pt x="46" y="31"/>
                </a:lnTo>
                <a:lnTo>
                  <a:pt x="48" y="38"/>
                </a:lnTo>
                <a:lnTo>
                  <a:pt x="48" y="41"/>
                </a:lnTo>
                <a:lnTo>
                  <a:pt x="49" y="41"/>
                </a:lnTo>
                <a:lnTo>
                  <a:pt x="49" y="41"/>
                </a:lnTo>
                <a:lnTo>
                  <a:pt x="50" y="49"/>
                </a:lnTo>
                <a:lnTo>
                  <a:pt x="48" y="50"/>
                </a:lnTo>
                <a:lnTo>
                  <a:pt x="49" y="52"/>
                </a:lnTo>
                <a:lnTo>
                  <a:pt x="46" y="56"/>
                </a:lnTo>
                <a:lnTo>
                  <a:pt x="44" y="56"/>
                </a:lnTo>
                <a:lnTo>
                  <a:pt x="40" y="58"/>
                </a:lnTo>
                <a:lnTo>
                  <a:pt x="41" y="60"/>
                </a:lnTo>
                <a:lnTo>
                  <a:pt x="40" y="61"/>
                </a:lnTo>
                <a:lnTo>
                  <a:pt x="39" y="60"/>
                </a:lnTo>
                <a:lnTo>
                  <a:pt x="37" y="61"/>
                </a:lnTo>
                <a:lnTo>
                  <a:pt x="36" y="58"/>
                </a:lnTo>
                <a:lnTo>
                  <a:pt x="35" y="58"/>
                </a:lnTo>
                <a:lnTo>
                  <a:pt x="33" y="60"/>
                </a:lnTo>
                <a:lnTo>
                  <a:pt x="32" y="58"/>
                </a:lnTo>
                <a:lnTo>
                  <a:pt x="31" y="60"/>
                </a:lnTo>
                <a:lnTo>
                  <a:pt x="25" y="63"/>
                </a:lnTo>
                <a:lnTo>
                  <a:pt x="23" y="66"/>
                </a:lnTo>
                <a:lnTo>
                  <a:pt x="23" y="65"/>
                </a:lnTo>
                <a:lnTo>
                  <a:pt x="23" y="67"/>
                </a:lnTo>
                <a:lnTo>
                  <a:pt x="20" y="69"/>
                </a:lnTo>
                <a:lnTo>
                  <a:pt x="20" y="67"/>
                </a:lnTo>
                <a:lnTo>
                  <a:pt x="20" y="66"/>
                </a:lnTo>
                <a:lnTo>
                  <a:pt x="19" y="63"/>
                </a:lnTo>
                <a:lnTo>
                  <a:pt x="17" y="63"/>
                </a:lnTo>
                <a:lnTo>
                  <a:pt x="15" y="58"/>
                </a:lnTo>
                <a:lnTo>
                  <a:pt x="16" y="58"/>
                </a:lnTo>
                <a:lnTo>
                  <a:pt x="15" y="56"/>
                </a:lnTo>
                <a:lnTo>
                  <a:pt x="15" y="53"/>
                </a:lnTo>
                <a:lnTo>
                  <a:pt x="16" y="53"/>
                </a:lnTo>
                <a:lnTo>
                  <a:pt x="16" y="50"/>
                </a:lnTo>
                <a:lnTo>
                  <a:pt x="15" y="49"/>
                </a:lnTo>
                <a:lnTo>
                  <a:pt x="15" y="48"/>
                </a:lnTo>
                <a:lnTo>
                  <a:pt x="19" y="45"/>
                </a:lnTo>
                <a:lnTo>
                  <a:pt x="16" y="41"/>
                </a:lnTo>
                <a:lnTo>
                  <a:pt x="16" y="42"/>
                </a:lnTo>
                <a:lnTo>
                  <a:pt x="14" y="41"/>
                </a:lnTo>
                <a:lnTo>
                  <a:pt x="14" y="36"/>
                </a:lnTo>
                <a:lnTo>
                  <a:pt x="14" y="33"/>
                </a:lnTo>
                <a:lnTo>
                  <a:pt x="12" y="33"/>
                </a:lnTo>
                <a:lnTo>
                  <a:pt x="7" y="32"/>
                </a:lnTo>
                <a:lnTo>
                  <a:pt x="8" y="28"/>
                </a:lnTo>
                <a:lnTo>
                  <a:pt x="11" y="28"/>
                </a:lnTo>
                <a:lnTo>
                  <a:pt x="11" y="27"/>
                </a:lnTo>
                <a:lnTo>
                  <a:pt x="12" y="28"/>
                </a:lnTo>
                <a:lnTo>
                  <a:pt x="16" y="29"/>
                </a:lnTo>
                <a:lnTo>
                  <a:pt x="15" y="27"/>
                </a:lnTo>
                <a:lnTo>
                  <a:pt x="14" y="24"/>
                </a:lnTo>
                <a:lnTo>
                  <a:pt x="14" y="23"/>
                </a:lnTo>
                <a:lnTo>
                  <a:pt x="12" y="23"/>
                </a:lnTo>
                <a:lnTo>
                  <a:pt x="10" y="19"/>
                </a:lnTo>
                <a:lnTo>
                  <a:pt x="4" y="15"/>
                </a:lnTo>
                <a:lnTo>
                  <a:pt x="7" y="13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2" y="12"/>
                </a:lnTo>
                <a:lnTo>
                  <a:pt x="6" y="8"/>
                </a:lnTo>
                <a:lnTo>
                  <a:pt x="10" y="7"/>
                </a:lnTo>
                <a:lnTo>
                  <a:pt x="14" y="3"/>
                </a:lnTo>
                <a:lnTo>
                  <a:pt x="21" y="3"/>
                </a:ln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13767" y="2144625"/>
            <a:ext cx="694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a typeface="문체부 궁체 정자체" panose="02030609000101010101" pitchFamily="17" charset="-127"/>
              </a:rPr>
              <a:t>간도가 우리나라 땅인 이유</a:t>
            </a:r>
            <a:endParaRPr lang="ko-KR" altLang="en-US" sz="4000" dirty="0">
              <a:ea typeface="문체부 궁체 정자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587727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D솔체" panose="02020603020101020101" pitchFamily="18" charset="-127"/>
                <a:ea typeface="MD솔체" panose="02020603020101020101" pitchFamily="18" charset="-127"/>
              </a:rPr>
              <a:t>5</a:t>
            </a:r>
            <a:r>
              <a:rPr lang="ko-KR" altLang="en-US" sz="2800" dirty="0" smtClean="0">
                <a:latin typeface="MD솔체" panose="02020603020101020101" pitchFamily="18" charset="-127"/>
                <a:ea typeface="MD솔체" panose="02020603020101020101" pitchFamily="18" charset="-127"/>
              </a:rPr>
              <a:t>조 </a:t>
            </a:r>
            <a:endParaRPr lang="ko-KR" altLang="en-US" sz="2800" dirty="0"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74512"/>
          <p:cNvSpPr>
            <a:spLocks noChangeArrowheads="1"/>
          </p:cNvSpPr>
          <p:nvPr/>
        </p:nvSpPr>
        <p:spPr bwMode="auto">
          <a:xfrm>
            <a:off x="173468" y="1315125"/>
            <a:ext cx="6172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동간도 서간도 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영상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366" y="116632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1 | </a:t>
            </a:r>
            <a:r>
              <a:rPr lang="ko-KR" altLang="en-US" b="1" dirty="0"/>
              <a:t>간도의 위치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03344" y="1988840"/>
            <a:ext cx="74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https://www.youtube.com/watch?v=ENyaXBPnT6U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0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60432" cy="1470025"/>
          </a:xfrm>
        </p:spPr>
        <p:txBody>
          <a:bodyPr/>
          <a:lstStyle/>
          <a:p>
            <a:r>
              <a:rPr lang="en-US" altLang="ko-KR" dirty="0" smtClean="0">
                <a:latin typeface="MD아롱체" pitchFamily="18" charset="-127"/>
                <a:ea typeface="문체부 궁체 정자체" panose="02030609000101010101" pitchFamily="17" charset="-127"/>
              </a:rPr>
              <a:t>2.</a:t>
            </a:r>
            <a:r>
              <a:rPr lang="ko-KR" altLang="en-US" dirty="0" smtClean="0">
                <a:latin typeface="MD아롱체" pitchFamily="18" charset="-127"/>
                <a:ea typeface="문체부 궁체 정자체" panose="02030609000101010101" pitchFamily="17" charset="-127"/>
              </a:rPr>
              <a:t>백두산 정계비와 간도 영유권</a:t>
            </a:r>
            <a:endParaRPr lang="ko-KR" altLang="en-US" dirty="0">
              <a:latin typeface="MD아롱체" pitchFamily="18" charset="-127"/>
              <a:ea typeface="문체부 궁체 정자체" panose="02030609000101010101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49411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20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중국어중국학과</a:t>
            </a:r>
            <a:endParaRPr lang="en-US" altLang="ko-KR" sz="20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0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이송</a:t>
            </a:r>
            <a:r>
              <a:rPr lang="ko-KR" altLang="en-US" sz="20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희</a:t>
            </a:r>
          </a:p>
        </p:txBody>
      </p:sp>
    </p:spTree>
    <p:extLst>
      <p:ext uri="{BB962C8B-B14F-4D97-AF65-F5344CB8AC3E}">
        <p14:creationId xmlns:p14="http://schemas.microsoft.com/office/powerpoint/2010/main" val="11153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378" y="980728"/>
            <a:ext cx="4150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latin typeface="MD아롱체" pitchFamily="18" charset="-127"/>
                <a:ea typeface="문체부 쓰기 정체" panose="02030609000101010101" pitchFamily="17" charset="-127"/>
              </a:rPr>
              <a:t>백두산 정계비</a:t>
            </a:r>
            <a:endParaRPr lang="ko-KR" altLang="en-US" sz="4800" b="1" dirty="0">
              <a:latin typeface="MD아롱체" pitchFamily="18" charset="-127"/>
              <a:ea typeface="문체부 쓰기 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378" y="2240956"/>
            <a:ext cx="4750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1712</a:t>
            </a:r>
            <a:r>
              <a:rPr lang="ko-KR" altLang="en-US" sz="2400" dirty="0" smtClean="0">
                <a:latin typeface="+mn-ea"/>
              </a:rPr>
              <a:t>년 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ko-KR" altLang="en-US" sz="2400" dirty="0" smtClean="0">
                <a:latin typeface="+mn-ea"/>
              </a:rPr>
              <a:t>숙종 </a:t>
            </a:r>
            <a:r>
              <a:rPr lang="en-US" altLang="ko-KR" sz="2400" dirty="0" smtClean="0">
                <a:latin typeface="+mn-ea"/>
              </a:rPr>
              <a:t>38</a:t>
            </a:r>
            <a:r>
              <a:rPr lang="ko-KR" altLang="en-US" sz="2400" dirty="0" smtClean="0">
                <a:latin typeface="+mn-ea"/>
              </a:rPr>
              <a:t>년</a:t>
            </a:r>
            <a:r>
              <a:rPr lang="en-US" altLang="ko-KR" sz="2400" dirty="0" smtClean="0">
                <a:latin typeface="+mn-ea"/>
              </a:rPr>
              <a:t>)</a:t>
            </a:r>
            <a:r>
              <a:rPr lang="en-US" altLang="ko-KR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,</a:t>
            </a:r>
          </a:p>
          <a:p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   조선과 청나라의 국경선 표시</a:t>
            </a:r>
            <a:endParaRPr lang="en-US" altLang="ko-KR" sz="2400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3744" y="3573079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해발 </a:t>
            </a:r>
            <a:r>
              <a:rPr lang="en-US" altLang="ko-KR" sz="2400" dirty="0" smtClean="0">
                <a:latin typeface="+mn-ea"/>
              </a:rPr>
              <a:t>2,200M</a:t>
            </a:r>
            <a:endParaRPr lang="ko-KR" altLang="en-US" sz="24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65" y="4467537"/>
            <a:ext cx="734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smtClean="0">
                <a:latin typeface="+mn-ea"/>
              </a:rPr>
              <a:t>서쪽의 </a:t>
            </a:r>
            <a:r>
              <a:rPr lang="ko-KR" altLang="en-US" sz="2400" dirty="0" err="1" smtClean="0">
                <a:latin typeface="+mn-ea"/>
              </a:rPr>
              <a:t>압록과</a:t>
            </a:r>
            <a:r>
              <a:rPr lang="ko-KR" altLang="en-US" sz="2400" dirty="0" smtClean="0">
                <a:latin typeface="+mn-ea"/>
              </a:rPr>
              <a:t> 동쪽의 </a:t>
            </a:r>
            <a:r>
              <a:rPr lang="ko-KR" altLang="en-US" sz="2400" dirty="0" err="1" smtClean="0">
                <a:latin typeface="+mn-ea"/>
              </a:rPr>
              <a:t>토문을</a:t>
            </a:r>
            <a:r>
              <a:rPr lang="ko-KR" altLang="en-US" sz="2400" dirty="0" smtClean="0">
                <a:latin typeface="+mn-ea"/>
              </a:rPr>
              <a:t> 분수령으로 삼는다</a:t>
            </a:r>
            <a:r>
              <a:rPr lang="en-US" altLang="ko-KR" sz="2400" dirty="0" smtClean="0">
                <a:latin typeface="+mn-ea"/>
              </a:rPr>
              <a:t>.’</a:t>
            </a:r>
            <a:endParaRPr lang="ko-KR" altLang="en-US" sz="24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256" y="357308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백두산의 </a:t>
            </a:r>
            <a:r>
              <a:rPr lang="ko-KR" altLang="en-US" sz="2400" dirty="0" err="1" smtClean="0">
                <a:latin typeface="+mn-ea"/>
              </a:rPr>
              <a:t>장군봉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^ </a:t>
            </a:r>
            <a:r>
              <a:rPr lang="ko-KR" altLang="en-US" sz="2400" dirty="0" err="1" smtClean="0">
                <a:latin typeface="+mn-ea"/>
              </a:rPr>
              <a:t>대연지봉</a:t>
            </a:r>
            <a:endParaRPr lang="ko-KR" altLang="en-US" sz="2400" dirty="0">
              <a:latin typeface="+mn-ea"/>
            </a:endParaRPr>
          </a:p>
        </p:txBody>
      </p:sp>
      <p:pic>
        <p:nvPicPr>
          <p:cNvPr id="9" name="그림 8" descr="qetw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89" y="350696"/>
            <a:ext cx="3175000" cy="273050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0" name="타원 9"/>
          <p:cNvSpPr/>
          <p:nvPr/>
        </p:nvSpPr>
        <p:spPr>
          <a:xfrm>
            <a:off x="3715368" y="4357694"/>
            <a:ext cx="761949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4266" y="549571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조선 </a:t>
            </a:r>
            <a:r>
              <a:rPr lang="en-US" altLang="ko-KR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– </a:t>
            </a:r>
            <a:r>
              <a:rPr lang="ko-KR" altLang="en-US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만주 </a:t>
            </a:r>
            <a:r>
              <a:rPr lang="ko-KR" altLang="en-US" sz="2400" dirty="0" err="1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쑹화강의</a:t>
            </a:r>
            <a:r>
              <a:rPr lang="ko-KR" altLang="en-US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 한 부분</a:t>
            </a:r>
            <a:endParaRPr lang="ko-KR" altLang="en-US" sz="2400" dirty="0">
              <a:latin typeface="휴먼아미체" panose="02030504000101010101" pitchFamily="18" charset="-127"/>
              <a:ea typeface="휴먼아미체" panose="02030504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3" y="548763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청나라 </a:t>
            </a:r>
            <a:r>
              <a:rPr lang="en-US" altLang="ko-KR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- </a:t>
            </a:r>
            <a:r>
              <a:rPr lang="ko-KR" altLang="en-US" sz="2400" dirty="0" smtClean="0">
                <a:latin typeface="휴먼아미체" panose="02030504000101010101" pitchFamily="18" charset="-127"/>
                <a:ea typeface="휴먼아미체" panose="02030504000101010101" pitchFamily="18" charset="-127"/>
              </a:rPr>
              <a:t>두만강</a:t>
            </a:r>
            <a:endParaRPr lang="ko-KR" altLang="en-US" sz="2400" dirty="0">
              <a:latin typeface="휴먼아미체" panose="02030504000101010101" pitchFamily="18" charset="-127"/>
              <a:ea typeface="휴먼아미체" panose="02030504000101010101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3414194" y="4924821"/>
            <a:ext cx="395296" cy="442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410428" y="4930434"/>
            <a:ext cx="432048" cy="4371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81378" y="166030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2 | </a:t>
            </a:r>
            <a:r>
              <a:rPr lang="ko-KR" altLang="en-US" b="1" dirty="0" smtClean="0"/>
              <a:t>백두산 정계비와 간도 영유권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513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692696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MD아롱체" pitchFamily="18" charset="-127"/>
                <a:ea typeface="문체부 궁체 정자체" panose="02030609000101010101" pitchFamily="17" charset="-127"/>
              </a:rPr>
              <a:t>정계비 설치</a:t>
            </a:r>
            <a:endParaRPr lang="ko-KR" altLang="en-US" sz="4800" dirty="0">
              <a:latin typeface="MD아롱체" pitchFamily="18" charset="-127"/>
              <a:ea typeface="문체부 궁체 정자체" panose="02030609000101010101" pitchFamily="17" charset="-127"/>
            </a:endParaRPr>
          </a:p>
        </p:txBody>
      </p:sp>
      <p:pic>
        <p:nvPicPr>
          <p:cNvPr id="6" name="그림 5" descr="ㅂㄷㅅㅈㄱㅂ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132856"/>
            <a:ext cx="3915564" cy="3320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97" y="2123089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국경 명문화</a:t>
            </a:r>
            <a:endParaRPr lang="ko-KR" altLang="en-US" sz="24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96951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백두산 천지 이남지역 </a:t>
            </a:r>
            <a:r>
              <a:rPr lang="en-US" altLang="ko-KR" sz="2400" dirty="0" smtClean="0">
                <a:latin typeface="+mn-ea"/>
              </a:rPr>
              <a:t>= </a:t>
            </a:r>
            <a:r>
              <a:rPr lang="ko-KR" altLang="en-US" sz="2400" dirty="0" smtClean="0">
                <a:latin typeface="+mn-ea"/>
              </a:rPr>
              <a:t>조선의 영토</a:t>
            </a:r>
            <a:endParaRPr lang="ko-KR" altLang="en-US" sz="24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83" y="3877999"/>
            <a:ext cx="349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청나라와 러시아</a:t>
            </a:r>
            <a:r>
              <a:rPr lang="en-US" altLang="ko-KR" sz="2400" dirty="0" smtClean="0">
                <a:latin typeface="+mn-ea"/>
              </a:rPr>
              <a:t> </a:t>
            </a:r>
          </a:p>
          <a:p>
            <a:r>
              <a:rPr lang="en-US" altLang="ko-KR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  </a:t>
            </a:r>
            <a:r>
              <a:rPr lang="ko-KR" altLang="en-US" sz="2400" dirty="0" err="1" smtClean="0">
                <a:latin typeface="+mn-ea"/>
              </a:rPr>
              <a:t>네르친스크</a:t>
            </a:r>
            <a:r>
              <a:rPr lang="ko-KR" altLang="en-US" sz="2400" dirty="0" smtClean="0">
                <a:latin typeface="+mn-ea"/>
              </a:rPr>
              <a:t> 조약 체결</a:t>
            </a:r>
            <a:endParaRPr lang="en-US" altLang="ko-KR" sz="2400" dirty="0" smtClean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164" y="4950612"/>
            <a:ext cx="4509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조선</a:t>
            </a:r>
            <a:endParaRPr lang="en-US" altLang="ko-KR" sz="2400" dirty="0" smtClean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 ; </a:t>
            </a:r>
            <a:r>
              <a:rPr lang="ko-KR" altLang="en-US" sz="2400" dirty="0" smtClean="0">
                <a:latin typeface="+mn-ea"/>
              </a:rPr>
              <a:t>숭배 의식과 영토 인식 확고 </a:t>
            </a:r>
            <a:endParaRPr lang="en-US" altLang="ko-KR" sz="2400" dirty="0" smtClean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3583" y="116632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2 | </a:t>
            </a:r>
            <a:r>
              <a:rPr lang="ko-KR" altLang="en-US" b="1" dirty="0" smtClean="0"/>
              <a:t>백두산 정계비와 간도영유권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8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38" y="199068"/>
            <a:ext cx="8022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MD아롱체" pitchFamily="18" charset="-127"/>
                <a:ea typeface="문체부 궁체 정자체" panose="02030609000101010101" pitchFamily="17" charset="-127"/>
              </a:rPr>
              <a:t>설치 당시</a:t>
            </a:r>
            <a:r>
              <a:rPr lang="en-US" altLang="ko-KR" sz="4400" dirty="0" smtClean="0">
                <a:latin typeface="MD아롱체" pitchFamily="18" charset="-127"/>
                <a:ea typeface="문체부 궁체 정자체" panose="02030609000101010101" pitchFamily="17" charset="-127"/>
              </a:rPr>
              <a:t>,</a:t>
            </a:r>
          </a:p>
          <a:p>
            <a:r>
              <a:rPr lang="en-US" altLang="ko-KR" sz="4400" dirty="0" smtClean="0">
                <a:latin typeface="MD아롱체" pitchFamily="18" charset="-127"/>
                <a:ea typeface="문체부 궁체 정자체" panose="02030609000101010101" pitchFamily="17" charset="-127"/>
              </a:rPr>
              <a:t>   </a:t>
            </a:r>
            <a:r>
              <a:rPr lang="ko-KR" altLang="en-US" sz="4400" dirty="0" err="1" smtClean="0">
                <a:latin typeface="MD아롱체" pitchFamily="18" charset="-127"/>
                <a:ea typeface="문체부 궁체 정자체" panose="02030609000101010101" pitchFamily="17" charset="-127"/>
              </a:rPr>
              <a:t>토문강에</a:t>
            </a:r>
            <a:r>
              <a:rPr lang="ko-KR" altLang="en-US" sz="4400" dirty="0" smtClean="0">
                <a:latin typeface="MD아롱체" pitchFamily="18" charset="-127"/>
                <a:ea typeface="문체부 궁체 정자체" panose="02030609000101010101" pitchFamily="17" charset="-127"/>
              </a:rPr>
              <a:t> 대한 조선의 인식</a:t>
            </a:r>
            <a:endParaRPr lang="ko-KR" altLang="en-US" sz="4400" dirty="0">
              <a:latin typeface="MD아롱체" pitchFamily="18" charset="-127"/>
              <a:ea typeface="문체부 궁체 정자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53" y="2071682"/>
            <a:ext cx="7162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숙종 시기의 </a:t>
            </a:r>
            <a:r>
              <a:rPr lang="ko-KR" altLang="en-US" sz="2400" dirty="0" err="1" smtClean="0">
                <a:latin typeface="+mn-ea"/>
              </a:rPr>
              <a:t>이조참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err="1" smtClean="0">
                <a:latin typeface="+mn-ea"/>
              </a:rPr>
              <a:t>이광좌</a:t>
            </a:r>
            <a:r>
              <a:rPr lang="ko-KR" altLang="en-US" sz="2400" dirty="0" smtClean="0">
                <a:latin typeface="+mn-ea"/>
              </a:rPr>
              <a:t> </a:t>
            </a:r>
            <a:endParaRPr lang="en-US" altLang="ko-KR" sz="2400" dirty="0" smtClean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           ; </a:t>
            </a:r>
            <a:r>
              <a:rPr lang="ko-KR" altLang="en-US" sz="2400" dirty="0" smtClean="0">
                <a:latin typeface="+mn-ea"/>
              </a:rPr>
              <a:t>황지의 이른바 </a:t>
            </a:r>
            <a:r>
              <a:rPr lang="ko-KR" altLang="en-US" sz="2400" dirty="0" err="1" smtClean="0">
                <a:latin typeface="+mn-ea"/>
              </a:rPr>
              <a:t>토문강이란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화어로</a:t>
            </a:r>
            <a:r>
              <a:rPr lang="ko-KR" altLang="en-US" sz="2400" dirty="0" smtClean="0">
                <a:latin typeface="+mn-ea"/>
              </a:rPr>
              <a:t> 두만강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60" y="3038777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차관접대사의별단 </a:t>
            </a:r>
            <a:r>
              <a:rPr lang="en-US" altLang="ko-KR" sz="2400" dirty="0" smtClean="0">
                <a:latin typeface="+mn-ea"/>
              </a:rPr>
              <a:t>;</a:t>
            </a:r>
            <a:r>
              <a:rPr lang="ko-KR" altLang="en-US" sz="2400" dirty="0" err="1" smtClean="0">
                <a:latin typeface="+mn-ea"/>
              </a:rPr>
              <a:t>토문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= </a:t>
            </a:r>
            <a:r>
              <a:rPr lang="ko-KR" altLang="en-US" sz="2400" dirty="0" smtClean="0">
                <a:latin typeface="+mn-ea"/>
              </a:rPr>
              <a:t>두만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011" y="3933058"/>
            <a:ext cx="6667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이익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성호사설</a:t>
            </a:r>
            <a:r>
              <a:rPr lang="en-US" altLang="ko-KR" sz="2400" dirty="0" smtClean="0">
                <a:latin typeface="+mn-ea"/>
              </a:rPr>
              <a:t>/ </a:t>
            </a:r>
            <a:r>
              <a:rPr lang="ko-KR" altLang="en-US" sz="2400" dirty="0" err="1" smtClean="0">
                <a:latin typeface="+mn-ea"/>
              </a:rPr>
              <a:t>이긍익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연려실기술 등 </a:t>
            </a:r>
            <a:r>
              <a:rPr lang="en-US" altLang="ko-KR" sz="2400" dirty="0" smtClean="0">
                <a:latin typeface="+mn-ea"/>
              </a:rPr>
              <a:t>‘</a:t>
            </a:r>
            <a:r>
              <a:rPr lang="ko-KR" altLang="en-US" sz="2400" dirty="0" smtClean="0">
                <a:latin typeface="+mn-ea"/>
              </a:rPr>
              <a:t>저술서</a:t>
            </a:r>
            <a:r>
              <a:rPr lang="en-US" altLang="ko-KR" sz="2400" dirty="0" smtClean="0">
                <a:latin typeface="+mn-ea"/>
              </a:rPr>
              <a:t>’</a:t>
            </a:r>
          </a:p>
          <a:p>
            <a:r>
              <a:rPr lang="en-US" altLang="ko-KR" sz="2400" dirty="0" smtClean="0">
                <a:latin typeface="+mn-ea"/>
              </a:rPr>
              <a:t>      ; </a:t>
            </a:r>
            <a:r>
              <a:rPr lang="ko-KR" altLang="en-US" sz="2400" dirty="0" err="1" smtClean="0">
                <a:latin typeface="+mn-ea"/>
              </a:rPr>
              <a:t>토문강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= </a:t>
            </a:r>
            <a:r>
              <a:rPr lang="ko-KR" altLang="en-US" sz="2400" dirty="0" smtClean="0">
                <a:latin typeface="+mn-ea"/>
              </a:rPr>
              <a:t>두만강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409859"/>
            <a:ext cx="6890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압록강과 두만강 경계로 조선의 경내 합의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</a:t>
            </a:r>
            <a:r>
              <a:rPr lang="ko-KR" altLang="en-US" sz="2800" dirty="0" smtClean="0">
                <a:latin typeface="+mj-ea"/>
                <a:ea typeface="+mj-ea"/>
              </a:rPr>
              <a:t>→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매우 성공적</a:t>
            </a:r>
            <a:endParaRPr lang="ko-KR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8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28" y="214290"/>
            <a:ext cx="4514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수평선M" panose="02030600000101010101" pitchFamily="18" charset="-127"/>
                <a:ea typeface="문체부 궁체 정자체" panose="02030609000101010101" pitchFamily="17" charset="-127"/>
              </a:rPr>
              <a:t>간도의 역사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수평선M" panose="02030600000101010101" pitchFamily="18" charset="-127"/>
                <a:ea typeface="문체부 궁체 정자체" panose="02030609000101010101" pitchFamily="17" charset="-127"/>
              </a:rPr>
              <a:t>~18C</a:t>
            </a:r>
            <a:endParaRPr lang="ko-KR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Y수평선M" panose="02030600000101010101" pitchFamily="18" charset="-127"/>
              <a:ea typeface="문체부 궁체 정자체" panose="02030609000101010101" pitchFamily="17" charset="-127"/>
            </a:endParaRPr>
          </a:p>
          <a:p>
            <a:endParaRPr lang="ko-KR" altLang="en-US" sz="4800" dirty="0">
              <a:latin typeface="MD아롱체" pitchFamily="18" charset="-127"/>
              <a:ea typeface="MD아롱체" pitchFamily="18" charset="-127"/>
            </a:endParaRPr>
          </a:p>
        </p:txBody>
      </p:sp>
      <p:pic>
        <p:nvPicPr>
          <p:cNvPr id="7" name="그림 6" descr="간도.jpg"/>
          <p:cNvPicPr>
            <a:picLocks noChangeAspect="1"/>
          </p:cNvPicPr>
          <p:nvPr/>
        </p:nvPicPr>
        <p:blipFill>
          <a:blip r:embed="rId2">
            <a:lum bright="-42000" contrast="87000"/>
          </a:blip>
          <a:stretch>
            <a:fillRect/>
          </a:stretch>
        </p:blipFill>
        <p:spPr>
          <a:xfrm>
            <a:off x="5508105" y="3545981"/>
            <a:ext cx="3538807" cy="317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09448" y="4941168"/>
            <a:ext cx="525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청나라의 </a:t>
            </a:r>
            <a:r>
              <a:rPr lang="ko-KR" altLang="en-US" sz="2400" dirty="0" err="1" smtClean="0">
                <a:latin typeface="+mj-ea"/>
                <a:ea typeface="+mj-ea"/>
              </a:rPr>
              <a:t>봉금정책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  </a:t>
            </a:r>
            <a:r>
              <a:rPr lang="ko-KR" altLang="en-US" sz="2400" dirty="0" smtClean="0">
                <a:latin typeface="+mj-ea"/>
                <a:ea typeface="+mj-ea"/>
              </a:rPr>
              <a:t>→ </a:t>
            </a:r>
            <a:r>
              <a:rPr lang="en-US" altLang="ko-KR" sz="2400" dirty="0" smtClean="0">
                <a:latin typeface="+mj-ea"/>
                <a:ea typeface="+mj-ea"/>
              </a:rPr>
              <a:t>150</a:t>
            </a:r>
            <a:r>
              <a:rPr lang="ko-KR" altLang="en-US" sz="2400" dirty="0" smtClean="0">
                <a:latin typeface="+mj-ea"/>
                <a:ea typeface="+mj-ea"/>
              </a:rPr>
              <a:t>년 가까이 수렵지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약재의 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en-US" altLang="ko-KR" sz="2400" dirty="0" smtClean="0">
                <a:latin typeface="+mj-ea"/>
                <a:ea typeface="+mj-ea"/>
              </a:rPr>
              <a:t>    </a:t>
            </a:r>
            <a:r>
              <a:rPr lang="ko-KR" altLang="en-US" sz="2400" dirty="0" smtClean="0">
                <a:latin typeface="+mj-ea"/>
                <a:ea typeface="+mj-ea"/>
              </a:rPr>
              <a:t>채집지로 독점이용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584" y="3933057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청조의 발상지 → </a:t>
            </a:r>
            <a:r>
              <a:rPr lang="ko-KR" altLang="en-US" sz="2400" b="1" dirty="0" err="1" smtClean="0">
                <a:latin typeface="+mn-ea"/>
              </a:rPr>
              <a:t>봉금지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6" name="화살표: 오각형 1"/>
          <p:cNvSpPr/>
          <p:nvPr/>
        </p:nvSpPr>
        <p:spPr>
          <a:xfrm>
            <a:off x="201827" y="1735115"/>
            <a:ext cx="2593700" cy="153038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부여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err="1">
                <a:solidFill>
                  <a:schemeClr val="tx1"/>
                </a:solidFill>
                <a:latin typeface="+mn-ea"/>
              </a:rPr>
              <a:t>북옥저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고구려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발해의 영역</a:t>
            </a:r>
          </a:p>
        </p:txBody>
      </p:sp>
      <p:sp>
        <p:nvSpPr>
          <p:cNvPr id="18" name="화살표: 오각형 3"/>
          <p:cNvSpPr/>
          <p:nvPr/>
        </p:nvSpPr>
        <p:spPr>
          <a:xfrm>
            <a:off x="3020409" y="1783950"/>
            <a:ext cx="2593700" cy="153038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여진족</a:t>
            </a:r>
          </a:p>
        </p:txBody>
      </p:sp>
      <p:sp>
        <p:nvSpPr>
          <p:cNvPr id="20" name="화살표: 오각형 4"/>
          <p:cNvSpPr/>
          <p:nvPr/>
        </p:nvSpPr>
        <p:spPr>
          <a:xfrm>
            <a:off x="5940152" y="1783950"/>
            <a:ext cx="3024336" cy="153038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100" dirty="0">
              <a:solidFill>
                <a:schemeClr val="tx1"/>
              </a:solidFill>
              <a:latin typeface="MD아롱체" pitchFamily="18" charset="-127"/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latin typeface="+mn-ea"/>
              </a:rPr>
              <a:t>압록강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두만강남쪽 여진족→ 쫓아냄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or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귀화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      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   4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군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6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진 설치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28" y="1376693"/>
            <a:ext cx="1656184" cy="37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문체부 궁체 정자체" panose="02030609000101010101" pitchFamily="17" charset="-127"/>
              </a:rPr>
              <a:t>고려</a:t>
            </a:r>
            <a:endParaRPr lang="ko-KR" altLang="en-US" dirty="0">
              <a:ea typeface="문체부 궁체 정자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986" y="1414618"/>
            <a:ext cx="30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문체부 궁체 정자체" panose="02030609000101010101" pitchFamily="17" charset="-127"/>
              </a:rPr>
              <a:t>고려시대</a:t>
            </a:r>
            <a:r>
              <a:rPr lang="en-US" altLang="ko-KR" dirty="0" smtClean="0">
                <a:ea typeface="문체부 궁체 정자체" panose="02030609000101010101" pitchFamily="17" charset="-127"/>
              </a:rPr>
              <a:t>~ </a:t>
            </a:r>
            <a:r>
              <a:rPr lang="ko-KR" altLang="en-US" dirty="0" smtClean="0">
                <a:ea typeface="문체부 궁체 정자체" panose="02030609000101010101" pitchFamily="17" charset="-127"/>
              </a:rPr>
              <a:t>조선 중기</a:t>
            </a:r>
            <a:endParaRPr lang="ko-KR" altLang="en-US" dirty="0">
              <a:ea typeface="문체부 궁체 정자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7873" y="104528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MD아롱체" pitchFamily="18" charset="-127"/>
                <a:ea typeface="문체부 궁체 정자체" panose="02030609000101010101" pitchFamily="17" charset="-127"/>
              </a:rPr>
              <a:t>조선 건국 초</a:t>
            </a:r>
            <a:endParaRPr lang="en-US" altLang="ko-KR" sz="2400" dirty="0">
              <a:latin typeface="MD아롱체" pitchFamily="18" charset="-127"/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dirty="0">
                <a:latin typeface="MD아롱체" pitchFamily="18" charset="-127"/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latin typeface="MD아롱체" pitchFamily="18" charset="-127"/>
                <a:ea typeface="문체부 궁체 정자체" panose="02030609000101010101" pitchFamily="17" charset="-127"/>
              </a:rPr>
              <a:t>세종대왕 </a:t>
            </a:r>
            <a:r>
              <a:rPr lang="ko-KR" altLang="en-US" dirty="0" smtClean="0">
                <a:latin typeface="MD아롱체" pitchFamily="18" charset="-127"/>
                <a:ea typeface="문체부 궁체 정자체" panose="02030609000101010101" pitchFamily="17" charset="-127"/>
              </a:rPr>
              <a:t>집권기</a:t>
            </a:r>
            <a:r>
              <a:rPr lang="en-US" altLang="ko-KR" dirty="0" smtClean="0">
                <a:latin typeface="MD아롱체" pitchFamily="18" charset="-127"/>
                <a:ea typeface="문체부 궁체 정자체" panose="02030609000101010101" pitchFamily="17" charset="-127"/>
              </a:rPr>
              <a:t>)</a:t>
            </a:r>
            <a:endParaRPr lang="ko-KR" altLang="en-US" dirty="0"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0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2290" y="357170"/>
            <a:ext cx="3467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latin typeface="HY산B" panose="02030600000101010101" pitchFamily="18" charset="-127"/>
                <a:ea typeface="문체부 쓰기 정체" panose="02030609000101010101" pitchFamily="17" charset="-127"/>
              </a:rPr>
              <a:t>영유권 분쟁</a:t>
            </a:r>
            <a:endParaRPr lang="ko-KR" altLang="en-US" sz="4800" b="1" dirty="0">
              <a:latin typeface="HY산B" panose="02030600000101010101" pitchFamily="18" charset="-127"/>
              <a:ea typeface="문체부 쓰기 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3" y="1556794"/>
            <a:ext cx="549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1860</a:t>
            </a:r>
            <a:r>
              <a:rPr lang="ko-KR" altLang="en-US" sz="2400" dirty="0" smtClean="0">
                <a:latin typeface="+mn-ea"/>
              </a:rPr>
              <a:t>년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베이징조약 </a:t>
            </a:r>
            <a:r>
              <a:rPr lang="en-US" altLang="ko-KR" sz="2400" dirty="0" smtClean="0">
                <a:latin typeface="+mn-ea"/>
              </a:rPr>
              <a:t>– </a:t>
            </a:r>
            <a:r>
              <a:rPr lang="ko-KR" altLang="en-US" sz="2400" dirty="0" smtClean="0">
                <a:latin typeface="+mn-ea"/>
              </a:rPr>
              <a:t>청나라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러시아</a:t>
            </a:r>
            <a:endParaRPr lang="ko-KR" altLang="en-US" sz="24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428872"/>
            <a:ext cx="886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1883</a:t>
            </a:r>
            <a:r>
              <a:rPr lang="ko-KR" altLang="en-US" sz="2400" dirty="0" smtClean="0">
                <a:latin typeface="+mn-ea"/>
              </a:rPr>
              <a:t>년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조선 </a:t>
            </a:r>
            <a:r>
              <a:rPr lang="en-US" altLang="ko-KR" sz="2400" dirty="0" smtClean="0">
                <a:latin typeface="+mn-ea"/>
              </a:rPr>
              <a:t>- </a:t>
            </a:r>
            <a:r>
              <a:rPr lang="ko-KR" altLang="en-US" sz="2400" dirty="0" smtClean="0">
                <a:latin typeface="+mn-ea"/>
              </a:rPr>
              <a:t>월강금지령 폐지</a:t>
            </a:r>
            <a:r>
              <a:rPr lang="en-US" altLang="ko-KR" sz="2400" dirty="0" smtClean="0">
                <a:latin typeface="+mn-ea"/>
              </a:rPr>
              <a:t>/ </a:t>
            </a:r>
            <a:r>
              <a:rPr lang="ko-KR" altLang="en-US" sz="2400" dirty="0" smtClean="0">
                <a:latin typeface="+mn-ea"/>
              </a:rPr>
              <a:t>정계비와 그 주변 지형 조사</a:t>
            </a:r>
            <a:endParaRPr lang="ko-KR" altLang="en-US" sz="24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286125"/>
            <a:ext cx="8275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+mn-ea"/>
              </a:rPr>
              <a:t>을유년</a:t>
            </a:r>
            <a:r>
              <a:rPr lang="en-US" altLang="ko-KR" sz="2400" dirty="0" smtClean="0">
                <a:latin typeface="+mn-ea"/>
              </a:rPr>
              <a:t>(1885) </a:t>
            </a:r>
            <a:r>
              <a:rPr lang="ko-KR" altLang="en-US" sz="2400" dirty="0" smtClean="0">
                <a:latin typeface="+mn-ea"/>
              </a:rPr>
              <a:t>정해년</a:t>
            </a:r>
            <a:r>
              <a:rPr lang="en-US" altLang="ko-KR" sz="2400" dirty="0" smtClean="0">
                <a:latin typeface="+mn-ea"/>
              </a:rPr>
              <a:t>(1887) – </a:t>
            </a:r>
            <a:r>
              <a:rPr lang="ko-KR" altLang="en-US" sz="2400" dirty="0" smtClean="0">
                <a:latin typeface="+mn-ea"/>
              </a:rPr>
              <a:t>국경 획정하기 위한 </a:t>
            </a:r>
            <a:r>
              <a:rPr lang="ko-KR" altLang="en-US" sz="2400" dirty="0" err="1" smtClean="0">
                <a:latin typeface="+mn-ea"/>
              </a:rPr>
              <a:t>감계회담</a:t>
            </a:r>
            <a:endParaRPr lang="en-US" altLang="ko-KR" sz="2400" dirty="0" smtClean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       </a:t>
            </a:r>
            <a:r>
              <a:rPr lang="ko-KR" altLang="en-US" sz="2400" dirty="0" smtClean="0">
                <a:latin typeface="+mn-ea"/>
              </a:rPr>
              <a:t>→ 서로 주장 엇갈림</a:t>
            </a:r>
            <a:endParaRPr lang="en-US" altLang="ko-KR" sz="24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4" y="4324661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1903</a:t>
            </a:r>
            <a:r>
              <a:rPr lang="ko-KR" altLang="en-US" sz="2400" dirty="0" smtClean="0">
                <a:latin typeface="+mn-ea"/>
              </a:rPr>
              <a:t>년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대한제국 </a:t>
            </a:r>
            <a:r>
              <a:rPr lang="en-US" altLang="ko-KR" sz="2400" dirty="0" smtClean="0">
                <a:latin typeface="+mn-ea"/>
              </a:rPr>
              <a:t>– </a:t>
            </a:r>
            <a:r>
              <a:rPr lang="ko-KR" altLang="en-US" sz="2400" dirty="0" smtClean="0">
                <a:latin typeface="+mn-ea"/>
              </a:rPr>
              <a:t>간도관리사 파견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5072076"/>
            <a:ext cx="8526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1962</a:t>
            </a:r>
            <a:r>
              <a:rPr lang="ko-KR" altLang="en-US" sz="2400" dirty="0" smtClean="0">
                <a:latin typeface="+mn-ea"/>
              </a:rPr>
              <a:t>년</a:t>
            </a:r>
            <a:r>
              <a:rPr lang="en-US" altLang="ko-KR" sz="2400" dirty="0" smtClean="0">
                <a:latin typeface="+mn-ea"/>
              </a:rPr>
              <a:t>,  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조선민주주의인민공화국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중화인민공화국 </a:t>
            </a:r>
            <a:r>
              <a:rPr lang="en-US" altLang="ko-KR" sz="2000" dirty="0" smtClean="0">
                <a:latin typeface="+mn-ea"/>
              </a:rPr>
              <a:t>– </a:t>
            </a:r>
            <a:r>
              <a:rPr lang="ko-KR" altLang="en-US" sz="2000" dirty="0" err="1" smtClean="0">
                <a:latin typeface="+mn-ea"/>
              </a:rPr>
              <a:t>조중</a:t>
            </a:r>
            <a:r>
              <a:rPr lang="ko-KR" altLang="en-US" sz="2000" dirty="0" smtClean="0">
                <a:latin typeface="+mn-ea"/>
              </a:rPr>
              <a:t> 변계 조약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      </a:t>
            </a: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          </a:t>
            </a:r>
            <a:r>
              <a:rPr lang="ko-KR" altLang="en-US" sz="2000" dirty="0" smtClean="0">
                <a:latin typeface="+mn-ea"/>
              </a:rPr>
              <a:t>→백두산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두만강 상류의 국경선 획정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11" name="그림 10" descr="ch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489" y="301330"/>
            <a:ext cx="882469" cy="882469"/>
          </a:xfrm>
          <a:prstGeom prst="rect">
            <a:avLst/>
          </a:prstGeom>
        </p:spPr>
      </p:pic>
      <p:pic>
        <p:nvPicPr>
          <p:cNvPr id="12" name="그림 11" descr="south-ko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168"/>
            <a:ext cx="857256" cy="85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1606" y="64292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D아롱체" pitchFamily="18" charset="-127"/>
                <a:ea typeface="MD아롱체" pitchFamily="18" charset="-127"/>
              </a:rPr>
              <a:t>VS</a:t>
            </a:r>
            <a:endParaRPr lang="ko-KR" altLang="en-US" sz="2400" dirty="0">
              <a:latin typeface="MD아롱체" pitchFamily="18" charset="-127"/>
              <a:ea typeface="MD아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5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hlinkClick r:id="rId2"/>
              </a:rPr>
              <a:t>http://cafe.naver.com/skangksk/290</a:t>
            </a:r>
            <a:endParaRPr lang="ko-KR" altLang="en-US" dirty="0">
              <a:hlinkClick r:id="rId2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80528" y="116633"/>
            <a:ext cx="5688632" cy="648072"/>
          </a:xfrm>
        </p:spPr>
        <p:txBody>
          <a:bodyPr/>
          <a:lstStyle/>
          <a:p>
            <a:r>
              <a:rPr lang="en-US" altLang="ko-KR" sz="2000" b="1" dirty="0"/>
              <a:t>2 | </a:t>
            </a:r>
            <a:r>
              <a:rPr lang="ko-KR" altLang="en-US" sz="2000" b="1" dirty="0"/>
              <a:t>백두산 정계비와 간도 영유권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645333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출처 </a:t>
            </a:r>
            <a:r>
              <a:rPr lang="ko-KR" altLang="en-US" sz="1400" dirty="0" err="1" smtClean="0"/>
              <a:t>네이버카페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2016 </a:t>
            </a:r>
            <a:r>
              <a:rPr lang="ko-KR" altLang="en-US" sz="1400" dirty="0" smtClean="0"/>
              <a:t>화랑의 </a:t>
            </a:r>
            <a:r>
              <a:rPr lang="ko-KR" altLang="en-US" sz="1400" dirty="0" err="1" smtClean="0"/>
              <a:t>역사쟁이들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6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ea typeface="문체부 궁체 정자체" panose="02030609000101010101" pitchFamily="17" charset="-127"/>
              </a:rPr>
              <a:t>3.</a:t>
            </a:r>
            <a:r>
              <a:rPr lang="ko-KR" altLang="en-US" dirty="0" smtClean="0">
                <a:ea typeface="문체부 궁체 정자체" panose="02030609000101010101" pitchFamily="17" charset="-127"/>
              </a:rPr>
              <a:t>대한제국의 적극대책</a:t>
            </a:r>
            <a:endParaRPr lang="ko-KR" altLang="en-US" dirty="0">
              <a:ea typeface="문체부 궁체 정자체" panose="02030609000101010101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24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중국어중국학과 </a:t>
            </a:r>
            <a:endParaRPr lang="en-US" altLang="ko-KR" sz="24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권혜</a:t>
            </a:r>
            <a:r>
              <a:rPr lang="ko-KR" altLang="en-US" sz="24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경</a:t>
            </a:r>
          </a:p>
        </p:txBody>
      </p:sp>
    </p:spTree>
    <p:extLst>
      <p:ext uri="{BB962C8B-B14F-4D97-AF65-F5344CB8AC3E}">
        <p14:creationId xmlns:p14="http://schemas.microsoft.com/office/powerpoint/2010/main" val="3402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85974" cy="939784"/>
          </a:xfrm>
        </p:spPr>
        <p:txBody>
          <a:bodyPr/>
          <a:lstStyle/>
          <a:p>
            <a:r>
              <a:rPr lang="en-US" altLang="ko-KR" b="1" dirty="0" smtClean="0">
                <a:ea typeface="문체부 궁체 정자체" panose="02030609000101010101" pitchFamily="17" charset="-127"/>
              </a:rPr>
              <a:t>1897</a:t>
            </a:r>
            <a:endParaRPr lang="ko-KR" altLang="en-US" b="1" dirty="0">
              <a:ea typeface="문체부 궁체 정자체" panose="02030609000101010101" pitchFamily="17" charset="-127"/>
            </a:endParaRPr>
          </a:p>
        </p:txBody>
      </p:sp>
      <p:pic>
        <p:nvPicPr>
          <p:cNvPr id="8" name="그림 7" descr="2-71_%~1.JPG"/>
          <p:cNvPicPr>
            <a:picLocks noChangeAspect="1"/>
          </p:cNvPicPr>
          <p:nvPr/>
        </p:nvPicPr>
        <p:blipFill>
          <a:blip r:embed="rId2"/>
          <a:srcRect l="4497" t="3125" r="1530" b="9375"/>
          <a:stretch>
            <a:fillRect/>
          </a:stretch>
        </p:blipFill>
        <p:spPr>
          <a:xfrm>
            <a:off x="428596" y="1592971"/>
            <a:ext cx="4429156" cy="3916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6919" y="126876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궁체 정자체" panose="02030609000101010101" pitchFamily="17" charset="-127"/>
              </a:rPr>
              <a:t>함경북도 관찰사 </a:t>
            </a:r>
            <a:r>
              <a:rPr lang="ko-KR" altLang="en-US" sz="3600" b="1" dirty="0" err="1" smtClean="0">
                <a:ea typeface="문체부 궁체 정자체" panose="02030609000101010101" pitchFamily="17" charset="-127"/>
              </a:rPr>
              <a:t>조존우</a:t>
            </a:r>
            <a:endParaRPr lang="ko-KR" altLang="en-US" sz="3600" b="1" dirty="0">
              <a:ea typeface="문체부 궁체 정자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3" y="3140968"/>
            <a:ext cx="3759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백두산정계비와 </a:t>
            </a:r>
            <a:endParaRPr lang="en-US" altLang="ko-KR" sz="2800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sz="28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그 일대의 </a:t>
            </a:r>
            <a:endParaRPr lang="en-US" altLang="ko-KR" sz="2800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sz="28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분수령의 강수에 관해 조사</a:t>
            </a:r>
            <a:r>
              <a:rPr lang="en-US" altLang="ko-KR" sz="28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28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보고</a:t>
            </a:r>
            <a:endParaRPr lang="ko-KR" altLang="en-US" sz="28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63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latin typeface="나눔스퀘어라운드 Bold"/>
              </a:rPr>
              <a:t>목차</a:t>
            </a:r>
            <a:endParaRPr lang="ko-KR" altLang="en-US" dirty="0">
              <a:latin typeface="나눔스퀘어라운드 Bold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간도의 위치</a:t>
            </a:r>
            <a:endParaRPr lang="en-US" altLang="ko-KR" dirty="0" smtClean="0"/>
          </a:p>
          <a:p>
            <a:r>
              <a:rPr lang="ko-KR" altLang="en-US" dirty="0" smtClean="0"/>
              <a:t>백두산 정계비와 간도 영유권</a:t>
            </a:r>
            <a:endParaRPr lang="en-US" altLang="ko-KR" dirty="0" smtClean="0"/>
          </a:p>
          <a:p>
            <a:r>
              <a:rPr lang="ko-KR" altLang="en-US" dirty="0" smtClean="0"/>
              <a:t>대한제국의 적극대책</a:t>
            </a:r>
            <a:endParaRPr lang="en-US" altLang="ko-KR" dirty="0" smtClean="0"/>
          </a:p>
          <a:p>
            <a:r>
              <a:rPr lang="ko-KR" altLang="en-US" dirty="0" smtClean="0"/>
              <a:t>간도협약</a:t>
            </a:r>
            <a:endParaRPr lang="en-US" altLang="ko-KR" dirty="0" smtClean="0"/>
          </a:p>
          <a:p>
            <a:r>
              <a:rPr lang="ko-KR" altLang="en-US" dirty="0" err="1" smtClean="0"/>
              <a:t>간도협</a:t>
            </a:r>
            <a:endParaRPr lang="ko-KR" altLang="en-US" dirty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44208" y="69269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스퀘어 ExtraBold"/>
              </a:rPr>
              <a:t>목차</a:t>
            </a:r>
            <a:endParaRPr lang="ko-KR" altLang="en-US" sz="6000" dirty="0">
              <a:latin typeface="나눔스퀘어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060848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간도의 위치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백두산 정계비와 간도 영유권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대한제국의 적극대책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간도협약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간도협약과 동북공정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북한과 간도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err="1" smtClean="0"/>
              <a:t>조중변계조약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간도의 가치</a:t>
            </a:r>
            <a:endParaRPr lang="en-US" altLang="ko-KR" sz="2800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간도에 대한 인식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0479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6164" y="908720"/>
            <a:ext cx="2971792" cy="1143000"/>
          </a:xfrm>
        </p:spPr>
        <p:txBody>
          <a:bodyPr/>
          <a:lstStyle/>
          <a:p>
            <a:r>
              <a:rPr lang="en-US" altLang="ko-KR" b="1" dirty="0" smtClean="0"/>
              <a:t>1898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920" y="2204864"/>
            <a:ext cx="469070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ea typeface="문체부 궁체 정자체" panose="02030609000101010101" pitchFamily="17" charset="-127"/>
              </a:rPr>
              <a:t>재차 현지조사</a:t>
            </a:r>
            <a:endParaRPr lang="en-US" altLang="ko-KR" sz="2800" b="1" dirty="0" smtClean="0">
              <a:ea typeface="문체부 궁체 정자체" panose="02030609000101010101" pitchFamily="17" charset="-127"/>
            </a:endParaRPr>
          </a:p>
          <a:p>
            <a:endParaRPr lang="en-US" altLang="ko-KR" sz="2400" b="1" dirty="0" smtClean="0">
              <a:ea typeface="문체부 궁체 정자체" panose="02030609000101010101" pitchFamily="17" charset="-127"/>
            </a:endParaRPr>
          </a:p>
          <a:p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함경북도 관찰사 </a:t>
            </a:r>
            <a:r>
              <a:rPr lang="ko-KR" altLang="en-US" sz="20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이종관</a:t>
            </a:r>
            <a:endParaRPr lang="en-US" altLang="ko-KR" sz="2000" b="1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&amp;</a:t>
            </a:r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경원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군수 </a:t>
            </a:r>
            <a:r>
              <a:rPr lang="ko-KR" altLang="en-US" sz="2000" b="1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박일헌</a:t>
            </a:r>
            <a:r>
              <a:rPr lang="ko-KR" altLang="en-US" sz="20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과</a:t>
            </a:r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관찰 부사 </a:t>
            </a:r>
            <a:r>
              <a:rPr lang="ko-KR" altLang="en-US" sz="2000" b="1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김응룡</a:t>
            </a:r>
            <a:endParaRPr lang="ko-KR" altLang="en-US" sz="20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6" name="그림 5" descr="ㅌㅁ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58" y="1988840"/>
            <a:ext cx="3677536" cy="3784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441808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토문강</a:t>
            </a:r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상류로부터 하류를 </a:t>
            </a:r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거쳐</a:t>
            </a:r>
            <a:endParaRPr lang="en-US" altLang="ko-KR" sz="2000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바다에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들어가는 강줄기의 동쪽에 위치한 땅인 </a:t>
            </a:r>
            <a:r>
              <a:rPr lang="ko-KR" altLang="en-US" sz="20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간도가 우리의 국토임을 확신함</a:t>
            </a:r>
            <a:endParaRPr lang="ko-KR" altLang="en-US" sz="20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11663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 | </a:t>
            </a:r>
            <a:r>
              <a:rPr lang="ko-KR" altLang="en-US" b="1" dirty="0"/>
              <a:t>대한제국의 적극대책</a:t>
            </a:r>
          </a:p>
        </p:txBody>
      </p:sp>
    </p:spTree>
    <p:extLst>
      <p:ext uri="{BB962C8B-B14F-4D97-AF65-F5344CB8AC3E}">
        <p14:creationId xmlns:p14="http://schemas.microsoft.com/office/powerpoint/2010/main" val="1439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2400288" cy="1143000"/>
          </a:xfrm>
        </p:spPr>
        <p:txBody>
          <a:bodyPr/>
          <a:lstStyle/>
          <a:p>
            <a:r>
              <a:rPr lang="en-US" altLang="ko-KR" b="1" dirty="0" smtClean="0">
                <a:ea typeface="문체부 궁체 정자체" panose="02030609000101010101" pitchFamily="17" charset="-127"/>
              </a:rPr>
              <a:t>1901</a:t>
            </a:r>
            <a:endParaRPr lang="ko-KR" altLang="en-US" b="1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2" y="5085184"/>
            <a:ext cx="451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회령에</a:t>
            </a:r>
            <a:r>
              <a:rPr lang="ko-KR" altLang="en-US" sz="2400" dirty="0"/>
              <a:t> </a:t>
            </a:r>
            <a:r>
              <a:rPr lang="ko-KR" altLang="en-US" sz="2400" b="1" dirty="0"/>
              <a:t>변계경무서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邊界警務署</a:t>
            </a:r>
            <a:r>
              <a:rPr lang="en-US" altLang="ko-KR" sz="2400" dirty="0"/>
              <a:t>)</a:t>
            </a:r>
            <a:r>
              <a:rPr lang="ko-KR" altLang="en-US" sz="2400" dirty="0"/>
              <a:t>를 설치해 간도에 대한 행정권을 펴기 위한 태세를 </a:t>
            </a:r>
            <a:r>
              <a:rPr lang="ko-KR" altLang="en-US" sz="2400" dirty="0" smtClean="0"/>
              <a:t>갖춤</a:t>
            </a:r>
            <a:endParaRPr lang="ko-KR" altLang="en-US" sz="2400" dirty="0"/>
          </a:p>
          <a:p>
            <a:endParaRPr lang="ko-KR" altLang="en-US" dirty="0"/>
          </a:p>
        </p:txBody>
      </p:sp>
      <p:pic>
        <p:nvPicPr>
          <p:cNvPr id="1028" name="Picture 4" descr="http://postfiles11.naver.net/MjAxODAyMjFfMTYw/MDAxNTE5MTgzMDcwMjYx.Wetc1no0YddHpPWDLUGp9-HH4-ncO8dPnGsS_6atf9Ag.9c2Rw9zd2iPKER_TX6nyrT0QT4fSTv56sVt8FdRd4xog.PNG.wjdtndi07/%EA%B9%80%EC%A0%95%ED%9D%AC.png?type=w773"/>
          <p:cNvPicPr>
            <a:picLocks noChangeAspect="1" noChangeArrowheads="1"/>
          </p:cNvPicPr>
          <p:nvPr/>
        </p:nvPicPr>
        <p:blipFill>
          <a:blip r:embed="rId2"/>
          <a:srcRect l="2703" t="4190" r="2703" b="5726"/>
          <a:stretch>
            <a:fillRect/>
          </a:stretch>
        </p:blipFill>
        <p:spPr bwMode="auto">
          <a:xfrm>
            <a:off x="1932695" y="548680"/>
            <a:ext cx="5292691" cy="3251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80339" y="4125270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ea typeface="문체부 궁체 정자체" panose="02030609000101010101" pitchFamily="17" charset="-127"/>
              </a:rPr>
              <a:t>1902</a:t>
            </a:r>
            <a:endParaRPr lang="ko-KR" altLang="en-US" sz="4400" b="1" dirty="0">
              <a:ea typeface="문체부 궁체 정자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095002"/>
            <a:ext cx="357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이범윤</a:t>
            </a:r>
            <a:r>
              <a:rPr lang="ko-KR" altLang="en-US" sz="2400" dirty="0" err="1"/>
              <a:t>을</a:t>
            </a:r>
            <a:r>
              <a:rPr lang="ko-KR" altLang="en-US" sz="2400" dirty="0"/>
              <a:t> 간도 관리사로 </a:t>
            </a:r>
            <a:r>
              <a:rPr lang="ko-KR" altLang="en-US" sz="2400" dirty="0" smtClean="0"/>
              <a:t>임명</a:t>
            </a:r>
            <a:endParaRPr lang="en-US" altLang="ko-KR" sz="2400" dirty="0" smtClean="0"/>
          </a:p>
          <a:p>
            <a:r>
              <a:rPr lang="ko-KR" altLang="en-US" sz="2400" dirty="0" smtClean="0"/>
              <a:t>간도의 </a:t>
            </a:r>
            <a:r>
              <a:rPr lang="ko-KR" altLang="en-US" sz="2400" dirty="0"/>
              <a:t>토지와 호구조사</a:t>
            </a:r>
            <a:r>
              <a:rPr lang="en-US" altLang="ko-KR" sz="2400" dirty="0"/>
              <a:t>, </a:t>
            </a:r>
            <a:r>
              <a:rPr lang="ko-KR" altLang="en-US" sz="2400" dirty="0"/>
              <a:t>조선인 보호 및 </a:t>
            </a:r>
            <a:r>
              <a:rPr lang="ko-KR" altLang="en-US" sz="2400" dirty="0" smtClean="0"/>
              <a:t>조세징수</a:t>
            </a:r>
            <a:endParaRPr lang="en-US" altLang="ko-KR" sz="2400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83083" y="11663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 | </a:t>
            </a:r>
            <a:r>
              <a:rPr lang="ko-KR" altLang="en-US" b="1" dirty="0"/>
              <a:t>대한제국의 적극대책</a:t>
            </a:r>
          </a:p>
        </p:txBody>
      </p:sp>
    </p:spTree>
    <p:extLst>
      <p:ext uri="{BB962C8B-B14F-4D97-AF65-F5344CB8AC3E}">
        <p14:creationId xmlns:p14="http://schemas.microsoft.com/office/powerpoint/2010/main" val="204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ea typeface="문체부 궁체 정자체" panose="02030609000101010101" pitchFamily="17" charset="-127"/>
              </a:rPr>
              <a:t>이범윤</a:t>
            </a:r>
            <a:endParaRPr lang="ko-KR" altLang="en-US" b="1" dirty="0">
              <a:ea typeface="문체부 궁체 정자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41572"/>
            <a:ext cx="6393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김규홍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간도주민보호관의 </a:t>
            </a:r>
            <a:r>
              <a:rPr lang="ko-KR" altLang="en-US" sz="2400" b="1" dirty="0"/>
              <a:t>파견이 필요하다</a:t>
            </a:r>
            <a:r>
              <a:rPr lang="en-US" altLang="ko-KR" sz="2400" b="1" dirty="0"/>
              <a:t>.”</a:t>
            </a:r>
            <a:endParaRPr lang="ko-KR" altLang="en-US" sz="2400" b="1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435557"/>
            <a:ext cx="79944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→정부</a:t>
            </a:r>
            <a:r>
              <a:rPr lang="en-US" altLang="ko-KR" sz="2000" dirty="0" smtClean="0"/>
              <a:t>:</a:t>
            </a:r>
            <a:r>
              <a:rPr lang="ko-KR" altLang="en-US" sz="2000" b="1" dirty="0" err="1" smtClean="0"/>
              <a:t>이범윤</a:t>
            </a:r>
            <a:r>
              <a:rPr lang="ko-KR" altLang="en-US" sz="2000" dirty="0" err="1" smtClean="0"/>
              <a:t>을</a:t>
            </a:r>
            <a:r>
              <a:rPr lang="ko-KR" altLang="en-US" sz="2000" dirty="0" smtClean="0"/>
              <a:t> </a:t>
            </a:r>
            <a:r>
              <a:rPr lang="ko-KR" altLang="en-US" sz="2000" b="1" dirty="0" err="1"/>
              <a:t>북변간도관리사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北邊間島管理使</a:t>
            </a:r>
            <a:r>
              <a:rPr lang="en-US" altLang="ko-KR" sz="2000" b="1" dirty="0"/>
              <a:t>)</a:t>
            </a:r>
            <a:r>
              <a:rPr lang="ko-KR" altLang="en-US" sz="2000" dirty="0"/>
              <a:t>로 임명해 </a:t>
            </a:r>
            <a:endParaRPr lang="en-US" altLang="ko-KR" sz="2000" dirty="0" smtClean="0"/>
          </a:p>
          <a:p>
            <a:r>
              <a:rPr lang="ko-KR" altLang="en-US" sz="2000" dirty="0" smtClean="0"/>
              <a:t>         간도 </a:t>
            </a:r>
            <a:r>
              <a:rPr lang="ko-KR" altLang="en-US" sz="2000" dirty="0"/>
              <a:t>주민에 대한 직접적인 관할권을 행사하도록 조처하였다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45024"/>
            <a:ext cx="3531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청 위협으로부터 조선인 보호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교민보호관을 </a:t>
            </a:r>
            <a:r>
              <a:rPr lang="ko-KR" altLang="en-US" sz="2000" dirty="0"/>
              <a:t>설치</a:t>
            </a:r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사병을 모음</a:t>
            </a:r>
            <a:endParaRPr lang="ko-KR" altLang="en-US" sz="2000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3" name="_x69940400" descr="EMB000039c47e34"/>
          <p:cNvPicPr>
            <a:picLocks noChangeAspect="1" noChangeArrowheads="1"/>
          </p:cNvPicPr>
          <p:nvPr/>
        </p:nvPicPr>
        <p:blipFill>
          <a:blip r:embed="rId2"/>
          <a:srcRect l="1459" t="2205" r="2193" b="28372"/>
          <a:stretch>
            <a:fillRect/>
          </a:stretch>
        </p:blipFill>
        <p:spPr bwMode="auto">
          <a:xfrm>
            <a:off x="5364088" y="3284984"/>
            <a:ext cx="3494264" cy="3342339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84733" y="22389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3 | </a:t>
            </a:r>
            <a:r>
              <a:rPr lang="ko-KR" altLang="en-US" b="1" dirty="0" smtClean="0"/>
              <a:t>대한제국의 적극대책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00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ea typeface="문체부 궁체 정자체" panose="02030609000101010101" pitchFamily="17" charset="-127"/>
              </a:rPr>
              <a:t>선후장정</a:t>
            </a:r>
            <a:endParaRPr lang="ko-KR" altLang="en-US" b="1" dirty="0">
              <a:ea typeface="문체부 궁체 정자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36912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이후 청나라 측과 잦은 충돌이 발생</a:t>
            </a:r>
            <a:endParaRPr lang="en-US" altLang="ko-KR" sz="2400" b="1" dirty="0" smtClean="0"/>
          </a:p>
          <a:p>
            <a:r>
              <a:rPr lang="ko-KR" altLang="en-US" sz="2400" dirty="0" smtClean="0"/>
              <a:t>→</a:t>
            </a:r>
            <a:r>
              <a:rPr lang="en-US" altLang="ko-KR" sz="2400" dirty="0" smtClean="0"/>
              <a:t>1904 </a:t>
            </a:r>
            <a:r>
              <a:rPr lang="ko-KR" altLang="en-US" sz="2400" dirty="0" err="1" smtClean="0"/>
              <a:t>이범윤</a:t>
            </a:r>
            <a:r>
              <a:rPr lang="ko-KR" altLang="en-US" sz="2400" dirty="0" smtClean="0"/>
              <a:t> 소환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양국 </a:t>
            </a:r>
            <a:r>
              <a:rPr lang="ko-KR" altLang="en-US" sz="2400" dirty="0"/>
              <a:t>관계 관들이 국경 문제의 정식 해결에 앞서 잠정적인 선을 </a:t>
            </a:r>
            <a:r>
              <a:rPr lang="ko-KR" altLang="en-US" sz="2400" dirty="0" smtClean="0"/>
              <a:t>정하기로 함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→</a:t>
            </a:r>
            <a:r>
              <a:rPr lang="en-US" altLang="ko-KR" sz="2400" dirty="0" smtClean="0"/>
              <a:t>’</a:t>
            </a:r>
            <a:r>
              <a:rPr lang="ko-KR" altLang="en-US" sz="2400" b="1" dirty="0" smtClean="0"/>
              <a:t>선후장정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이라는 잠정적 문서로 합의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But! </a:t>
            </a:r>
            <a:r>
              <a:rPr lang="ko-KR" altLang="en-US" sz="2400" dirty="0"/>
              <a:t>어디까지나 분쟁 야기를 피하기 위한 </a:t>
            </a:r>
            <a:r>
              <a:rPr lang="ko-KR" altLang="en-US" sz="2400" b="1" dirty="0"/>
              <a:t>임시 조처</a:t>
            </a:r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9512" y="11663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 | </a:t>
            </a:r>
            <a:r>
              <a:rPr lang="ko-KR" altLang="en-US" b="1" dirty="0"/>
              <a:t>대한제국의 적극대책</a:t>
            </a:r>
          </a:p>
        </p:txBody>
      </p:sp>
    </p:spTree>
    <p:extLst>
      <p:ext uri="{BB962C8B-B14F-4D97-AF65-F5344CB8AC3E}">
        <p14:creationId xmlns:p14="http://schemas.microsoft.com/office/powerpoint/2010/main" val="10526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://www.youtube.com/watch?v=DE2XKEdn9kM&amp;feature=share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5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399" cy="1470025"/>
          </a:xfrm>
        </p:spPr>
        <p:txBody>
          <a:bodyPr/>
          <a:lstStyle/>
          <a:p>
            <a:pPr>
              <a:defRPr/>
            </a:pPr>
            <a:r>
              <a:rPr lang="en-US" altLang="ko-KR" sz="5000" dirty="0" smtClean="0">
                <a:solidFill>
                  <a:schemeClr val="dk1"/>
                </a:solidFill>
                <a:ea typeface="문체부 궁체 정자체" panose="02030609000101010101" pitchFamily="17" charset="-127"/>
              </a:rPr>
              <a:t>4.</a:t>
            </a:r>
            <a:r>
              <a:rPr lang="ko-KR" altLang="en-US" sz="5000" dirty="0" smtClean="0">
                <a:solidFill>
                  <a:schemeClr val="dk1"/>
                </a:solidFill>
                <a:ea typeface="문체부 궁체 정자체" panose="02030609000101010101" pitchFamily="17" charset="-127"/>
              </a:rPr>
              <a:t>간도의 </a:t>
            </a:r>
            <a:r>
              <a:rPr lang="ko-KR" altLang="en-US" sz="5000" dirty="0">
                <a:solidFill>
                  <a:schemeClr val="dk1"/>
                </a:solidFill>
                <a:ea typeface="문체부 궁체 정자체" panose="02030609000101010101" pitchFamily="17" charset="-127"/>
              </a:rPr>
              <a:t>역사</a:t>
            </a:r>
            <a:r>
              <a:rPr lang="en-US" altLang="ko-KR" sz="5000" dirty="0">
                <a:solidFill>
                  <a:schemeClr val="dk1"/>
                </a:solidFill>
                <a:ea typeface="문체부 궁체 정자체" panose="02030609000101010101" pitchFamily="17" charset="-127"/>
              </a:rPr>
              <a:t>_</a:t>
            </a:r>
            <a:r>
              <a:rPr lang="ko-KR" altLang="en-US" sz="4000" dirty="0">
                <a:solidFill>
                  <a:schemeClr val="dk1"/>
                </a:solidFill>
                <a:ea typeface="문체부 궁체 정자체" panose="02030609000101010101" pitchFamily="17" charset="-127"/>
              </a:rPr>
              <a:t>간도협약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400799" cy="1752600"/>
          </a:xfrm>
        </p:spPr>
        <p:txBody>
          <a:bodyPr anchor="b" anchorCtr="0">
            <a:normAutofit/>
          </a:bodyPr>
          <a:lstStyle/>
          <a:p>
            <a:pPr algn="r">
              <a:defRPr/>
            </a:pPr>
            <a:r>
              <a:rPr lang="ko-KR" altLang="en-US" sz="2400" dirty="0" smtClean="0">
                <a:solidFill>
                  <a:srgbClr val="26262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재활공학과</a:t>
            </a:r>
            <a:endParaRPr lang="en-US" altLang="ko-KR" sz="2400" dirty="0" smtClean="0">
              <a:solidFill>
                <a:srgbClr val="262626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defRPr/>
            </a:pPr>
            <a:r>
              <a:rPr lang="ko-KR" altLang="en-US" sz="2400" dirty="0" smtClean="0">
                <a:solidFill>
                  <a:srgbClr val="26262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최정목</a:t>
            </a:r>
            <a:endParaRPr lang="ko-KR" altLang="en-US" sz="2400" dirty="0">
              <a:solidFill>
                <a:srgbClr val="262626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47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 dirty="0" smtClean="0">
                <a:ea typeface="문체부 궁체 정자체" panose="02030609000101010101" pitchFamily="17" charset="-127"/>
              </a:rPr>
              <a:t>간도間島</a:t>
            </a:r>
            <a:r>
              <a:rPr lang="ko-KR" altLang="en-US" sz="2800" dirty="0">
                <a:ea typeface="문체부 궁체 정자체" panose="02030609000101010101" pitchFamily="17" charset="-127"/>
              </a:rPr>
              <a:t>, </a:t>
            </a:r>
            <a:r>
              <a:rPr lang="en-US" altLang="ko-KR" sz="28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800" dirty="0" smtClean="0">
                <a:ea typeface="문체부 궁체 정자체" panose="02030609000101010101" pitchFamily="17" charset="-127"/>
              </a:rPr>
              <a:t>중국어 </a:t>
            </a:r>
            <a:r>
              <a:rPr lang="ko-KR" altLang="en-US" sz="2800" dirty="0">
                <a:ea typeface="문체부 궁체 정자체" panose="02030609000101010101" pitchFamily="17" charset="-127"/>
              </a:rPr>
              <a:t>간체: 间岛, </a:t>
            </a:r>
            <a:r>
              <a:rPr lang="en-US" altLang="ko-KR" sz="2800" dirty="0" smtClean="0">
                <a:ea typeface="문체부 궁체 정자체" panose="02030609000101010101" pitchFamily="17" charset="-127"/>
              </a:rPr>
              <a:t/>
            </a:r>
            <a:br>
              <a:rPr lang="en-US" altLang="ko-KR" sz="2800" dirty="0" smtClean="0">
                <a:ea typeface="문체부 궁체 정자체" panose="02030609000101010101" pitchFamily="17" charset="-127"/>
              </a:rPr>
            </a:br>
            <a:r>
              <a:rPr lang="ko-KR" altLang="en-US" sz="2800" dirty="0" smtClean="0">
                <a:ea typeface="문체부 궁체 정자체" panose="02030609000101010101" pitchFamily="17" charset="-127"/>
              </a:rPr>
              <a:t>한어 </a:t>
            </a:r>
            <a:r>
              <a:rPr lang="ko-KR" altLang="en-US" sz="2800" dirty="0" err="1">
                <a:ea typeface="문체부 궁체 정자체" panose="02030609000101010101" pitchFamily="17" charset="-127"/>
              </a:rPr>
              <a:t>병음</a:t>
            </a:r>
            <a:r>
              <a:rPr lang="ko-KR" altLang="en-US" sz="2800" dirty="0">
                <a:ea typeface="문체부 궁체 정자체" panose="02030609000101010101" pitchFamily="17" charset="-127"/>
              </a:rPr>
              <a:t>: Jiāndǎo </a:t>
            </a:r>
            <a:r>
              <a:rPr lang="ko-KR" altLang="en-US" sz="2800" dirty="0" err="1">
                <a:ea typeface="문체부 궁체 정자체" panose="02030609000101010101" pitchFamily="17" charset="-127"/>
              </a:rPr>
              <a:t>젠다오</a:t>
            </a:r>
            <a:r>
              <a:rPr lang="en-US" altLang="ko-KR" sz="2800" dirty="0">
                <a:ea typeface="문체부 궁체 정자체" panose="02030609000101010101" pitchFamily="17" charset="-127"/>
              </a:rPr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57724" y="1556792"/>
            <a:ext cx="4428554" cy="4768989"/>
          </a:xfrm>
          <a:prstGeom prst="rect">
            <a:avLst/>
          </a:prstGeom>
          <a:solidFill>
            <a:srgbClr val="F4E5B2"/>
          </a:solidFill>
          <a:ln>
            <a:solidFill>
              <a:schemeClr val="lt2"/>
            </a:solidFill>
          </a:ln>
        </p:spPr>
      </p:pic>
    </p:spTree>
    <p:extLst>
      <p:ext uri="{BB962C8B-B14F-4D97-AF65-F5344CB8AC3E}">
        <p14:creationId xmlns:p14="http://schemas.microsoft.com/office/powerpoint/2010/main" val="3900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23786" y="2790220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dk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간도</a:t>
            </a:r>
            <a:endParaRPr lang="en-US" altLang="ko-KR" sz="3200" b="1" dirty="0">
              <a:solidFill>
                <a:schemeClr val="dk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defRPr/>
            </a:pPr>
            <a:r>
              <a:rPr lang="en-US" altLang="ko-KR" sz="3200" b="1" dirty="0">
                <a:solidFill>
                  <a:schemeClr val="dk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3200" b="1" dirty="0" err="1">
                <a:solidFill>
                  <a:schemeClr val="dk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녹둔도</a:t>
            </a:r>
            <a:r>
              <a:rPr lang="en-US" altLang="ko-KR" sz="3200" b="1" dirty="0">
                <a:solidFill>
                  <a:schemeClr val="dk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2" name="그림 21" descr="0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00"/>
                    </a14:imgEffect>
                    <a14:imgEffect>
                      <a14:saturation sa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722" y="1758881"/>
            <a:ext cx="3384376" cy="3384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87225" y="2328555"/>
            <a:ext cx="35157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dk1"/>
                </a:solidFill>
              </a:rPr>
              <a:t>압록강 상류와 두만강 북쪽의 </a:t>
            </a:r>
            <a:endParaRPr lang="en-US" altLang="ko-KR" sz="2000" dirty="0" smtClean="0">
              <a:solidFill>
                <a:schemeClr val="dk1"/>
              </a:solidFill>
            </a:endParaRPr>
          </a:p>
          <a:p>
            <a:r>
              <a:rPr lang="ko-KR" altLang="en-US" sz="2000" dirty="0" smtClean="0">
                <a:solidFill>
                  <a:schemeClr val="dk1"/>
                </a:solidFill>
              </a:rPr>
              <a:t>조선인 </a:t>
            </a:r>
            <a:r>
              <a:rPr lang="ko-KR" altLang="en-US" sz="2000" dirty="0">
                <a:solidFill>
                  <a:schemeClr val="dk1"/>
                </a:solidFill>
              </a:rPr>
              <a:t>거주 지역</a:t>
            </a:r>
          </a:p>
          <a:p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681521" y="4144437"/>
            <a:ext cx="2483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000" dirty="0" err="1"/>
              <a:t>토문</a:t>
            </a:r>
            <a:r>
              <a:rPr lang="en-US" altLang="ko-KR" sz="2000" dirty="0"/>
              <a:t>(</a:t>
            </a:r>
            <a:r>
              <a:rPr lang="en-US" altLang="ko-KR" sz="2000" dirty="0" err="1"/>
              <a:t>土門</a:t>
            </a:r>
            <a:r>
              <a:rPr lang="en-US" altLang="ko-KR" sz="2000" dirty="0"/>
              <a:t>)</a:t>
            </a:r>
            <a:r>
              <a:rPr lang="ko-KR" altLang="en-US" sz="2000" dirty="0"/>
              <a:t>강의 해석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23660" y="4247903"/>
            <a:ext cx="343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dirty="0">
                <a:solidFill>
                  <a:schemeClr val="dk1"/>
                </a:solidFill>
              </a:rPr>
              <a:t> 하중도(河中島)</a:t>
            </a:r>
            <a:r>
              <a:rPr lang="en-US" altLang="ko-KR" sz="2000" dirty="0">
                <a:solidFill>
                  <a:schemeClr val="dk1"/>
                </a:solidFill>
              </a:rPr>
              <a:t>-&gt;</a:t>
            </a:r>
            <a:r>
              <a:rPr lang="ko-KR" altLang="en-US" sz="2000" dirty="0" err="1">
                <a:solidFill>
                  <a:schemeClr val="dk1"/>
                </a:solidFill>
              </a:rPr>
              <a:t>북안</a:t>
            </a:r>
            <a:r>
              <a:rPr lang="ko-KR" altLang="en-US" sz="2000" dirty="0">
                <a:solidFill>
                  <a:schemeClr val="dk1"/>
                </a:solidFill>
              </a:rPr>
              <a:t>(</a:t>
            </a:r>
            <a:r>
              <a:rPr lang="ko-KR" altLang="en-US" sz="2000" dirty="0" err="1">
                <a:solidFill>
                  <a:schemeClr val="dk1"/>
                </a:solidFill>
              </a:rPr>
              <a:t>北岸</a:t>
            </a:r>
            <a:r>
              <a:rPr lang="ko-KR" altLang="en-US" sz="20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333652" y="2204864"/>
            <a:ext cx="3018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dirty="0">
                <a:solidFill>
                  <a:schemeClr val="dk1"/>
                </a:solidFill>
              </a:rPr>
              <a:t>현재의 </a:t>
            </a:r>
            <a:endParaRPr lang="en-US" altLang="ko-KR" sz="2000" dirty="0" smtClean="0">
              <a:solidFill>
                <a:schemeClr val="dk1"/>
              </a:solidFill>
            </a:endParaRPr>
          </a:p>
          <a:p>
            <a:pPr algn="ctr">
              <a:defRPr/>
            </a:pPr>
            <a:r>
              <a:rPr lang="ko-KR" altLang="en-US" sz="2000" dirty="0" smtClean="0">
                <a:solidFill>
                  <a:schemeClr val="dk1"/>
                </a:solidFill>
              </a:rPr>
              <a:t>연변 </a:t>
            </a:r>
            <a:r>
              <a:rPr lang="ko-KR" altLang="en-US" sz="2000" dirty="0">
                <a:solidFill>
                  <a:schemeClr val="dk1"/>
                </a:solidFill>
              </a:rPr>
              <a:t>조선족 자치주 지역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3660" y="26064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4 | </a:t>
            </a:r>
            <a:r>
              <a:rPr lang="ko-KR" altLang="en-US" b="1" dirty="0" smtClean="0"/>
              <a:t>간도협약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1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00"/>
                    </a14:imgEffect>
                    <a14:imgEffect>
                      <a14:saturation sa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9811" y="1782978"/>
            <a:ext cx="3384376" cy="338437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347946" y="3244334"/>
            <a:ext cx="244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dk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간도협약과 배경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545341" y="2389529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dirty="0">
                <a:solidFill>
                  <a:schemeClr val="dk1"/>
                </a:solidFill>
              </a:rPr>
              <a:t> </a:t>
            </a:r>
            <a:r>
              <a:rPr lang="ko-KR" altLang="en-US" sz="2400" dirty="0">
                <a:solidFill>
                  <a:schemeClr val="dk1"/>
                </a:solidFill>
              </a:rPr>
              <a:t>1905년 제2차 한일 협약</a:t>
            </a:r>
            <a:endParaRPr lang="en-US" altLang="ko-KR" sz="2400" dirty="0">
              <a:solidFill>
                <a:schemeClr val="dk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24128" y="4149079"/>
            <a:ext cx="306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 err="1"/>
              <a:t>통감부파출소를</a:t>
            </a:r>
            <a:r>
              <a:rPr lang="ko-KR" altLang="en-US" sz="2400" dirty="0"/>
              <a:t> 철수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95162" y="2204864"/>
            <a:ext cx="3172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dk1"/>
                </a:solidFill>
              </a:rPr>
              <a:t>1909년 9월 4일 </a:t>
            </a:r>
            <a:endParaRPr lang="en-US" altLang="ko-KR" sz="2400" dirty="0" smtClean="0">
              <a:solidFill>
                <a:schemeClr val="dk1"/>
              </a:solidFill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chemeClr val="dk1"/>
                </a:solidFill>
              </a:rPr>
              <a:t>청나라와 체결한 </a:t>
            </a:r>
            <a:r>
              <a:rPr lang="ko-KR" altLang="en-US" sz="2400" dirty="0">
                <a:solidFill>
                  <a:schemeClr val="dk1"/>
                </a:solidFill>
              </a:rPr>
              <a:t>조약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86328" y="4221088"/>
            <a:ext cx="241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/>
              <a:t>만주 5안건 협약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3263" y="116632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4 | </a:t>
            </a:r>
            <a:r>
              <a:rPr lang="ko-KR" altLang="en-US" b="1" dirty="0"/>
              <a:t>간도협약</a:t>
            </a:r>
          </a:p>
        </p:txBody>
      </p:sp>
    </p:spTree>
    <p:extLst>
      <p:ext uri="{BB962C8B-B14F-4D97-AF65-F5344CB8AC3E}">
        <p14:creationId xmlns:p14="http://schemas.microsoft.com/office/powerpoint/2010/main" val="22032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ea typeface="문체부 궁체 정자체" panose="02030609000101010101" pitchFamily="17" charset="-127"/>
              </a:rPr>
              <a:t>간도협약의 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66704" y="1681210"/>
            <a:ext cx="7344918" cy="5112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 dirty="0" err="1">
                <a:solidFill>
                  <a:schemeClr val="tx1"/>
                </a:solidFill>
              </a:rPr>
              <a:t>한</a:t>
            </a:r>
            <a:r>
              <a:rPr lang="ko-KR" altLang="en-US" dirty="0" err="1">
                <a:solidFill>
                  <a:schemeClr val="tx1"/>
                </a:solidFill>
              </a:rPr>
              <a:t>ㆍ청의</a:t>
            </a:r>
            <a:r>
              <a:rPr lang="ko-KR" altLang="en-US" dirty="0">
                <a:solidFill>
                  <a:schemeClr val="tx1"/>
                </a:solidFill>
              </a:rPr>
              <a:t> 동쪽 국경을 "백두산정계비~</a:t>
            </a:r>
            <a:r>
              <a:rPr lang="ko-KR" altLang="en-US" dirty="0" err="1">
                <a:solidFill>
                  <a:schemeClr val="tx1"/>
                </a:solidFill>
              </a:rPr>
              <a:t>석을수</a:t>
            </a:r>
            <a:r>
              <a:rPr lang="ko-KR" altLang="en-US" dirty="0">
                <a:solidFill>
                  <a:schemeClr val="tx1"/>
                </a:solidFill>
              </a:rPr>
              <a:t>~</a:t>
            </a:r>
            <a:r>
              <a:rPr lang="ko-KR" altLang="en-US" dirty="0" err="1">
                <a:solidFill>
                  <a:schemeClr val="tx1"/>
                </a:solidFill>
              </a:rPr>
              <a:t>도문강</a:t>
            </a:r>
            <a:r>
              <a:rPr lang="ko-KR" altLang="en-US" dirty="0">
                <a:solidFill>
                  <a:schemeClr val="tx1"/>
                </a:solidFill>
              </a:rPr>
              <a:t>(두만강)"</a:t>
            </a:r>
            <a:r>
              <a:rPr lang="ko-KR" altLang="en-US" dirty="0" err="1">
                <a:solidFill>
                  <a:schemeClr val="tx1"/>
                </a:solidFill>
              </a:rPr>
              <a:t>으로</a:t>
            </a:r>
            <a:r>
              <a:rPr lang="ko-KR" altLang="en-US" dirty="0">
                <a:solidFill>
                  <a:schemeClr val="tx1"/>
                </a:solidFill>
              </a:rPr>
              <a:t> 확정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일본은 간도에 설치한 </a:t>
            </a:r>
            <a:r>
              <a:rPr lang="ko-KR" altLang="en-US" dirty="0" err="1">
                <a:solidFill>
                  <a:schemeClr val="tx1"/>
                </a:solidFill>
              </a:rPr>
              <a:t>통감부파출소</a:t>
            </a:r>
            <a:r>
              <a:rPr lang="ko-KR" altLang="en-US" dirty="0">
                <a:solidFill>
                  <a:schemeClr val="tx1"/>
                </a:solidFill>
              </a:rPr>
              <a:t> 등을 조약조인 뒤 2개월 내 철수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청(淸)은 </a:t>
            </a:r>
            <a:r>
              <a:rPr lang="ko-KR" altLang="en-US" dirty="0" err="1">
                <a:solidFill>
                  <a:schemeClr val="tx1"/>
                </a:solidFill>
              </a:rPr>
              <a:t>용정촌</a:t>
            </a:r>
            <a:r>
              <a:rPr lang="ko-KR" altLang="en-US" dirty="0">
                <a:solidFill>
                  <a:schemeClr val="tx1"/>
                </a:solidFill>
              </a:rPr>
              <a:t>(용정), 국자가(연길), </a:t>
            </a:r>
            <a:r>
              <a:rPr lang="ko-KR" altLang="en-US" dirty="0" err="1">
                <a:solidFill>
                  <a:schemeClr val="tx1"/>
                </a:solidFill>
              </a:rPr>
              <a:t>두도구</a:t>
            </a:r>
            <a:r>
              <a:rPr lang="ko-KR" altLang="en-US" dirty="0">
                <a:solidFill>
                  <a:schemeClr val="tx1"/>
                </a:solidFill>
              </a:rPr>
              <a:t>(화룡), </a:t>
            </a:r>
            <a:r>
              <a:rPr lang="ko-KR" altLang="en-US" dirty="0" err="1">
                <a:solidFill>
                  <a:schemeClr val="tx1"/>
                </a:solidFill>
              </a:rPr>
              <a:t>백초구</a:t>
            </a:r>
            <a:r>
              <a:rPr lang="ko-KR" altLang="en-US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왕청현</a:t>
            </a:r>
            <a:r>
              <a:rPr lang="ko-KR" altLang="en-US" dirty="0">
                <a:solidFill>
                  <a:schemeClr val="tx1"/>
                </a:solidFill>
              </a:rPr>
              <a:t>)</a:t>
            </a:r>
            <a:r>
              <a:rPr lang="ko-KR" altLang="en-US" dirty="0" err="1">
                <a:solidFill>
                  <a:schemeClr val="tx1"/>
                </a:solidFill>
              </a:rPr>
              <a:t>를</a:t>
            </a:r>
            <a:r>
              <a:rPr lang="ko-KR" altLang="en-US" dirty="0">
                <a:solidFill>
                  <a:schemeClr val="tx1"/>
                </a:solidFill>
              </a:rPr>
              <a:t> 개방하여 일본인의 거주와 상업 활동을 보장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일본은 위 4개 지역에 영사관 및 영사관 분관을 설치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청은 </a:t>
            </a:r>
            <a:r>
              <a:rPr lang="ko-KR" altLang="en-US" dirty="0" err="1">
                <a:solidFill>
                  <a:schemeClr val="tx1"/>
                </a:solidFill>
              </a:rPr>
              <a:t>도문강</a:t>
            </a:r>
            <a:r>
              <a:rPr lang="ko-KR" altLang="en-US" dirty="0">
                <a:solidFill>
                  <a:schemeClr val="tx1"/>
                </a:solidFill>
              </a:rPr>
              <a:t> 이북의 간도 지역 내 한국민(韓國民) 거주를 승인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간도 거주 한국민은 청나라의 법권(法權)에 복종하여야 함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청은 간도 거주 한국민의 재산을 </a:t>
            </a:r>
            <a:r>
              <a:rPr lang="ko-KR" altLang="en-US" dirty="0" err="1">
                <a:solidFill>
                  <a:schemeClr val="tx1"/>
                </a:solidFill>
              </a:rPr>
              <a:t>청국민</a:t>
            </a:r>
            <a:r>
              <a:rPr lang="ko-KR" altLang="en-US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淸國民</a:t>
            </a:r>
            <a:r>
              <a:rPr lang="ko-KR" altLang="en-US" dirty="0">
                <a:solidFill>
                  <a:schemeClr val="tx1"/>
                </a:solidFill>
              </a:rPr>
              <a:t>)과 동등하게 보호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dirty="0">
              <a:solidFill>
                <a:schemeClr val="tx1"/>
              </a:solidFill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dirty="0">
                <a:solidFill>
                  <a:schemeClr val="tx1"/>
                </a:solidFill>
              </a:rPr>
              <a:t>일본은 </a:t>
            </a:r>
            <a:r>
              <a:rPr lang="ko-KR" altLang="en-US" dirty="0" err="1">
                <a:solidFill>
                  <a:schemeClr val="tx1"/>
                </a:solidFill>
              </a:rPr>
              <a:t>길회선</a:t>
            </a:r>
            <a:r>
              <a:rPr lang="ko-KR" altLang="en-US" dirty="0">
                <a:solidFill>
                  <a:schemeClr val="tx1"/>
                </a:solidFill>
              </a:rPr>
              <a:t>(연길~</a:t>
            </a:r>
            <a:r>
              <a:rPr lang="ko-KR" altLang="en-US" dirty="0" err="1">
                <a:solidFill>
                  <a:schemeClr val="tx1"/>
                </a:solidFill>
              </a:rPr>
              <a:t>회령</a:t>
            </a:r>
            <a:r>
              <a:rPr lang="ko-KR" altLang="en-US" dirty="0">
                <a:solidFill>
                  <a:schemeClr val="tx1"/>
                </a:solidFill>
              </a:rPr>
              <a:t> 간 철도) 부설권 획득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 dirty="0">
              <a:solidFill>
                <a:schemeClr val="tx1"/>
              </a:solidFill>
            </a:endParaRPr>
          </a:p>
          <a:p>
            <a:pPr marL="257040">
              <a:buClr>
                <a:schemeClr val="tx1"/>
              </a:buClr>
              <a:defRPr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3552"/>
          <p:cNvSpPr>
            <a:spLocks noChangeArrowheads="1"/>
          </p:cNvSpPr>
          <p:nvPr/>
        </p:nvSpPr>
        <p:spPr bwMode="auto">
          <a:xfrm>
            <a:off x="215603" y="2636912"/>
            <a:ext cx="8612841" cy="55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문체부 궁체 정자체" panose="02030609000101010101" pitchFamily="17" charset="-127"/>
                <a:cs typeface="굴림" pitchFamily="50" charset="-127"/>
              </a:rPr>
              <a:t>1.</a:t>
            </a:r>
            <a:r>
              <a:rPr kumimoji="1" lang="ko-KR" altLang="ko-KR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문체부 궁체 정자체" panose="02030609000101010101" pitchFamily="17" charset="-127"/>
                <a:cs typeface="굴림" pitchFamily="50" charset="-127"/>
              </a:rPr>
              <a:t>간도의 위치 (동간도 , 서간도)</a:t>
            </a:r>
            <a:endParaRPr kumimoji="1" lang="en-US" altLang="ko-KR" sz="4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dirty="0">
              <a:solidFill>
                <a:srgbClr val="000000"/>
              </a:solidFill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400" b="1" dirty="0">
              <a:solidFill>
                <a:srgbClr val="000000"/>
              </a:solidFill>
              <a:latin typeface="굴림" pitchFamily="50" charset="-127"/>
              <a:ea typeface="함초롬돋움" pitchFamily="18" charset="-127"/>
              <a:cs typeface="굴림" pitchFamily="50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                     </a:t>
            </a:r>
            <a:r>
              <a:rPr kumimoji="1" lang="ko-KR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중국어중국학과</a:t>
            </a:r>
            <a:r>
              <a:rPr kumimoji="1" lang="ko-KR" alt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endParaRPr kumimoji="1" lang="en-US" altLang="ko-KR" sz="2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윤종운</a:t>
            </a:r>
            <a:endParaRPr kumimoji="1" lang="ko-KR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7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r>
              <a:rPr lang="en-US" altLang="ko-KR" smtClean="0">
                <a:hlinkClick r:id="rId2"/>
              </a:rPr>
              <a:t>https</a:t>
            </a:r>
            <a:r>
              <a:rPr lang="en-US" altLang="ko-KR" dirty="0" smtClean="0">
                <a:hlinkClick r:id="rId2"/>
              </a:rPr>
              <a:t>://www.youtube.com/watch?v=5fHQV5sbLCo&amp;feature=youtu.be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1522512" cy="562074"/>
          </a:xfrm>
        </p:spPr>
        <p:txBody>
          <a:bodyPr>
            <a:noAutofit/>
          </a:bodyPr>
          <a:lstStyle/>
          <a:p>
            <a:r>
              <a:rPr lang="en-US" altLang="ko-KR" sz="1800" b="1" dirty="0"/>
              <a:t>4 | </a:t>
            </a:r>
            <a:r>
              <a:rPr lang="ko-KR" altLang="en-US" sz="1800" b="1" dirty="0"/>
              <a:t>간도협약</a:t>
            </a:r>
            <a:br>
              <a:rPr lang="ko-KR" altLang="en-US" sz="1800" b="1" dirty="0"/>
            </a:b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55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4928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6722" y="242725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ea typeface="문체부 궁체 정자체" panose="02030609000101010101" pitchFamily="17" charset="-127"/>
              </a:rPr>
              <a:t>5.</a:t>
            </a:r>
            <a:r>
              <a:rPr lang="ko-KR" altLang="en-US" sz="4800" dirty="0" smtClean="0">
                <a:ea typeface="문체부 궁체 정자체" panose="02030609000101010101" pitchFamily="17" charset="-127"/>
              </a:rPr>
              <a:t>간도의 역사</a:t>
            </a:r>
            <a:r>
              <a:rPr lang="en-US" altLang="ko-KR" sz="4800" dirty="0">
                <a:ea typeface="문체부 궁체 정자체" panose="02030609000101010101" pitchFamily="17" charset="-127"/>
              </a:rPr>
              <a:t>_</a:t>
            </a:r>
            <a:r>
              <a:rPr lang="ko-KR" altLang="en-US" sz="4000" dirty="0" smtClean="0">
                <a:ea typeface="문체부 궁체 정자체" panose="02030609000101010101" pitchFamily="17" charset="-127"/>
              </a:rPr>
              <a:t>동북공정</a:t>
            </a:r>
            <a:endParaRPr lang="en-US" altLang="ko-KR" sz="40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9916" y="508518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중국어중국학과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이상</a:t>
            </a:r>
            <a:r>
              <a: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rPr>
              <a:t>민</a:t>
            </a:r>
          </a:p>
        </p:txBody>
      </p:sp>
    </p:spTree>
    <p:extLst>
      <p:ext uri="{BB962C8B-B14F-4D97-AF65-F5344CB8AC3E}">
        <p14:creationId xmlns:p14="http://schemas.microsoft.com/office/powerpoint/2010/main" val="14959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278"/>
            <a:ext cx="9143997" cy="4153358"/>
          </a:xfrm>
          <a:prstGeom prst="rect">
            <a:avLst/>
          </a:prstGeom>
          <a:effectLst>
            <a:glow>
              <a:schemeClr val="accent1"/>
            </a:glow>
            <a:softEdge rad="50800"/>
          </a:effectLst>
        </p:spPr>
      </p:pic>
      <p:sp>
        <p:nvSpPr>
          <p:cNvPr id="5" name="TextBox 4"/>
          <p:cNvSpPr txBox="1"/>
          <p:nvPr/>
        </p:nvSpPr>
        <p:spPr>
          <a:xfrm>
            <a:off x="143507" y="443711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pc="300" dirty="0" smtClean="0"/>
              <a:t>중국은 남북의 통일을 대비하여 동북 </a:t>
            </a:r>
            <a:r>
              <a:rPr lang="en-US" altLang="ko-KR" spc="300" dirty="0" smtClean="0"/>
              <a:t>3</a:t>
            </a:r>
            <a:r>
              <a:rPr lang="ko-KR" altLang="en-US" spc="300" dirty="0" smtClean="0"/>
              <a:t>성에 대한 연고권 주장의 </a:t>
            </a:r>
            <a:endParaRPr lang="en-US" altLang="ko-KR" spc="300" dirty="0" smtClean="0"/>
          </a:p>
          <a:p>
            <a:r>
              <a:rPr lang="en-US" altLang="ko-KR" spc="300" dirty="0"/>
              <a:t> </a:t>
            </a:r>
            <a:r>
              <a:rPr lang="en-US" altLang="ko-KR" spc="300" dirty="0" smtClean="0"/>
              <a:t> </a:t>
            </a:r>
            <a:r>
              <a:rPr lang="ko-KR" altLang="en-US" spc="300" dirty="0" smtClean="0"/>
              <a:t>근거 확립 의도</a:t>
            </a:r>
            <a:r>
              <a:rPr lang="en-US" altLang="ko-KR" spc="3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altLang="ko-KR" spc="300" dirty="0" smtClean="0"/>
          </a:p>
          <a:p>
            <a:pPr marL="285750" indent="-285750">
              <a:buFontTx/>
              <a:buChar char="-"/>
            </a:pPr>
            <a:r>
              <a:rPr lang="ko-KR" altLang="en-US" spc="300" dirty="0" smtClean="0"/>
              <a:t>동북아 전체의 맹주가 되어서 미국을 앞지르겠다는 의도 포함</a:t>
            </a:r>
            <a:r>
              <a:rPr lang="en-US" altLang="ko-KR" spc="3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altLang="ko-KR" spc="300" dirty="0" smtClean="0"/>
          </a:p>
          <a:p>
            <a:pPr marL="285750" indent="-285750">
              <a:buFontTx/>
              <a:buChar char="-"/>
            </a:pPr>
            <a:r>
              <a:rPr lang="ko-KR" altLang="en-US" spc="300" dirty="0" smtClean="0"/>
              <a:t>결과적으로 동북공정은 중화문명을 세계최고의 문명으로 만들기 </a:t>
            </a:r>
            <a:endParaRPr lang="en-US" altLang="ko-KR" spc="300" dirty="0" smtClean="0"/>
          </a:p>
          <a:p>
            <a:r>
              <a:rPr lang="en-US" altLang="ko-KR" spc="300" dirty="0"/>
              <a:t> </a:t>
            </a:r>
            <a:r>
              <a:rPr lang="en-US" altLang="ko-KR" spc="300" dirty="0" smtClean="0"/>
              <a:t> </a:t>
            </a:r>
            <a:r>
              <a:rPr lang="ko-KR" altLang="en-US" spc="300" dirty="0" smtClean="0"/>
              <a:t>위한 중국의 계책</a:t>
            </a:r>
            <a:r>
              <a:rPr lang="en-US" altLang="ko-KR" spc="3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6"/>
            <a:ext cx="9180512" cy="688538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06105" y="258649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동북공정에 대하여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6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1" y="0"/>
            <a:ext cx="6651481" cy="4558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825" y="4653136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간도의 유래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감터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간도(간도(懇島)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간토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懇土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간토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艮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土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곤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토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坤土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간도(艮島)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간도(間島)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알동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斡東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간동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幹東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가강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假江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강통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江通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등의 여러 가지 설이 있으며 본래 중성과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온성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사이에 분파되어 흐르는 두만강 중간의 삼각주가 매우 비옥하여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1970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년경 부터 인근 주민이 개간을 시작하여 이곳을 간도라 칭했다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간도의 범위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산해관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이동에서 북으로 유조 변칙을 따라 길림 북쪽의 송화강선으로 이어져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흑룡강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이동의 연해주를 포함한 지역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4929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6" y="553778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간도협약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(1909)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일본이 남만주 철도 부설권 획득 대가로 청의 영토로 인정한 협약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7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424203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hlinkClick r:id=""/>
              </a:rPr>
              <a:t>https</a:t>
            </a:r>
            <a:r>
              <a:rPr lang="en-US" altLang="ko-KR" dirty="0">
                <a:hlinkClick r:id="rId3"/>
              </a:rPr>
              <a:t>://www.youtube.com/watch?v=Xika6IDsWaU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0" y="2845385"/>
            <a:ext cx="651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ea typeface="문체부 궁체 정자체" panose="02030609000101010101" pitchFamily="17" charset="-127"/>
              </a:rPr>
              <a:t>6. </a:t>
            </a:r>
            <a:r>
              <a:rPr lang="ko-KR" altLang="en-US" sz="6000" dirty="0" smtClean="0">
                <a:ea typeface="문체부 궁체 정자체" panose="02030609000101010101" pitchFamily="17" charset="-127"/>
              </a:rPr>
              <a:t>북한과 간도</a:t>
            </a:r>
            <a:endParaRPr lang="ko-KR" altLang="en-US" sz="60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04248" y="51571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>
                <a:solidFill>
                  <a:srgbClr val="26262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재활공학과</a:t>
            </a:r>
            <a:endParaRPr lang="en-US" altLang="ko-KR" sz="2400" dirty="0">
              <a:solidFill>
                <a:srgbClr val="262626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이흔지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4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대각선 방향의 모서리가 잘린 사각형 16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019028"/>
            <a:ext cx="552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소련과 북한의 관계</a:t>
            </a:r>
            <a:endParaRPr lang="ko-KR" altLang="en-US" sz="4800" dirty="0">
              <a:ea typeface="문체부 궁체 정자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67" y="2132856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소련</a:t>
            </a:r>
            <a:endParaRPr lang="en-US" altLang="ko-KR" sz="3000" b="1" dirty="0" smtClean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일면적 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sz="1900" dirty="0" smtClean="0">
                <a:solidFill>
                  <a:srgbClr val="FF0000"/>
                </a:solidFill>
              </a:rPr>
              <a:t>중국 공산당 지원</a:t>
            </a:r>
            <a:endParaRPr lang="en-US" altLang="ko-KR" sz="1900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다른 한편 </a:t>
            </a:r>
            <a:r>
              <a:rPr lang="en-US" altLang="ko-KR" dirty="0" smtClean="0"/>
              <a:t>– </a:t>
            </a:r>
            <a:r>
              <a:rPr lang="ko-KR" altLang="en-US" sz="1900" dirty="0" smtClean="0">
                <a:solidFill>
                  <a:srgbClr val="FF0000"/>
                </a:solidFill>
              </a:rPr>
              <a:t>간도를 북한에 편입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자국의 패권을 위협 할 </a:t>
            </a:r>
            <a:r>
              <a:rPr lang="ko-KR" altLang="en-US" dirty="0" err="1" smtClean="0"/>
              <a:t>수있는</a:t>
            </a:r>
            <a:r>
              <a:rPr lang="ko-KR" altLang="en-US" dirty="0" smtClean="0"/>
              <a:t> 중국을 약화시킬 기회를 노리고 있었다</a:t>
            </a:r>
            <a:r>
              <a:rPr lang="en-US" altLang="ko-KR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132856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북한</a:t>
            </a:r>
            <a:endParaRPr lang="en-US" altLang="ko-KR" sz="3000" b="1" dirty="0" smtClean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소련과 북한은 동일한 민족이 다수분포로 인해 </a:t>
            </a:r>
            <a:r>
              <a:rPr lang="ko-KR" altLang="en-US" sz="1900" dirty="0" smtClean="0">
                <a:solidFill>
                  <a:srgbClr val="FF0000"/>
                </a:solidFill>
              </a:rPr>
              <a:t>소련의 옹호와 지지</a:t>
            </a:r>
            <a:endParaRPr lang="en-US" altLang="ko-KR" sz="19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간도 영유는 물론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남북 간의 관계에서 우세를 점해 </a:t>
            </a:r>
            <a:r>
              <a:rPr lang="en-US" altLang="ko-KR" sz="1900" dirty="0" smtClean="0">
                <a:solidFill>
                  <a:srgbClr val="FF0000"/>
                </a:solidFill>
              </a:rPr>
              <a:t>6.25</a:t>
            </a:r>
            <a:r>
              <a:rPr lang="ko-KR" altLang="en-US" sz="1900" dirty="0" smtClean="0">
                <a:solidFill>
                  <a:srgbClr val="FF0000"/>
                </a:solidFill>
              </a:rPr>
              <a:t>전쟁</a:t>
            </a:r>
            <a:endParaRPr lang="en-US" altLang="ko-KR" sz="1900" dirty="0" smtClean="0">
              <a:solidFill>
                <a:srgbClr val="FF0000"/>
              </a:solidFill>
            </a:endParaRPr>
          </a:p>
        </p:txBody>
      </p:sp>
      <p:sp>
        <p:nvSpPr>
          <p:cNvPr id="21" name="위로 구부러진 화살표 20"/>
          <p:cNvSpPr/>
          <p:nvPr/>
        </p:nvSpPr>
        <p:spPr>
          <a:xfrm>
            <a:off x="2987824" y="5517232"/>
            <a:ext cx="3024336" cy="889352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11096"/>
            <a:ext cx="88569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700" b="1" dirty="0" smtClean="0"/>
              <a:t>제 </a:t>
            </a:r>
            <a:r>
              <a:rPr lang="en-US" altLang="ko-KR" sz="3700" b="1" dirty="0" smtClean="0"/>
              <a:t>1</a:t>
            </a:r>
            <a:r>
              <a:rPr lang="ko-KR" altLang="en-US" sz="3700" b="1" dirty="0" smtClean="0"/>
              <a:t>차 평양협정 </a:t>
            </a:r>
            <a:r>
              <a:rPr lang="en-US" altLang="ko-KR" sz="3700" b="1" dirty="0" smtClean="0"/>
              <a:t>(1947.5) – </a:t>
            </a:r>
            <a:r>
              <a:rPr lang="ko-KR" altLang="en-US" sz="3700" b="1" dirty="0" smtClean="0"/>
              <a:t>북한</a:t>
            </a:r>
            <a:r>
              <a:rPr lang="en-US" altLang="ko-KR" sz="3700" b="1" dirty="0" smtClean="0"/>
              <a:t>&amp;</a:t>
            </a:r>
            <a:r>
              <a:rPr lang="ko-KR" altLang="en-US" sz="3700" b="1" dirty="0" smtClean="0"/>
              <a:t>소련</a:t>
            </a:r>
            <a:endParaRPr lang="ko-KR" altLang="en-US" sz="3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9604" y="1988840"/>
            <a:ext cx="5930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err="1" smtClean="0"/>
              <a:t>국공</a:t>
            </a:r>
            <a:r>
              <a:rPr lang="ko-KR" altLang="en-US" sz="2400" dirty="0" smtClean="0"/>
              <a:t> 내전으로 인해 만주에 </a:t>
            </a:r>
            <a:r>
              <a:rPr lang="ko-KR" altLang="en-US" sz="2400" dirty="0" smtClean="0">
                <a:solidFill>
                  <a:srgbClr val="FF0000"/>
                </a:solidFill>
              </a:rPr>
              <a:t>소련군이 주둔하고 있었던 시국을 이용하여 소련은 중국을 배제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/>
              <a:t>북한과 소련 함께 제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차 평양협정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/>
              <a:t>북한에 요동반도와 남만주 전체를 편입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6430424" descr="EMB00000bfc6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12616" r="29457" b="5707"/>
          <a:stretch>
            <a:fillRect/>
          </a:stretch>
        </p:blipFill>
        <p:spPr bwMode="auto">
          <a:xfrm>
            <a:off x="40462" y="1867540"/>
            <a:ext cx="3166807" cy="49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우리나라 영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1" y="1169368"/>
            <a:ext cx="4569332" cy="568863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324592"/>
          <p:cNvSpPr>
            <a:spLocks noChangeArrowheads="1"/>
          </p:cNvSpPr>
          <p:nvPr/>
        </p:nvSpPr>
        <p:spPr bwMode="auto">
          <a:xfrm>
            <a:off x="-1058045" y="457203"/>
            <a:ext cx="58293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72896704"/>
          <p:cNvSpPr>
            <a:spLocks noChangeArrowheads="1"/>
          </p:cNvSpPr>
          <p:nvPr/>
        </p:nvSpPr>
        <p:spPr bwMode="auto">
          <a:xfrm>
            <a:off x="5120878" y="1768216"/>
            <a:ext cx="402312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만주 </a:t>
            </a:r>
            <a:r>
              <a:rPr kumimoji="1" lang="ko-KR" altLang="ko-KR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길림성</a:t>
            </a:r>
            <a:r>
              <a:rPr kumimoji="1" lang="ko-KR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 동남부지역</a:t>
            </a:r>
            <a:endParaRPr kumimoji="1" lang="en-US" altLang="ko-K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600" dirty="0">
              <a:solidFill>
                <a:srgbClr val="000000"/>
              </a:solidFill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중국 현지에서 연길도</a:t>
            </a:r>
            <a:r>
              <a:rPr kumimoji="1" lang="en-US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 </a:t>
            </a:r>
            <a:r>
              <a:rPr kumimoji="1" lang="ko-KR" altLang="ko-K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라고 부르는 지역</a:t>
            </a:r>
            <a:endParaRPr kumimoji="1" lang="ko-KR" altLang="ko-K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 rot="5400000">
            <a:off x="2689962" y="165303"/>
            <a:ext cx="1461114" cy="2668946"/>
            <a:chOff x="1776857" y="1620447"/>
            <a:chExt cx="1561704" cy="3754361"/>
          </a:xfrm>
          <a:solidFill>
            <a:srgbClr val="FF7C80"/>
          </a:solidFill>
        </p:grpSpPr>
        <p:sp>
          <p:nvSpPr>
            <p:cNvPr id="14" name="달 13"/>
            <p:cNvSpPr/>
            <p:nvPr/>
          </p:nvSpPr>
          <p:spPr>
            <a:xfrm rot="19949738">
              <a:off x="2470398" y="2189150"/>
              <a:ext cx="868163" cy="3185658"/>
            </a:xfrm>
            <a:prstGeom prst="moon">
              <a:avLst>
                <a:gd name="adj" fmla="val 324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CC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이등변 삼각형 14"/>
            <p:cNvSpPr/>
            <p:nvPr/>
          </p:nvSpPr>
          <p:spPr>
            <a:xfrm rot="20527231">
              <a:off x="1776857" y="1620447"/>
              <a:ext cx="1380156" cy="9698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CC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38671" y="863387"/>
            <a:ext cx="310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HY강B" panose="02030600000101010101" pitchFamily="18" charset="-127"/>
                <a:ea typeface="문체부 궁체 정자체" panose="02030609000101010101" pitchFamily="17" charset="-127"/>
              </a:rPr>
              <a:t>간도 </a:t>
            </a:r>
            <a:r>
              <a:rPr lang="en-US" altLang="ko-KR" sz="4000" b="1" dirty="0">
                <a:latin typeface="HY강B" panose="02030600000101010101" pitchFamily="18" charset="-127"/>
                <a:ea typeface="문체부 궁체 정자체" panose="02030609000101010101" pitchFamily="17" charset="-127"/>
              </a:rPr>
              <a:t>[</a:t>
            </a:r>
            <a:r>
              <a:rPr lang="ko-KR" altLang="en-US" sz="4000" dirty="0" smtClean="0">
                <a:latin typeface="HY강B" panose="02030600000101010101" pitchFamily="18" charset="-127"/>
                <a:ea typeface="문체부 궁체 정자체" panose="02030609000101010101" pitchFamily="17" charset="-127"/>
              </a:rPr>
              <a:t>間島</a:t>
            </a:r>
            <a:r>
              <a:rPr lang="en-US" altLang="ko-KR" sz="4000" dirty="0">
                <a:latin typeface="HY강B" panose="02030600000101010101" pitchFamily="18" charset="-127"/>
                <a:ea typeface="문체부 궁체 정자체" panose="02030609000101010101" pitchFamily="17" charset="-127"/>
              </a:rPr>
              <a:t>]</a:t>
            </a:r>
          </a:p>
        </p:txBody>
      </p:sp>
      <p:sp>
        <p:nvSpPr>
          <p:cNvPr id="5" name="타원 4"/>
          <p:cNvSpPr/>
          <p:nvPr/>
        </p:nvSpPr>
        <p:spPr>
          <a:xfrm rot="20901939">
            <a:off x="1475656" y="2135132"/>
            <a:ext cx="1742720" cy="645796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368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3693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제 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차 평양협정 </a:t>
            </a:r>
            <a:r>
              <a:rPr lang="en-US" altLang="ko-KR" sz="4000" b="1" dirty="0" smtClean="0"/>
              <a:t>(1948</a:t>
            </a:r>
            <a:r>
              <a:rPr lang="ko-KR" altLang="en-US" sz="4000" b="1" dirty="0" smtClean="0"/>
              <a:t>년 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월</a:t>
            </a:r>
            <a:r>
              <a:rPr lang="en-US" altLang="ko-KR" sz="4000" b="1" dirty="0" smtClean="0"/>
              <a:t>)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204864"/>
            <a:ext cx="4309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400" dirty="0" smtClean="0"/>
              <a:t>3</a:t>
            </a:r>
            <a:r>
              <a:rPr lang="ko-KR" altLang="en-US" sz="2400" dirty="0" smtClean="0"/>
              <a:t>개의 자치구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안둥성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간도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를 북한에 귀속시키기로 협의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/>
              <a:t>사실상 전 간도를 북한의 영토로 귀속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/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en-US" altLang="ko-KR" sz="2400" dirty="0"/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ko-KR" alt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6" y="1846412"/>
            <a:ext cx="3655772" cy="50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-796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98072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북한</a:t>
            </a:r>
            <a:endParaRPr lang="ko-KR" altLang="en-US" sz="4800" b="1" dirty="0"/>
          </a:p>
        </p:txBody>
      </p:sp>
      <p:sp>
        <p:nvSpPr>
          <p:cNvPr id="4" name="아래쪽 화살표 설명선 3"/>
          <p:cNvSpPr/>
          <p:nvPr/>
        </p:nvSpPr>
        <p:spPr>
          <a:xfrm>
            <a:off x="467544" y="1988840"/>
            <a:ext cx="8064896" cy="143765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소련의 옹호와 지지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3548" y="2492896"/>
            <a:ext cx="7992888" cy="388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          간도영유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6.25 </a:t>
            </a:r>
            <a:r>
              <a:rPr lang="ko-KR" altLang="en-US" dirty="0" smtClean="0"/>
              <a:t>전쟁</a:t>
            </a:r>
            <a:endParaRPr lang="ko-KR" altLang="en-US" dirty="0"/>
          </a:p>
        </p:txBody>
      </p:sp>
      <p:sp>
        <p:nvSpPr>
          <p:cNvPr id="15" name="아래쪽 화살표 설명선 14"/>
          <p:cNvSpPr/>
          <p:nvPr/>
        </p:nvSpPr>
        <p:spPr>
          <a:xfrm>
            <a:off x="431540" y="3436746"/>
            <a:ext cx="8064896" cy="164843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남북전쟁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17" name="아래쪽 화살표 설명선 16"/>
          <p:cNvSpPr/>
          <p:nvPr/>
        </p:nvSpPr>
        <p:spPr>
          <a:xfrm>
            <a:off x="467544" y="5169154"/>
            <a:ext cx="8064896" cy="1429330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북한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67544" y="3909158"/>
            <a:ext cx="7992888" cy="5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          초반 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북한 우세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        후반 </a:t>
            </a:r>
            <a:r>
              <a:rPr lang="en-US" altLang="ko-KR" dirty="0" smtClean="0">
                <a:solidFill>
                  <a:schemeClr val="tx1"/>
                </a:solidFill>
              </a:rPr>
              <a:t>– </a:t>
            </a:r>
            <a:r>
              <a:rPr lang="ko-KR" altLang="en-US" dirty="0" smtClean="0">
                <a:solidFill>
                  <a:schemeClr val="tx1"/>
                </a:solidFill>
              </a:rPr>
              <a:t>중국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북한 도와줌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3548" y="5589240"/>
            <a:ext cx="79928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          국가적 위신 추락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=&gt;</a:t>
            </a:r>
            <a:r>
              <a:rPr lang="ko-KR" altLang="en-US" dirty="0" smtClean="0">
                <a:solidFill>
                  <a:schemeClr val="tx1"/>
                </a:solidFill>
              </a:rPr>
              <a:t>  중국에게 지분 양보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589240"/>
            <a:ext cx="288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간도의 북한편입 종결</a:t>
            </a:r>
            <a:endParaRPr lang="en-US" altLang="ko-KR" dirty="0" smtClean="0"/>
          </a:p>
          <a:p>
            <a:r>
              <a:rPr lang="en-US" altLang="ko-KR" dirty="0" smtClean="0"/>
              <a:t>=&gt;</a:t>
            </a:r>
            <a:r>
              <a:rPr lang="ko-KR" altLang="en-US" dirty="0" smtClean="0"/>
              <a:t> 중국영토로 되었다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휴전</a:t>
            </a: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7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98072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>
                <a:ea typeface="문체부 궁체 정자체" panose="02030609000101010101" pitchFamily="17" charset="-127"/>
              </a:rPr>
              <a:t>조중변계조약</a:t>
            </a:r>
            <a:r>
              <a:rPr lang="ko-KR" altLang="en-US" sz="4800" b="1" dirty="0" smtClean="0"/>
              <a:t> </a:t>
            </a:r>
            <a:r>
              <a:rPr lang="en-US" altLang="ko-KR" sz="4800" b="1" dirty="0" smtClean="0"/>
              <a:t>(1962)</a:t>
            </a:r>
            <a:endParaRPr lang="ko-KR" alt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60848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이 조약은 백두산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압록강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두만강을 경계로 하는 양국의 국경선을 담은 내용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조중변계조약</a:t>
            </a:r>
            <a:r>
              <a:rPr lang="en-US" altLang="ko-KR" sz="2400" dirty="0" smtClean="0"/>
              <a:t>”</a:t>
            </a:r>
            <a:r>
              <a:rPr lang="ko-KR" altLang="en-US" sz="2400" dirty="0" smtClean="0"/>
              <a:t> 으로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북한과 소련은 간도의 중국 소유 인정</a:t>
            </a:r>
            <a:endParaRPr lang="en-US" altLang="ko-KR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algn="r"/>
            <a:endParaRPr lang="en-US" altLang="ko-KR" sz="24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ko-KR" alt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36620232" descr="EMB000013fc68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26489" r="36526" b="42616"/>
          <a:stretch>
            <a:fillRect/>
          </a:stretch>
        </p:blipFill>
        <p:spPr bwMode="auto">
          <a:xfrm>
            <a:off x="1722170" y="4047658"/>
            <a:ext cx="5874166" cy="26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6897" y="171017"/>
            <a:ext cx="6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 | </a:t>
            </a:r>
            <a:r>
              <a:rPr lang="ko-KR" altLang="en-US" sz="2400" b="1" dirty="0" smtClean="0"/>
              <a:t>북한과 간도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50100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https://www.youtube.com/watch?v=Qv9ijw3bKng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9196" y="980728"/>
            <a:ext cx="486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smtClean="0"/>
              <a:t>동영상</a:t>
            </a:r>
            <a:endParaRPr lang="ko-KR" altLang="en-US" sz="4800" b="1"/>
          </a:p>
        </p:txBody>
      </p:sp>
    </p:spTree>
    <p:extLst>
      <p:ext uri="{BB962C8B-B14F-4D97-AF65-F5344CB8AC3E}">
        <p14:creationId xmlns:p14="http://schemas.microsoft.com/office/powerpoint/2010/main" val="11489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0" y="-1112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2917393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ea typeface="문체부 궁체 정자체" panose="02030609000101010101" pitchFamily="17" charset="-127"/>
              </a:rPr>
              <a:t>7. </a:t>
            </a:r>
            <a:r>
              <a:rPr lang="ko-KR" altLang="en-US" sz="6000" dirty="0" err="1" smtClean="0">
                <a:ea typeface="문체부 궁체 정자체" panose="02030609000101010101" pitchFamily="17" charset="-127"/>
              </a:rPr>
              <a:t>조중변계조약</a:t>
            </a:r>
            <a:endParaRPr lang="ko-KR" altLang="en-US" sz="60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540834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중국어중국학과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조예</a:t>
            </a:r>
            <a:r>
              <a:rPr lang="ko-KR" altLang="en-US" sz="2400" dirty="0" err="1">
                <a:latin typeface="HY강B" panose="02030600000101010101" pitchFamily="18" charset="-127"/>
                <a:ea typeface="HY강B" panose="02030600000101010101" pitchFamily="18" charset="-127"/>
              </a:rPr>
              <a:t>령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075383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 smtClean="0">
                <a:ea typeface="문체부 궁체 정자체" panose="02030609000101010101" pitchFamily="17" charset="-127"/>
              </a:rPr>
              <a:t>조중변계조약</a:t>
            </a:r>
            <a:r>
              <a:rPr lang="ko-KR" altLang="en-US" sz="4400" b="1" dirty="0" smtClean="0"/>
              <a:t> </a:t>
            </a:r>
            <a:r>
              <a:rPr lang="en-US" altLang="ko-KR" sz="4400" b="1" dirty="0" smtClean="0"/>
              <a:t>(</a:t>
            </a:r>
            <a:r>
              <a:rPr lang="ko-KR" altLang="en-US" sz="4400" b="1" dirty="0" err="1" smtClean="0"/>
              <a:t>朝中邊界條約</a:t>
            </a:r>
            <a:r>
              <a:rPr lang="en-US" altLang="ko-KR" sz="4400" b="1" dirty="0" smtClean="0"/>
              <a:t>)</a:t>
            </a:r>
            <a:endParaRPr lang="ko-KR" alt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53285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1962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: </a:t>
            </a:r>
            <a:r>
              <a:rPr lang="ko-KR" altLang="en-US" sz="2000" b="1" dirty="0" smtClean="0"/>
              <a:t>조선민주주의인민공화국</a:t>
            </a:r>
            <a:r>
              <a:rPr lang="ko-KR" altLang="en-US" dirty="0" smtClean="0"/>
              <a:t>과 </a:t>
            </a:r>
            <a:r>
              <a:rPr lang="ko-KR" altLang="en-US" sz="2000" b="1" dirty="0" smtClean="0"/>
              <a:t>중화인민공화국</a:t>
            </a:r>
            <a:r>
              <a:rPr lang="ko-KR" altLang="en-US" dirty="0" smtClean="0"/>
              <a:t> 양국이 평양에서 양국의 국경을 정하는 국경조약 체결</a:t>
            </a:r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1964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: </a:t>
            </a:r>
            <a:r>
              <a:rPr lang="ko-KR" altLang="en-US" dirty="0" smtClean="0"/>
              <a:t>베이징에서 양국이 의정서 </a:t>
            </a:r>
            <a:r>
              <a:rPr lang="en-US" altLang="ko-KR" dirty="0" smtClean="0"/>
              <a:t>(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조중</a:t>
            </a:r>
            <a:r>
              <a:rPr lang="ko-KR" altLang="en-US" b="1" dirty="0" smtClean="0">
                <a:solidFill>
                  <a:srgbClr val="FF0000"/>
                </a:solidFill>
              </a:rPr>
              <a:t> 변계 의정서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교환함으로써 발효</a:t>
            </a:r>
            <a:endParaRPr lang="ko-KR" alt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28" y="4296457"/>
            <a:ext cx="3255686" cy="22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-11627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84119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ea typeface="문체부 궁체 정자체" panose="02030609000101010101" pitchFamily="17" charset="-127"/>
              </a:rPr>
              <a:t> 역사적 배경</a:t>
            </a:r>
            <a:endParaRPr lang="ko-KR" altLang="en-US" sz="4400" dirty="0">
              <a:ea typeface="문체부 궁체 정자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26602" y="1711568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/>
          <p:cNvGrpSpPr/>
          <p:nvPr/>
        </p:nvGrpSpPr>
        <p:grpSpPr>
          <a:xfrm>
            <a:off x="-2121893" y="2706506"/>
            <a:ext cx="6768751" cy="3644166"/>
            <a:chOff x="2915823" y="2759020"/>
            <a:chExt cx="2944222" cy="1788840"/>
          </a:xfrm>
        </p:grpSpPr>
        <p:grpSp>
          <p:nvGrpSpPr>
            <p:cNvPr id="10" name="Group 16"/>
            <p:cNvGrpSpPr/>
            <p:nvPr/>
          </p:nvGrpSpPr>
          <p:grpSpPr>
            <a:xfrm>
              <a:off x="4067846" y="3595669"/>
              <a:ext cx="1792199" cy="952191"/>
              <a:chOff x="3154351" y="5427650"/>
              <a:chExt cx="1792199" cy="1394304"/>
            </a:xfrm>
          </p:grpSpPr>
          <p:sp>
            <p:nvSpPr>
              <p:cNvPr id="13" name="Shape 2127"/>
              <p:cNvSpPr/>
              <p:nvPr/>
            </p:nvSpPr>
            <p:spPr>
              <a:xfrm>
                <a:off x="3154351" y="5427650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" name="Shape 2140"/>
              <p:cNvSpPr/>
              <p:nvPr/>
            </p:nvSpPr>
            <p:spPr>
              <a:xfrm>
                <a:off x="3730422" y="6338339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15823" y="3152417"/>
              <a:ext cx="91648" cy="181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9514" y="2759020"/>
              <a:ext cx="1591508" cy="41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ko-KR" sz="1600" dirty="0"/>
                <a:t>조선</a:t>
              </a:r>
              <a:r>
                <a:rPr lang="en-US" altLang="ko-KR" sz="1600" dirty="0"/>
                <a:t>:</a:t>
              </a:r>
              <a:r>
                <a:rPr lang="ko-KR" altLang="ko-KR" sz="1600" dirty="0"/>
                <a:t> '</a:t>
              </a:r>
              <a:r>
                <a:rPr lang="ko-KR" altLang="ko-KR" sz="1600" dirty="0" err="1"/>
                <a:t>토문은</a:t>
              </a:r>
              <a:r>
                <a:rPr lang="ko-KR" altLang="ko-KR" sz="1600" dirty="0"/>
                <a:t> 두만강과 별개의 강이다' </a:t>
              </a:r>
              <a:endParaRPr lang="en-US" altLang="ko-KR" sz="1600" dirty="0" smtClean="0"/>
            </a:p>
            <a:p>
              <a:pPr algn="ctr"/>
              <a:r>
                <a:rPr lang="ko-KR" altLang="ko-KR" sz="1600" dirty="0" smtClean="0"/>
                <a:t>청</a:t>
              </a:r>
              <a:r>
                <a:rPr lang="en-US" altLang="ko-KR" sz="1600" dirty="0"/>
                <a:t>: </a:t>
              </a:r>
              <a:r>
                <a:rPr lang="ko-KR" altLang="ko-KR" sz="1600" dirty="0"/>
                <a:t>'</a:t>
              </a:r>
              <a:r>
                <a:rPr lang="ko-KR" altLang="ko-KR" sz="1600" dirty="0" err="1"/>
                <a:t>토문은</a:t>
              </a:r>
              <a:r>
                <a:rPr lang="ko-KR" altLang="ko-KR" sz="1600" dirty="0"/>
                <a:t> 곧 두만강을 지칭한다</a:t>
              </a:r>
              <a:endParaRPr lang="en-US" altLang="ko-KR" sz="1600" dirty="0"/>
            </a:p>
            <a:p>
              <a:pPr algn="ctr"/>
              <a:endParaRPr lang="en-US" sz="1700" b="1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429548" y="1867139"/>
            <a:ext cx="3920968" cy="1962980"/>
            <a:chOff x="2438828" y="2407823"/>
            <a:chExt cx="1670189" cy="936294"/>
          </a:xfrm>
        </p:grpSpPr>
        <p:grpSp>
          <p:nvGrpSpPr>
            <p:cNvPr id="16" name="Group 16"/>
            <p:cNvGrpSpPr/>
            <p:nvPr/>
          </p:nvGrpSpPr>
          <p:grpSpPr>
            <a:xfrm>
              <a:off x="2444750" y="2407823"/>
              <a:ext cx="1664267" cy="936294"/>
              <a:chOff x="1531255" y="3688276"/>
              <a:chExt cx="1664267" cy="1371026"/>
            </a:xfrm>
          </p:grpSpPr>
          <p:sp>
            <p:nvSpPr>
              <p:cNvPr id="19" name="Shape 2127"/>
              <p:cNvSpPr/>
              <p:nvPr/>
            </p:nvSpPr>
            <p:spPr>
              <a:xfrm>
                <a:off x="1531255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" name="Shape 2140"/>
              <p:cNvSpPr/>
              <p:nvPr/>
            </p:nvSpPr>
            <p:spPr>
              <a:xfrm>
                <a:off x="1979394" y="3688276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38828" y="2693638"/>
              <a:ext cx="1526830" cy="18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700" b="1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553888" y="2019059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dirty="0"/>
              <a:t>제1차 </a:t>
            </a:r>
            <a:r>
              <a:rPr lang="ko-KR" altLang="ko-KR" sz="2000" dirty="0" err="1"/>
              <a:t>감계회담</a:t>
            </a:r>
            <a:r>
              <a:rPr lang="ko-KR" altLang="ko-KR" sz="2000" dirty="0"/>
              <a:t>(1885년)</a:t>
            </a:r>
            <a:r>
              <a:rPr lang="en-US" altLang="ko-KR" sz="2000" dirty="0"/>
              <a:t> </a:t>
            </a:r>
            <a:endParaRPr lang="ko-KR" altLang="en-US" sz="2000" dirty="0"/>
          </a:p>
        </p:txBody>
      </p:sp>
      <p:grpSp>
        <p:nvGrpSpPr>
          <p:cNvPr id="24" name="Group 3"/>
          <p:cNvGrpSpPr/>
          <p:nvPr/>
        </p:nvGrpSpPr>
        <p:grpSpPr>
          <a:xfrm>
            <a:off x="4951470" y="1484784"/>
            <a:ext cx="4060540" cy="2345094"/>
            <a:chOff x="4355861" y="2272873"/>
            <a:chExt cx="1773107" cy="1149719"/>
          </a:xfrm>
        </p:grpSpPr>
        <p:grpSp>
          <p:nvGrpSpPr>
            <p:cNvPr id="25" name="Group 19"/>
            <p:cNvGrpSpPr/>
            <p:nvPr/>
          </p:nvGrpSpPr>
          <p:grpSpPr>
            <a:xfrm>
              <a:off x="4355861" y="2460211"/>
              <a:ext cx="1773107" cy="962381"/>
              <a:chOff x="3442366" y="3764985"/>
              <a:chExt cx="1773107" cy="1409224"/>
            </a:xfrm>
          </p:grpSpPr>
          <p:sp>
            <p:nvSpPr>
              <p:cNvPr id="29" name="Shape 2146"/>
              <p:cNvSpPr/>
              <p:nvPr/>
            </p:nvSpPr>
            <p:spPr>
              <a:xfrm>
                <a:off x="3999345" y="376498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" name="Shape 2124"/>
              <p:cNvSpPr/>
              <p:nvPr/>
            </p:nvSpPr>
            <p:spPr>
              <a:xfrm>
                <a:off x="3442366" y="3930869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669146" y="2272873"/>
              <a:ext cx="80666" cy="222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191907" y="171140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ko-KR" dirty="0"/>
          </a:p>
          <a:p>
            <a:r>
              <a:rPr lang="ko-KR" altLang="ko-KR" sz="2000" dirty="0"/>
              <a:t>제2차 </a:t>
            </a:r>
            <a:r>
              <a:rPr lang="ko-KR" altLang="ko-KR" sz="2000" dirty="0" err="1"/>
              <a:t>감계회담</a:t>
            </a:r>
            <a:r>
              <a:rPr lang="ko-KR" altLang="ko-KR" sz="2000" dirty="0"/>
              <a:t>(1887년)</a:t>
            </a:r>
            <a:endParaRPr lang="ko-KR" altLang="en-US" sz="2000" dirty="0"/>
          </a:p>
        </p:txBody>
      </p:sp>
      <p:sp>
        <p:nvSpPr>
          <p:cNvPr id="30" name="직사각형 29"/>
          <p:cNvSpPr/>
          <p:nvPr/>
        </p:nvSpPr>
        <p:spPr>
          <a:xfrm>
            <a:off x="2348675" y="578273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dirty="0"/>
              <a:t>1909년</a:t>
            </a:r>
            <a:r>
              <a:rPr lang="en-US" altLang="ko-KR" sz="2000" dirty="0"/>
              <a:t> </a:t>
            </a:r>
            <a:r>
              <a:rPr lang="ko-KR" altLang="ko-KR" sz="2000" dirty="0"/>
              <a:t>9월 4일</a:t>
            </a:r>
            <a:endParaRPr lang="ko-KR" alt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26602" y="4223451"/>
            <a:ext cx="3574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ko-KR" dirty="0"/>
          </a:p>
          <a:p>
            <a:r>
              <a:rPr lang="ko-KR" altLang="ko-KR" dirty="0"/>
              <a:t>조선이 외교권을 박탈당한 상태에서 간도 협약 체결 두만강</a:t>
            </a:r>
            <a:r>
              <a:rPr lang="ko-KR" altLang="en-US" dirty="0"/>
              <a:t>을 </a:t>
            </a:r>
            <a:endParaRPr lang="en-US" altLang="ko-KR" dirty="0" smtClean="0"/>
          </a:p>
          <a:p>
            <a:r>
              <a:rPr lang="ko-KR" altLang="ko-KR" dirty="0" smtClean="0"/>
              <a:t>국경</a:t>
            </a:r>
            <a:r>
              <a:rPr lang="ko-KR" altLang="en-US" dirty="0" smtClean="0"/>
              <a:t>으로</a:t>
            </a:r>
            <a:r>
              <a:rPr lang="ko-KR" altLang="ko-KR" dirty="0"/>
              <a:t>, 백두산정계비를 기점으로 하여 </a:t>
            </a:r>
            <a:r>
              <a:rPr lang="ko-KR" altLang="ko-KR" dirty="0" err="1"/>
              <a:t>석을수를</a:t>
            </a:r>
            <a:r>
              <a:rPr lang="ko-KR" altLang="ko-KR" dirty="0"/>
              <a:t> 그 상류의 경계로 정하였다.</a:t>
            </a: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33" name="Group 2"/>
          <p:cNvGrpSpPr/>
          <p:nvPr/>
        </p:nvGrpSpPr>
        <p:grpSpPr>
          <a:xfrm>
            <a:off x="2256518" y="3451770"/>
            <a:ext cx="6816580" cy="2874092"/>
            <a:chOff x="2915823" y="3152417"/>
            <a:chExt cx="2913913" cy="1395443"/>
          </a:xfrm>
        </p:grpSpPr>
        <p:grpSp>
          <p:nvGrpSpPr>
            <p:cNvPr id="34" name="Group 16"/>
            <p:cNvGrpSpPr/>
            <p:nvPr/>
          </p:nvGrpSpPr>
          <p:grpSpPr>
            <a:xfrm>
              <a:off x="4067846" y="3595669"/>
              <a:ext cx="1761890" cy="952191"/>
              <a:chOff x="3154351" y="5427650"/>
              <a:chExt cx="1761890" cy="1394304"/>
            </a:xfrm>
          </p:grpSpPr>
          <p:sp>
            <p:nvSpPr>
              <p:cNvPr id="37" name="Shape 2127"/>
              <p:cNvSpPr/>
              <p:nvPr/>
            </p:nvSpPr>
            <p:spPr>
              <a:xfrm>
                <a:off x="3154351" y="5427650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" name="Shape 2140"/>
              <p:cNvSpPr/>
              <p:nvPr/>
            </p:nvSpPr>
            <p:spPr>
              <a:xfrm>
                <a:off x="3700113" y="6338339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915823" y="3152417"/>
              <a:ext cx="91648" cy="181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64088" y="4653136"/>
            <a:ext cx="30375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/>
              <a:t>일제가 패망함으로써 </a:t>
            </a:r>
            <a:endParaRPr lang="en-US" altLang="ko-KR" sz="2000" dirty="0" smtClean="0"/>
          </a:p>
          <a:p>
            <a:r>
              <a:rPr lang="ko-KR" altLang="ko-KR" sz="2000" dirty="0" smtClean="0"/>
              <a:t>일제가 </a:t>
            </a:r>
            <a:r>
              <a:rPr lang="ko-KR" altLang="ko-KR" sz="2000" dirty="0"/>
              <a:t>체결한 조약인 </a:t>
            </a:r>
            <a:endParaRPr lang="en-US" altLang="ko-KR" sz="2000" dirty="0" smtClean="0"/>
          </a:p>
          <a:p>
            <a:r>
              <a:rPr lang="ko-KR" altLang="ko-KR" sz="2000" dirty="0" smtClean="0"/>
              <a:t>간도 </a:t>
            </a:r>
            <a:r>
              <a:rPr lang="ko-KR" altLang="ko-KR" sz="2000" dirty="0"/>
              <a:t>협약은 무효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7160000" y="5782739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dirty="0"/>
              <a:t>1945</a:t>
            </a:r>
            <a:r>
              <a:rPr lang="ko-KR" altLang="ko-KR" sz="2000" dirty="0" smtClean="0"/>
              <a:t>년 </a:t>
            </a:r>
            <a:endParaRPr lang="en-US" altLang="ko-KR" sz="2000" dirty="0"/>
          </a:p>
        </p:txBody>
      </p:sp>
      <p:sp>
        <p:nvSpPr>
          <p:cNvPr id="23" name="직사각형 22"/>
          <p:cNvSpPr/>
          <p:nvPr/>
        </p:nvSpPr>
        <p:spPr>
          <a:xfrm>
            <a:off x="5022304" y="27102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조선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ko-KR" dirty="0" err="1"/>
              <a:t>홍토수</a:t>
            </a:r>
            <a:r>
              <a:rPr lang="ko-KR" altLang="ko-KR" dirty="0"/>
              <a:t>(</a:t>
            </a:r>
            <a:r>
              <a:rPr lang="ko-KR" altLang="ko-KR" dirty="0" err="1"/>
              <a:t>紅土水</a:t>
            </a:r>
            <a:r>
              <a:rPr lang="ko-KR" altLang="ko-KR" dirty="0"/>
              <a:t>)를 국경으로, </a:t>
            </a:r>
            <a:endParaRPr lang="en-US" altLang="ko-KR" dirty="0" smtClean="0"/>
          </a:p>
          <a:p>
            <a:r>
              <a:rPr lang="ko-KR" altLang="ko-KR" dirty="0" smtClean="0"/>
              <a:t>청</a:t>
            </a:r>
            <a:r>
              <a:rPr lang="en-US" altLang="ko-KR" dirty="0"/>
              <a:t>:</a:t>
            </a:r>
            <a:r>
              <a:rPr lang="ko-KR" altLang="ko-KR" dirty="0"/>
              <a:t> 두만강의 지류인 </a:t>
            </a:r>
            <a:r>
              <a:rPr lang="ko-KR" altLang="ko-KR" dirty="0" err="1"/>
              <a:t>홍단수</a:t>
            </a:r>
            <a:r>
              <a:rPr lang="ko-KR" altLang="ko-KR" dirty="0"/>
              <a:t>(</a:t>
            </a:r>
            <a:r>
              <a:rPr lang="ko-KR" altLang="ko-KR" dirty="0" err="1"/>
              <a:t>紅端水</a:t>
            </a:r>
            <a:r>
              <a:rPr lang="ko-KR" altLang="ko-KR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ko-KR" dirty="0" err="1" smtClean="0"/>
              <a:t>를국경으로</a:t>
            </a:r>
            <a:r>
              <a:rPr lang="ko-KR" altLang="ko-KR" dirty="0" smtClean="0"/>
              <a:t> </a:t>
            </a:r>
            <a:r>
              <a:rPr lang="ko-KR" altLang="ko-KR" dirty="0"/>
              <a:t>주장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229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98072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조약의 의의</a:t>
            </a:r>
            <a:endParaRPr lang="ko-KR" altLang="en-US" sz="48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03471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백두산의 국경을 자연 경계인 천지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天池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하고 그 동쪽 국경을 천지에서 가장 가까운 두만강 상류인 </a:t>
            </a:r>
            <a:r>
              <a:rPr lang="ko-KR" altLang="en-US" dirty="0" err="1" smtClean="0"/>
              <a:t>홍토수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紅土水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하는 자연스러운 국경을 정함</a:t>
            </a:r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19</a:t>
            </a:r>
            <a:r>
              <a:rPr lang="ko-KR" altLang="en-US" dirty="0" smtClean="0"/>
              <a:t>세기 후반부터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세기 동안 논란을 이어 온 백두산과 두만강 상류의 국경선을 명확히 획정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5207054" cy="2891623"/>
          </a:xfrm>
          <a:prstGeom prst="rect">
            <a:avLst/>
          </a:prstGeom>
          <a:effectLst>
            <a:outerShdw dist="50800" dir="5400000" sx="55000" sy="55000" algn="ctr" rotWithShape="0">
              <a:srgbClr val="00000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18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5136" y="980728"/>
            <a:ext cx="373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조약의 내용</a:t>
            </a:r>
            <a:endParaRPr lang="ko-KR" altLang="en-US" sz="48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36912"/>
            <a:ext cx="76757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/>
              <a:t>천지의 경계선</a:t>
            </a:r>
            <a:endParaRPr lang="en-US" altLang="ko-KR" sz="2000" b="1" dirty="0" smtClean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천지를 둘러싸고 산마루의 서남쪽 안부 </a:t>
            </a:r>
            <a:r>
              <a:rPr lang="en-US" altLang="ko-KR" dirty="0" smtClean="0"/>
              <a:t>~ </a:t>
            </a:r>
            <a:r>
              <a:rPr lang="ko-KR" altLang="en-US" dirty="0" smtClean="0"/>
              <a:t>동북쪽 안부까지 그은 직선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양측 국경의 총 </a:t>
            </a:r>
            <a:r>
              <a:rPr lang="en-US" altLang="ko-KR" dirty="0" smtClean="0"/>
              <a:t>451</a:t>
            </a:r>
            <a:r>
              <a:rPr lang="ko-KR" altLang="en-US" dirty="0" smtClean="0"/>
              <a:t>개 섬과 사주 가운데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북한은 </a:t>
            </a:r>
            <a:r>
              <a:rPr lang="en-US" altLang="ko-KR" dirty="0" smtClean="0"/>
              <a:t>264</a:t>
            </a:r>
            <a:r>
              <a:rPr lang="ko-KR" altLang="en-US" dirty="0" smtClean="0"/>
              <a:t>개의 섬과 사주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 면적 </a:t>
            </a:r>
            <a:r>
              <a:rPr lang="en-US" altLang="ko-KR" dirty="0" smtClean="0"/>
              <a:t>87.73k</a:t>
            </a:r>
            <a:r>
              <a:rPr lang="ko-KR" altLang="ko-KR" dirty="0" smtClean="0"/>
              <a:t>m²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중국은 </a:t>
            </a:r>
            <a:r>
              <a:rPr lang="en-US" altLang="ko-KR" dirty="0" smtClean="0"/>
              <a:t>187</a:t>
            </a:r>
            <a:r>
              <a:rPr lang="ko-KR" altLang="en-US" dirty="0" smtClean="0"/>
              <a:t>개의 섬과 사주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 면적 </a:t>
            </a:r>
            <a:r>
              <a:rPr lang="en-US" altLang="ko-KR" dirty="0" smtClean="0"/>
              <a:t>14.93k</a:t>
            </a:r>
            <a:r>
              <a:rPr lang="ko-KR" altLang="ko-KR" dirty="0" smtClean="0"/>
              <a:t>m²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 smtClean="0"/>
              <a:t>&gt;&gt; </a:t>
            </a:r>
            <a:r>
              <a:rPr lang="ko-KR" altLang="en-US" dirty="0" smtClean="0"/>
              <a:t>가까운 곳과 거주 주민의 비율에 따라 각기 자국의 영토를 결정짓기     로 하고 국경의 강은 공동으로 관리하기로 합의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8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pic>
        <p:nvPicPr>
          <p:cNvPr id="11" name="내용 개체 틀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2894640" cy="392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980728"/>
            <a:ext cx="462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조약의 한계</a:t>
            </a:r>
            <a:endParaRPr lang="ko-KR" altLang="en-US" sz="48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568948"/>
            <a:ext cx="3859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대한민국 헌법상 국가의 실체가 인정되지 않는 단체와의 조약이기에 국제법상 </a:t>
            </a:r>
            <a:r>
              <a:rPr lang="ko-KR" altLang="en-US" b="1" dirty="0" smtClean="0"/>
              <a:t>효력이 없는 조약</a:t>
            </a:r>
            <a:r>
              <a:rPr lang="en-US" altLang="ko-KR" b="1" dirty="0" smtClean="0"/>
              <a:t>!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현재도 북측이 </a:t>
            </a:r>
            <a:r>
              <a:rPr lang="ko-KR" altLang="en-US" dirty="0" err="1" smtClean="0"/>
              <a:t>토문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土門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국경으로 주장</a:t>
            </a:r>
            <a:r>
              <a:rPr lang="en-US" altLang="ko-KR" dirty="0" smtClean="0"/>
              <a:t>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 smtClean="0"/>
              <a:t>간도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間島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영유권을 포기했다는 식의 부정적인 평가</a:t>
            </a:r>
            <a:r>
              <a:rPr lang="en-US" altLang="ko-KR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53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5072"/>
          <p:cNvSpPr>
            <a:spLocks noChangeArrowheads="1"/>
          </p:cNvSpPr>
          <p:nvPr/>
        </p:nvSpPr>
        <p:spPr bwMode="auto">
          <a:xfrm>
            <a:off x="611560" y="228600"/>
            <a:ext cx="82809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간도, </a:t>
            </a:r>
            <a:r>
              <a:rPr kumimoji="1" lang="ko-KR" altLang="ko-KR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녹둔도</a:t>
            </a: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, </a:t>
            </a:r>
            <a:r>
              <a:rPr kumimoji="1" lang="ko-KR" altLang="ko-KR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토문강</a:t>
            </a:r>
            <a:r>
              <a:rPr kumimoji="1" lang="ko-KR" altLang="ko-KR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 위치도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4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38396"/>
            <a:ext cx="3960440" cy="5743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7 | </a:t>
            </a:r>
            <a:r>
              <a:rPr lang="ko-KR" altLang="en-US" sz="2400" b="1" dirty="0" err="1" smtClean="0"/>
              <a:t>조중변계조약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92401" y="1013827"/>
            <a:ext cx="462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smtClean="0"/>
              <a:t>동영상</a:t>
            </a:r>
            <a:endParaRPr lang="ko-KR" altLang="en-US" sz="4800" b="1" dirty="0"/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2267744" y="35730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http://news.naver.com/main/read.nhn?mode=LPOD&amp;mid=tvh&amp;oid=214&amp;aid=0000402540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2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0" y="2924944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ea typeface="문체부 궁체 정자체" panose="02030609000101010101" pitchFamily="17" charset="-127"/>
              </a:rPr>
              <a:t>8. </a:t>
            </a:r>
            <a:r>
              <a:rPr lang="ko-KR" altLang="en-US" sz="6000" dirty="0" smtClean="0">
                <a:ea typeface="문체부 궁체 정자체" panose="02030609000101010101" pitchFamily="17" charset="-127"/>
              </a:rPr>
              <a:t>간도의 가치</a:t>
            </a:r>
            <a:endParaRPr lang="ko-KR" altLang="en-US" sz="60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30120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>
                <a:solidFill>
                  <a:srgbClr val="26262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재활공학과</a:t>
            </a:r>
            <a:endParaRPr lang="en-US" altLang="ko-KR" sz="2400" dirty="0">
              <a:solidFill>
                <a:srgbClr val="262626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박재현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8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0292" y="1013827"/>
            <a:ext cx="431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지리적 가치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615968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무역으로 인한 이득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중국과 러시아에 맞닿아있는 땅으로 간도를 되찾게 된다면     첫 번째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 같은 강대국들과 육로와 해상을 통해 더욱 효율적인 비용으로 무역이 가능</a:t>
            </a:r>
            <a:endParaRPr lang="ko-KR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399237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79" y="2204864"/>
            <a:ext cx="3889435" cy="18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0292" y="1013827"/>
            <a:ext cx="431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지리적 가치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615968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자원으로 인한 이득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영토와 영해가 늘어나게 되면서 여기서 나오는 자원적 이득이 따라온다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예로 경작을 통한 농산물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땅에 매장된 지하자원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바다에 나오는 수산자원이 나온다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9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27384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0292" y="1013827"/>
            <a:ext cx="431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지리적 가치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57301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국력의 증가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강대국인 중국과 러시아에 맞닿게 되며 최전방에 군사기지를 짓게 되며 직접적인 군사적 </a:t>
            </a:r>
            <a:r>
              <a:rPr lang="ko-KR" altLang="en-US" dirty="0" err="1" smtClean="0"/>
              <a:t>행사력이</a:t>
            </a:r>
            <a:r>
              <a:rPr lang="ko-KR" altLang="en-US" dirty="0" smtClean="0"/>
              <a:t> 강해지므로 한미 연합을 통한 중국의 견제가 더욱 강해질 것이다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간도를 얻는다는 것은 사실상 남북통일이 이뤄져야 가능한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북한의 </a:t>
            </a:r>
            <a:r>
              <a:rPr lang="ko-KR" altLang="en-US" dirty="0" err="1" smtClean="0"/>
              <a:t>인구과</a:t>
            </a:r>
            <a:r>
              <a:rPr lang="ko-KR" altLang="en-US" dirty="0" smtClean="0"/>
              <a:t> 한족의 수를 모두 흡수하여 인구의 증가로 </a:t>
            </a:r>
            <a:r>
              <a:rPr lang="en-US" altLang="ko-KR" dirty="0" smtClean="0"/>
              <a:t>GDP </a:t>
            </a:r>
            <a:r>
              <a:rPr lang="ko-KR" altLang="en-US" dirty="0" smtClean="0"/>
              <a:t>상승은 무시 할 수 없을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6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0292" y="1013827"/>
            <a:ext cx="431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문화적 가치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149080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간도에 담긴 우리의 정신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간도는 고구려 때 우리 선조들이 차지했던 땅으로 조선 때까지 지켜왔으나 일제의 침략과 함께 그들이 실시한 동북공정을 통하여 우리의 이지와 상관없이 타국으로 넘겨준 꼴이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간도를 되찾는 것만으로도 일제에 의해 침해 받았던 우리의 민족적 자긍심을 회복하는 일이라 생각함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5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0292" y="1013827"/>
            <a:ext cx="431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문화적 가치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93305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문화적 다양성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한족들은 중국 내에서도 소외된 삶을 살고 있는데 이들을 타국인이라 생각하는 사람이 많다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그들은 일제에 의해 강제로 타국에 속해진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우리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민족이다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물론 많은 시간이 지나 그들과 우리의 문화는 달라졌지만 달라진 문화를 수용함으로 인해 우리가 갖는 문화적 다양성을 생각한다면 긍정적인 면 또한 있다고 생각한다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8 | </a:t>
            </a:r>
            <a:r>
              <a:rPr lang="ko-KR" altLang="en-US" sz="2400" b="1" dirty="0" smtClean="0"/>
              <a:t>간도의 가치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013827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간도를 되찾아야 하는 이유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9330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https://youtu.be/-OLkBgK2GF8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9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0" y="17073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89856" y="2440148"/>
            <a:ext cx="716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9. </a:t>
            </a:r>
            <a:r>
              <a:rPr lang="ko-KR" altLang="en-US" sz="6000" dirty="0" smtClean="0">
                <a:ea typeface="문체부 궁체 정자체" panose="02030609000101010101" pitchFamily="17" charset="-127"/>
              </a:rPr>
              <a:t>간도에 대한 인식</a:t>
            </a:r>
            <a:endParaRPr lang="ko-KR" altLang="en-US" sz="6000" dirty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941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중국어중국학과 </a:t>
            </a:r>
            <a:endParaRPr lang="en-US" altLang="ko-KR" sz="2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/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정한솔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3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-46358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25642" y="1015415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교육계의 인식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4365104"/>
            <a:ext cx="6272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국사 </a:t>
            </a:r>
            <a:r>
              <a:rPr lang="en-US" altLang="ko-KR" sz="2000" dirty="0" smtClean="0"/>
              <a:t>&amp; </a:t>
            </a:r>
            <a:r>
              <a:rPr lang="ko-KR" altLang="en-US" sz="2000" dirty="0" smtClean="0"/>
              <a:t>한국 </a:t>
            </a:r>
            <a:r>
              <a:rPr lang="ko-KR" altLang="en-US" sz="2000" dirty="0" err="1" smtClean="0"/>
              <a:t>근현대사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대한제국의 간도 관리사 파견과 간도협약에 관한 사실만 편찬</a:t>
            </a: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한국지리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간도 영유권을 관련한 항목에서는 북방 </a:t>
            </a:r>
            <a:r>
              <a:rPr lang="ko-KR" altLang="en-US" sz="2000" dirty="0" err="1" smtClean="0"/>
              <a:t>고토</a:t>
            </a:r>
            <a:r>
              <a:rPr lang="ko-KR" altLang="en-US" sz="2000" dirty="0" smtClean="0"/>
              <a:t> 지역이 북만주 끝까지 펼쳐져 있다고 편찬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42339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27282011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124744"/>
            <a:ext cx="4541888" cy="485982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3" y="1095694"/>
            <a:ext cx="38164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문체부 궁체 정자체" panose="02030609000101010101" pitchFamily="17" charset="-127"/>
                <a:cs typeface="굴림" pitchFamily="50" charset="-127"/>
              </a:rPr>
              <a:t>서간도</a:t>
            </a:r>
            <a:endParaRPr kumimoji="1"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압록강과 </a:t>
            </a:r>
            <a:r>
              <a:rPr kumimoji="1" lang="ko-KR" altLang="en-US" sz="2400" dirty="0" err="1">
                <a:solidFill>
                  <a:srgbClr val="000000"/>
                </a:solidFill>
                <a:latin typeface="+mn-ea"/>
                <a:cs typeface="굴림" pitchFamily="50" charset="-127"/>
              </a:rPr>
              <a:t>송강의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 상류 지방인 백두산 일대</a:t>
            </a:r>
            <a:endParaRPr kumimoji="1" lang="ko-KR" altLang="en-US" sz="2400" dirty="0"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en-US" altLang="ko-KR" sz="2400" dirty="0" smtClean="0">
              <a:latin typeface="Arial"/>
              <a:ea typeface="굴림" pitchFamily="50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24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>
                <a:solidFill>
                  <a:srgbClr val="000000"/>
                </a:solidFill>
                <a:latin typeface="맑은 고딕" pitchFamily="50" charset="-127"/>
                <a:ea typeface="문체부 궁체 정자체" panose="02030609000101010101" pitchFamily="17" charset="-127"/>
                <a:cs typeface="굴림" pitchFamily="50" charset="-127"/>
              </a:rPr>
              <a:t>동간도</a:t>
            </a:r>
            <a:r>
              <a:rPr kumimoji="1" lang="en-US" altLang="ko-KR" sz="2400" b="1" dirty="0">
                <a:solidFill>
                  <a:srgbClr val="000000"/>
                </a:solidFill>
                <a:latin typeface="맑은 고딕" pitchFamily="50" charset="-127"/>
                <a:ea typeface="문체부 궁체 정자체" panose="02030609000101010101" pitchFamily="17" charset="-127"/>
                <a:cs typeface="굴림" pitchFamily="50" charset="-127"/>
              </a:rPr>
              <a:t>(</a:t>
            </a:r>
            <a:r>
              <a:rPr kumimoji="1" lang="ko-KR" altLang="en-US" sz="2400" b="1" dirty="0">
                <a:solidFill>
                  <a:srgbClr val="000000"/>
                </a:solidFill>
                <a:latin typeface="맑은 고딕" pitchFamily="50" charset="-127"/>
                <a:ea typeface="문체부 궁체 정자체" panose="02030609000101010101" pitchFamily="17" charset="-127"/>
                <a:cs typeface="굴림" pitchFamily="50" charset="-127"/>
              </a:rPr>
              <a:t>북간도</a:t>
            </a:r>
            <a:r>
              <a:rPr kumimoji="1"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문체부 궁체 정자체" panose="02030609000101010101" pitchFamily="17" charset="-127"/>
                <a:cs typeface="굴림" pitchFamily="50" charset="-127"/>
              </a:rPr>
              <a:t>)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2400" b="1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 err="1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혼춘</a:t>
            </a:r>
            <a:r>
              <a:rPr kumimoji="1" lang="en-US" altLang="ko-KR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2400" dirty="0" err="1">
                <a:solidFill>
                  <a:srgbClr val="000000"/>
                </a:solidFill>
                <a:latin typeface="+mn-ea"/>
                <a:cs typeface="굴림" pitchFamily="50" charset="-127"/>
              </a:rPr>
              <a:t>왕청</a:t>
            </a:r>
            <a:r>
              <a:rPr kumimoji="1" lang="en-US" altLang="ko-KR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연길</a:t>
            </a:r>
            <a:r>
              <a:rPr kumimoji="1" lang="en-US" altLang="ko-KR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화룡의 네 현으로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나누어져 있는 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두만강 북부의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만주 땅</a:t>
            </a:r>
            <a:endParaRPr kumimoji="1" lang="ko-KR" altLang="en-US" sz="2400" dirty="0"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dirty="0">
                <a:latin typeface="+mn-ea"/>
                <a:cs typeface="굴림" pitchFamily="50" charset="-127"/>
              </a:rPr>
              <a:t> 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※ 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보통 간도는 </a:t>
            </a:r>
            <a:r>
              <a:rPr kumimoji="1" lang="ko-KR" altLang="en-US" sz="2400" dirty="0" err="1">
                <a:solidFill>
                  <a:srgbClr val="000000"/>
                </a:solidFill>
                <a:latin typeface="+mn-ea"/>
                <a:cs typeface="굴림" pitchFamily="50" charset="-127"/>
              </a:rPr>
              <a:t>동간도를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 지칭함</a:t>
            </a:r>
            <a:endParaRPr kumimoji="1" lang="ko-KR" altLang="en-US" sz="2400" dirty="0"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latin typeface="Arial"/>
                <a:ea typeface="문체부 궁체 정자체" panose="02030609000101010101" pitchFamily="17" charset="-127"/>
                <a:cs typeface="굴림" pitchFamily="50" charset="-127"/>
              </a:rPr>
              <a:t> </a:t>
            </a:r>
            <a:endParaRPr kumimoji="1" lang="ko-KR" altLang="en-US" dirty="0"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93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 </a:t>
            </a:r>
            <a:r>
              <a:rPr lang="en-US" altLang="ko-KR" b="1" dirty="0"/>
              <a:t>| </a:t>
            </a:r>
            <a:r>
              <a:rPr lang="ko-KR" altLang="en-US" b="1" dirty="0"/>
              <a:t>간도의 </a:t>
            </a:r>
            <a:r>
              <a:rPr lang="ko-KR" altLang="en-US" b="1" dirty="0" smtClean="0"/>
              <a:t>위</a:t>
            </a:r>
            <a:r>
              <a:rPr lang="ko-KR" altLang="en-US" b="1" dirty="0"/>
              <a:t>치</a:t>
            </a:r>
          </a:p>
        </p:txBody>
      </p:sp>
    </p:spTree>
    <p:extLst>
      <p:ext uri="{BB962C8B-B14F-4D97-AF65-F5344CB8AC3E}">
        <p14:creationId xmlns:p14="http://schemas.microsoft.com/office/powerpoint/2010/main" val="29020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013827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학계의 인식 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4800" dirty="0" smtClean="0">
                <a:ea typeface="문체부 궁체 정자체" panose="02030609000101010101" pitchFamily="17" charset="-127"/>
              </a:rPr>
              <a:t>역사학자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072466"/>
            <a:ext cx="627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간도에 대한 영유권 주장을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긍정</a:t>
            </a:r>
            <a:endParaRPr lang="en-US" altLang="ko-K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780928"/>
            <a:ext cx="5001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백두산 정계비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정계비가 세워진 곳은 백두산 </a:t>
            </a:r>
            <a:r>
              <a:rPr lang="ko-KR" altLang="en-US" dirty="0" err="1"/>
              <a:t>장군봉과</a:t>
            </a:r>
            <a:r>
              <a:rPr lang="ko-KR" altLang="en-US" dirty="0"/>
              <a:t> </a:t>
            </a:r>
            <a:r>
              <a:rPr lang="ko-KR" altLang="en-US" dirty="0" err="1"/>
              <a:t>대연지봉</a:t>
            </a:r>
            <a:r>
              <a:rPr lang="ko-KR" altLang="en-US" dirty="0"/>
              <a:t> 사이 대략 중간지점인 해발 </a:t>
            </a:r>
            <a:r>
              <a:rPr lang="en-US" altLang="ko-KR" dirty="0"/>
              <a:t>2,150m </a:t>
            </a:r>
            <a:r>
              <a:rPr lang="ko-KR" altLang="en-US" dirty="0"/>
              <a:t>고지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오라총관 </a:t>
            </a:r>
            <a:r>
              <a:rPr lang="ko-KR" altLang="en-US" dirty="0" err="1"/>
              <a:t>목극등이</a:t>
            </a:r>
            <a:r>
              <a:rPr lang="ko-KR" altLang="en-US" dirty="0"/>
              <a:t> 황지를 받들어 변계를 조사하고 이곳에 이르러 살펴보니 서쪽은 압록강이고 동쪽은 </a:t>
            </a:r>
            <a:r>
              <a:rPr lang="ko-KR" altLang="en-US" dirty="0" err="1"/>
              <a:t>토문강</a:t>
            </a:r>
            <a:r>
              <a:rPr lang="ko-KR" altLang="en-US" dirty="0"/>
              <a:t> 이므로</a:t>
            </a:r>
            <a:r>
              <a:rPr lang="en-US" altLang="ko-KR" dirty="0"/>
              <a:t>, </a:t>
            </a:r>
            <a:r>
              <a:rPr lang="ko-KR" altLang="en-US" dirty="0"/>
              <a:t>분수령 상에 돌에 새겨 명기한다</a:t>
            </a:r>
            <a:r>
              <a:rPr lang="en-US" altLang="ko-KR" dirty="0"/>
              <a:t>, </a:t>
            </a:r>
            <a:r>
              <a:rPr lang="ko-KR" altLang="en-US" dirty="0"/>
              <a:t>강희 </a:t>
            </a:r>
            <a:r>
              <a:rPr lang="en-US" altLang="ko-KR" dirty="0"/>
              <a:t>51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</a:t>
            </a:r>
            <a:r>
              <a:rPr lang="en-US" altLang="ko-KR" dirty="0"/>
              <a:t>“</a:t>
            </a:r>
          </a:p>
          <a:p>
            <a:endParaRPr lang="en-US" altLang="ko-KR" dirty="0"/>
          </a:p>
          <a:p>
            <a:r>
              <a:rPr lang="ko-KR" altLang="en-US" dirty="0"/>
              <a:t>조선과 청나라 양국이 국경을 명확히 비로 명문화하였고</a:t>
            </a:r>
            <a:r>
              <a:rPr lang="en-US" altLang="ko-KR" dirty="0"/>
              <a:t>, </a:t>
            </a:r>
            <a:r>
              <a:rPr lang="ko-KR" altLang="en-US" dirty="0"/>
              <a:t>압록강과 두만강 사이 육지 지역인 백두산의 천지 이남을 조선의 영토로 확인</a:t>
            </a:r>
          </a:p>
          <a:p>
            <a:endParaRPr lang="ko-KR" altLang="en-US" dirty="0"/>
          </a:p>
        </p:txBody>
      </p:sp>
      <p:pic>
        <p:nvPicPr>
          <p:cNvPr id="14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205241" cy="29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013827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학계의 인식 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4800" dirty="0" smtClean="0">
                <a:ea typeface="문체부 궁체 정자체" panose="02030609000101010101" pitchFamily="17" charset="-127"/>
              </a:rPr>
              <a:t>역사학자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072466"/>
            <a:ext cx="627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간도에 대한 영유권 주장을</a:t>
            </a:r>
            <a:r>
              <a:rPr lang="ko-KR" altLang="en-US" sz="2000" dirty="0" smtClean="0"/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긍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정</a:t>
            </a:r>
            <a:endParaRPr lang="en-US" altLang="ko-K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075925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 이덕일</a:t>
            </a:r>
            <a:r>
              <a:rPr lang="en-US" altLang="ko-KR" dirty="0"/>
              <a:t>: </a:t>
            </a:r>
            <a:r>
              <a:rPr lang="ko-KR" altLang="en-US" dirty="0"/>
              <a:t>간도는 </a:t>
            </a:r>
            <a:r>
              <a:rPr lang="ko-KR" altLang="en-US" dirty="0" err="1"/>
              <a:t>을사늑약</a:t>
            </a:r>
            <a:r>
              <a:rPr lang="ko-KR" altLang="en-US" dirty="0"/>
              <a:t> 이전까지는 조선 땅이었는데</a:t>
            </a:r>
            <a:r>
              <a:rPr lang="en-US" altLang="ko-KR" dirty="0"/>
              <a:t>,</a:t>
            </a:r>
            <a:r>
              <a:rPr lang="ko-KR" altLang="en-US" dirty="0"/>
              <a:t> 조선총독부세력이 그걸 부정하고 있으며</a:t>
            </a:r>
            <a:r>
              <a:rPr lang="en-US" altLang="ko-KR" dirty="0"/>
              <a:t>, </a:t>
            </a:r>
            <a:r>
              <a:rPr lang="ko-KR" altLang="en-US" dirty="0"/>
              <a:t>간도가 조선 </a:t>
            </a:r>
            <a:r>
              <a:rPr lang="ko-KR" altLang="en-US" dirty="0" err="1"/>
              <a:t>땅이었다는것을</a:t>
            </a:r>
            <a:r>
              <a:rPr lang="ko-KR" altLang="en-US" dirty="0"/>
              <a:t> 부정하면 국가보안법으로 잡아가야 마땅한 비국민이고</a:t>
            </a:r>
            <a:r>
              <a:rPr lang="en-US" altLang="ko-KR" dirty="0"/>
              <a:t>, </a:t>
            </a:r>
            <a:r>
              <a:rPr lang="ko-KR" altLang="en-US" dirty="0"/>
              <a:t>간도 영유권을 부정하는 정권은 뒤엎어야 한다는 식의 주장을 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 김대령</a:t>
            </a:r>
            <a:r>
              <a:rPr lang="en-US" altLang="ko-KR" dirty="0"/>
              <a:t>:</a:t>
            </a:r>
            <a:r>
              <a:rPr lang="ko-KR" altLang="en-US" dirty="0"/>
              <a:t> 만주국은 괴뢰가 아니며 주권이 만주족과 조선족에게 있으니 간도는 한국 땅이라는 주장을 하였다</a:t>
            </a:r>
            <a:r>
              <a:rPr lang="en-US" altLang="ko-KR" dirty="0"/>
              <a:t>. </a:t>
            </a:r>
            <a:r>
              <a:rPr lang="ko-KR" altLang="en-US" dirty="0"/>
              <a:t>그런데 좌파들이 만주 국을 일본이라고 우겨서 간도를 중국 공산당에게 넘기려 한다는 주장을 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4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27827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973849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학계의 인식 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4800" dirty="0" smtClean="0">
                <a:ea typeface="문체부 궁체 정자체" panose="02030609000101010101" pitchFamily="17" charset="-127"/>
              </a:rPr>
              <a:t>사교육 강사</a:t>
            </a:r>
            <a:r>
              <a:rPr lang="en-US" altLang="ko-KR" sz="4800" dirty="0" smtClean="0"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072466"/>
            <a:ext cx="627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간도에 대한 영유권 주장을</a:t>
            </a:r>
            <a:r>
              <a:rPr lang="ko-KR" altLang="en-US" sz="2000" dirty="0" smtClean="0"/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부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정</a:t>
            </a:r>
            <a:endParaRPr lang="en-US" altLang="ko-K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127849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고종훈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당시 </a:t>
            </a:r>
            <a:r>
              <a:rPr lang="ko-KR" altLang="en-US" dirty="0"/>
              <a:t>조선에서 생각하던 간도는 두만강 이북의 조그만 유역 정도라고 생각했는데 실제로는 </a:t>
            </a:r>
            <a:r>
              <a:rPr lang="ko-KR" altLang="en-US" dirty="0" err="1"/>
              <a:t>쑹화강</a:t>
            </a:r>
            <a:r>
              <a:rPr lang="ko-KR" altLang="en-US" dirty="0"/>
              <a:t> 지류의 지역이라고 하니 서로 당황한 것으로 본다</a:t>
            </a:r>
            <a:r>
              <a:rPr lang="en-US" altLang="ko-KR" dirty="0"/>
              <a:t>. </a:t>
            </a:r>
            <a:r>
              <a:rPr lang="ko-KR" altLang="en-US" dirty="0"/>
              <a:t>현재 우리가 아는 그 간도는 중국 지역이라고 </a:t>
            </a:r>
            <a:r>
              <a:rPr lang="ko-KR" altLang="en-US" dirty="0" smtClean="0"/>
              <a:t>본다고 주장한다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 smtClean="0"/>
              <a:t>두만강 </a:t>
            </a:r>
            <a:r>
              <a:rPr lang="ko-KR" altLang="en-US" dirty="0"/>
              <a:t>이북의 조그만 유역 정도의 영유권은 긍정하면서 확대된 간도는 우리 땅 운동에 대해 비판적으로 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6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013827"/>
            <a:ext cx="782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헌법소원의 인식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917955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2011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대한민국 정부가 지난 </a:t>
            </a:r>
            <a:r>
              <a:rPr lang="en-US" altLang="ko-KR" sz="2000" dirty="0" smtClean="0"/>
              <a:t>1909</a:t>
            </a:r>
            <a:r>
              <a:rPr lang="ko-KR" altLang="en-US" sz="2000" dirty="0" smtClean="0"/>
              <a:t>년 일본과 청이 맺은 간도협약은 무효라고 밝힘</a:t>
            </a: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헌법재판소는 </a:t>
            </a:r>
            <a:r>
              <a:rPr lang="ko-KR" altLang="en-US" sz="2000" dirty="0"/>
              <a:t>한 사람이 청구한 헌법소원에 대해 </a:t>
            </a:r>
            <a:r>
              <a:rPr lang="en-US" altLang="ko-KR" sz="2000" dirty="0"/>
              <a:t>'</a:t>
            </a:r>
            <a:r>
              <a:rPr lang="ko-KR" altLang="en-US" sz="2000" dirty="0"/>
              <a:t>대한민국 정부가 현재 중국의 영토인 간도 지역을 회복하여야 할 </a:t>
            </a:r>
            <a:endParaRPr lang="en-US" altLang="ko-KR" sz="2000" dirty="0" smtClean="0"/>
          </a:p>
          <a:p>
            <a:r>
              <a:rPr lang="ko-KR" altLang="en-US" sz="2000" dirty="0" smtClean="0"/>
              <a:t>   작위의무가 </a:t>
            </a:r>
            <a:r>
              <a:rPr lang="ko-KR" altLang="en-US" sz="2000" dirty="0"/>
              <a:t>특별히 규정되어 있다거나 헌법 해석상 그러한 </a:t>
            </a:r>
            <a:r>
              <a:rPr lang="ko-KR" altLang="en-US" sz="2000" dirty="0" smtClean="0"/>
              <a:t>              작위의무가 </a:t>
            </a:r>
            <a:r>
              <a:rPr lang="ko-KR" altLang="en-US" sz="2000" dirty="0"/>
              <a:t>도출되기 어렵다</a:t>
            </a:r>
            <a:r>
              <a:rPr lang="en-US" altLang="ko-KR" sz="2000" dirty="0"/>
              <a:t>'</a:t>
            </a:r>
            <a:r>
              <a:rPr lang="ko-KR" altLang="en-US" sz="2000" dirty="0"/>
              <a:t>고 하여 각하 결정을 선고하였다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5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582" y="188640"/>
            <a:ext cx="601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013827"/>
            <a:ext cx="350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중국의 인식</a:t>
            </a:r>
            <a:endParaRPr lang="en-US" altLang="ko-KR" sz="48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536" y="4049777"/>
            <a:ext cx="6272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중국은 간도라는 명칭 인정</a:t>
            </a:r>
            <a:r>
              <a:rPr lang="en-US" altLang="ko-KR" sz="2000" dirty="0" smtClean="0"/>
              <a:t>X</a:t>
            </a:r>
          </a:p>
          <a:p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en-US" altLang="ko-KR" sz="2000" dirty="0" smtClean="0"/>
              <a:t>&gt;&gt;</a:t>
            </a:r>
            <a:r>
              <a:rPr lang="ko-KR" altLang="en-US" sz="2000" dirty="0" smtClean="0"/>
              <a:t>중국에게는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간도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라는 명칭 자체가 과거 일본의 침략을 상기시키는 말</a:t>
            </a:r>
            <a:endParaRPr lang="en-US" altLang="ko-K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412784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어언간 선생님을 작별한 지가 가을을 지내고 다시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겨울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 깊었습니다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그러나 저는 오히려 견디기 어려운 것을 견디어 가면서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의연히 존재하여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나눔스퀘어 ExtraBold" pitchFamily="50" charset="-127"/>
                <a:ea typeface="나눔스퀘어 ExtraBold" pitchFamily="50" charset="-127"/>
              </a:rPr>
              <a:t>DESIGN</a:t>
            </a:r>
            <a:endParaRPr lang="ko-KR" altLang="en-US" sz="3600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1785926"/>
            <a:ext cx="2071702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933"/>
                </a:solidFill>
                <a:latin typeface="나눔스퀘어 ExtraBold" pitchFamily="50" charset="-127"/>
                <a:ea typeface="나눔스퀘어 ExtraBold" pitchFamily="50" charset="-127"/>
              </a:rPr>
              <a:t>중요 키워드 넣기</a:t>
            </a:r>
            <a:endParaRPr lang="ko-KR" altLang="en-US" sz="2000" dirty="0">
              <a:solidFill>
                <a:srgbClr val="FF9933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70659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itchFamily="50" charset="-127"/>
                <a:ea typeface="나눔스퀘어 ExtraBold" pitchFamily="50" charset="-127"/>
              </a:rPr>
              <a:t>내용관련 소제목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85984" y="2857496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itchFamily="50" charset="-127"/>
                <a:ea typeface="나눔스퀘어 Light" pitchFamily="50" charset="-127"/>
              </a:rPr>
              <a:t>01</a:t>
            </a:r>
          </a:p>
        </p:txBody>
      </p:sp>
      <p:pic>
        <p:nvPicPr>
          <p:cNvPr id="30" name="그림 29" descr="naver_com_20171127_215342.jpg"/>
          <p:cNvPicPr>
            <a:picLocks noChangeAspect="1"/>
          </p:cNvPicPr>
          <p:nvPr/>
        </p:nvPicPr>
        <p:blipFill>
          <a:blip r:embed="rId2"/>
          <a:srcRect b="7341"/>
          <a:stretch>
            <a:fillRect/>
          </a:stretch>
        </p:blipFill>
        <p:spPr>
          <a:xfrm>
            <a:off x="3286116" y="2214554"/>
            <a:ext cx="5476306" cy="2857520"/>
          </a:xfrm>
          <a:prstGeom prst="rect">
            <a:avLst/>
          </a:prstGeom>
        </p:spPr>
      </p:pic>
      <p:sp>
        <p:nvSpPr>
          <p:cNvPr id="9" name="대각선 방향의 모서리가 잘린 사각형 8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82238" y="1844824"/>
            <a:ext cx="73581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08104" y="978928"/>
            <a:ext cx="486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ea typeface="문체부 궁체 정자체" panose="02030609000101010101" pitchFamily="17" charset="-127"/>
              </a:rPr>
              <a:t>동영상</a:t>
            </a:r>
            <a:endParaRPr lang="ko-KR" altLang="en-US" sz="4800" dirty="0">
              <a:ea typeface="문체부 궁체 정자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99" y="1970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9 | </a:t>
            </a:r>
            <a:r>
              <a:rPr lang="ko-KR" altLang="en-US" sz="2400" b="1" dirty="0" smtClean="0"/>
              <a:t>간도에 대한 인식</a:t>
            </a:r>
            <a:endParaRPr lang="ko-KR" altLang="en-US" sz="2400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382238" y="3501008"/>
            <a:ext cx="80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hlinkClick r:id="rId4"/>
              </a:rPr>
              <a:t>https</a:t>
            </a:r>
            <a:r>
              <a:rPr lang="en-US" altLang="ko-KR" dirty="0">
                <a:hlinkClick r:id="rId4"/>
              </a:rPr>
              <a:t>://youtu.be/glGfsc3gXHg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8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3"/>
            <a:ext cx="4499992" cy="683224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_x260202744"/>
          <p:cNvSpPr>
            <a:spLocks noChangeArrowheads="1"/>
          </p:cNvSpPr>
          <p:nvPr/>
        </p:nvSpPr>
        <p:spPr bwMode="auto">
          <a:xfrm>
            <a:off x="5304853" y="298134"/>
            <a:ext cx="2707481" cy="65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북방고토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 지역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함초롬돋움" pitchFamily="18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-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한민족이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3300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년 통치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문체부 궁체 정자체" panose="02030609000101010101" pitchFamily="17" charset="-127"/>
                <a:cs typeface="굴림" pitchFamily="50" charset="-127"/>
              </a:rPr>
              <a:t> 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심 요 지역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함초롬돋움" pitchFamily="18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-</a:t>
            </a:r>
            <a:r>
              <a:rPr kumimoji="1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변책을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설치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한족출입을 엄금함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 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알동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 연해주지역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함초롬돋움" pitchFamily="18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-1860</a:t>
            </a: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년 북경조약으로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연해주를 러시아에 불법적으로 넘겨줌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4752"/>
          <p:cNvSpPr>
            <a:spLocks noChangeArrowheads="1"/>
          </p:cNvSpPr>
          <p:nvPr/>
        </p:nvSpPr>
        <p:spPr bwMode="auto">
          <a:xfrm>
            <a:off x="-568811" y="248417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간도 지배의 역사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273324328"/>
          <p:cNvSpPr>
            <a:spLocks noChangeArrowheads="1"/>
          </p:cNvSpPr>
          <p:nvPr/>
        </p:nvSpPr>
        <p:spPr bwMode="auto">
          <a:xfrm>
            <a:off x="1475657" y="1391418"/>
            <a:ext cx="253841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고조선 2,225년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고구려 945년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발해 277년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발해 멸망 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거란 199년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여진 109년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몽골 134년 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그 이후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명나라 277년</a:t>
            </a: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청나라 269년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25732627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88534"/>
            <a:ext cx="3750469" cy="539115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6672"/>
          <p:cNvSpPr>
            <a:spLocks noChangeArrowheads="1"/>
          </p:cNvSpPr>
          <p:nvPr/>
        </p:nvSpPr>
        <p:spPr bwMode="auto">
          <a:xfrm>
            <a:off x="827584" y="742035"/>
            <a:ext cx="7560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외국에서 그린 우리나라 영토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8" name="_x25732843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95475"/>
            <a:ext cx="3764756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257320432"/>
          <p:cNvSpPr>
            <a:spLocks noChangeArrowheads="1"/>
          </p:cNvSpPr>
          <p:nvPr/>
        </p:nvSpPr>
        <p:spPr bwMode="auto">
          <a:xfrm>
            <a:off x="5699536" y="2615789"/>
            <a:ext cx="3192944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1740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년 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이만 보엔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(</a:t>
            </a:r>
            <a:r>
              <a:rPr kumimoji="1" lang="en-US" altLang="ko-K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Eman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 Bowen)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문체부 궁체 정자체" panose="02030609000101010101" pitchFamily="17" charset="-127"/>
                <a:cs typeface="굴림" pitchFamily="50" charset="-127"/>
              </a:rPr>
              <a:t>이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돋움" pitchFamily="18" charset="-127"/>
                <a:ea typeface="문체부 궁체 정자체" panose="02030609000101010101" pitchFamily="17" charset="-127"/>
                <a:cs typeface="굴림" pitchFamily="50" charset="-127"/>
              </a:rPr>
              <a:t>만든 고지도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문체부 궁체 정자체" panose="02030609000101010101" pitchFamily="17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815" y="19471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1 | </a:t>
            </a:r>
            <a:r>
              <a:rPr lang="ko-KR" altLang="en-US" b="1" dirty="0"/>
              <a:t>간도의 위치</a:t>
            </a:r>
          </a:p>
        </p:txBody>
      </p:sp>
    </p:spTree>
    <p:extLst>
      <p:ext uri="{BB962C8B-B14F-4D97-AF65-F5344CB8AC3E}">
        <p14:creationId xmlns:p14="http://schemas.microsoft.com/office/powerpoint/2010/main" val="29471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2705</Words>
  <Application>Microsoft Office PowerPoint</Application>
  <PresentationFormat>화면 슬라이드 쇼(4:3)</PresentationFormat>
  <Paragraphs>571</Paragraphs>
  <Slides>65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6" baseType="lpstr">
      <vt:lpstr>Office 테마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2.백두산 정계비와 간도 영유권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http://cafe.naver.com/skangksk/290</vt:lpstr>
      <vt:lpstr>3.대한제국의 적극대책</vt:lpstr>
      <vt:lpstr>1897</vt:lpstr>
      <vt:lpstr>1898</vt:lpstr>
      <vt:lpstr>1901</vt:lpstr>
      <vt:lpstr>이범윤</vt:lpstr>
      <vt:lpstr>선후장정</vt:lpstr>
      <vt:lpstr>동영상</vt:lpstr>
      <vt:lpstr>4.간도의 역사_간도협약</vt:lpstr>
      <vt:lpstr>간도間島, (중국어 간체: 间岛,  한어 병음: Jiāndǎo 젠다오)</vt:lpstr>
      <vt:lpstr>PowerPoint 프레젠테이션</vt:lpstr>
      <vt:lpstr>PowerPoint 프레젠테이션</vt:lpstr>
      <vt:lpstr>간도협약의 내용</vt:lpstr>
      <vt:lpstr>4 | 간도협약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정다운</dc:creator>
  <cp:lastModifiedBy>jyrnice@naver.com</cp:lastModifiedBy>
  <cp:revision>86</cp:revision>
  <dcterms:created xsi:type="dcterms:W3CDTF">2013-10-03T11:08:56Z</dcterms:created>
  <dcterms:modified xsi:type="dcterms:W3CDTF">2018-05-10T05:36:46Z</dcterms:modified>
</cp:coreProperties>
</file>