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3" r:id="rId2"/>
    <p:sldId id="284" r:id="rId3"/>
    <p:sldId id="285" r:id="rId4"/>
    <p:sldId id="286" r:id="rId5"/>
    <p:sldId id="287" r:id="rId6"/>
    <p:sldId id="288" r:id="rId7"/>
    <p:sldId id="289" r:id="rId8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김태완" initials="김" lastIdx="1" clrIdx="0">
    <p:extLst>
      <p:ext uri="{19B8F6BF-5375-455C-9EA6-DF929625EA0E}">
        <p15:presenceInfo xmlns:p15="http://schemas.microsoft.com/office/powerpoint/2012/main" userId="S-1-12-1-2940994886-1196717400-4125728662-368790106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8-05-14T23:19:27.442" idx="1">
    <p:pos x="3499" y="1758"/>
    <p:text/>
    <p:extLst>
      <p:ext uri="{C676402C-5697-4E1C-873F-D02D1690AC5C}">
        <p15:threadingInfo xmlns:p15="http://schemas.microsoft.com/office/powerpoint/2012/main" timeZoneBias="-54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DDC8A19-47A3-48C0-A468-4AD4C02CB0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CA884342-66F7-4BD3-82FD-22DD505E0C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9AAFA05-8B5E-4B2A-94C8-D1C96901B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2B5D9-5970-4D1E-B6EA-BE9A9CFC9BE3}" type="datetimeFigureOut">
              <a:rPr lang="ko-KR" altLang="en-US" smtClean="0"/>
              <a:t>2018-05-15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804850-B20B-4334-AC95-FBA5D22B5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A20155C-E78E-48B4-997A-CC2EB5B8F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ADC6C-2F8A-4231-BE42-3B3732B6B4C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33317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81D0EB0-94CD-4FC5-B024-C15DF4832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A1BA660D-6D52-4970-8CA1-D491241D7D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74C85C8-B30F-400B-B8AB-CA71532D1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2B5D9-5970-4D1E-B6EA-BE9A9CFC9BE3}" type="datetimeFigureOut">
              <a:rPr lang="ko-KR" altLang="en-US" smtClean="0"/>
              <a:t>2018-05-15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DFCB7B9-3A77-4BB8-B60F-EF076D20D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EE4A3F1-0B39-496F-BCC4-F9CB55A76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ADC6C-2F8A-4231-BE42-3B3732B6B4C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1090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13B0324-B3B5-4BC3-BB6A-598D6BC14A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DA68F3F-94AA-48DF-829F-A8893BE4D2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3A6D0D6-E5A8-4989-9A0E-8F4872EF9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2B5D9-5970-4D1E-B6EA-BE9A9CFC9BE3}" type="datetimeFigureOut">
              <a:rPr lang="ko-KR" altLang="en-US" smtClean="0"/>
              <a:t>2018-05-15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5EFFA54-1AEB-470B-A92B-A3210A74F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F187547-577D-4E5C-9B2A-D6C20B54E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ADC6C-2F8A-4231-BE42-3B3732B6B4C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21414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6B17913-A4D5-4231-A1BA-A887F0CAD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8A2D8E4-A04C-4756-8362-E0E10F80D1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4DF180E-DF76-4809-A95E-6AA8AB482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2B5D9-5970-4D1E-B6EA-BE9A9CFC9BE3}" type="datetimeFigureOut">
              <a:rPr lang="ko-KR" altLang="en-US" smtClean="0"/>
              <a:t>2018-05-15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7FE0827-6C5C-452F-BBAE-0E2833DB3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CC7FD44-8FE1-40BA-8A4F-850185B93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ADC6C-2F8A-4231-BE42-3B3732B6B4C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77034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485D353-F9A4-47FE-89D6-8A8D66C58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E39805A-63AE-44F2-B7C1-CD7C915989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3310D62-7FC2-4DF5-80FC-3CB2FD84E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2B5D9-5970-4D1E-B6EA-BE9A9CFC9BE3}" type="datetimeFigureOut">
              <a:rPr lang="ko-KR" altLang="en-US" smtClean="0"/>
              <a:t>2018-05-15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56E5B47-1FC1-4C93-9444-480FEEDE6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3EE7DDA-1CC7-46E2-9150-26E98EC32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ADC6C-2F8A-4231-BE42-3B3732B6B4C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38398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B3B3F0-14CC-4C49-9B90-04FD31AB6B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A81DD24-35E9-4357-9A7A-4F59B6C5AB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3FC00E20-6A73-4A67-B3B1-C7EEC981E2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90EC5F8-5A7B-4ADE-A5CC-FD219EDA3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2B5D9-5970-4D1E-B6EA-BE9A9CFC9BE3}" type="datetimeFigureOut">
              <a:rPr lang="ko-KR" altLang="en-US" smtClean="0"/>
              <a:t>2018-05-15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5B5E2D-3564-4043-89E1-EA173871B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D1BBC81-57B8-4949-AC8F-5A01B8C99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ADC6C-2F8A-4231-BE42-3B3732B6B4C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51505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B60D9AD-4AEC-4F2E-9488-CBC8CCBB5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E15A1D6-79CE-44A5-9DDF-541AE1D39A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326C2725-BEE8-490F-A66C-D601152266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16FA0F63-2B3A-4F86-AA86-C7AC94E406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DFD6ECDD-D10F-4B6D-971C-24E9F9A017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99FA60ED-0284-41F9-B349-3484A6CA5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2B5D9-5970-4D1E-B6EA-BE9A9CFC9BE3}" type="datetimeFigureOut">
              <a:rPr lang="ko-KR" altLang="en-US" smtClean="0"/>
              <a:t>2018-05-15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A1DBD55-966F-4B6E-8F30-B4FB4ED76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BD9FDCD0-5BFE-4117-9755-A9D130663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ADC6C-2F8A-4231-BE42-3B3732B6B4C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3596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9B224ED-8B0D-4BC8-8A24-8FE8AD0FF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DE5E899C-D8E4-42B8-AC4C-2C4C9A7E9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2B5D9-5970-4D1E-B6EA-BE9A9CFC9BE3}" type="datetimeFigureOut">
              <a:rPr lang="ko-KR" altLang="en-US" smtClean="0"/>
              <a:t>2018-05-15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05C25889-8E06-4DB9-AA3D-274EAD733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B31DA5DF-54C1-464D-A9E1-BF931A7C1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ADC6C-2F8A-4231-BE42-3B3732B6B4C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77466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32F89D13-DD1A-484B-8AD2-934B38CC8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2B5D9-5970-4D1E-B6EA-BE9A9CFC9BE3}" type="datetimeFigureOut">
              <a:rPr lang="ko-KR" altLang="en-US" smtClean="0"/>
              <a:t>2018-05-15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D879509F-91A8-4F55-8BC0-2A40E87FC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03E39D81-7908-45B2-8AC7-4BCA77EF9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ADC6C-2F8A-4231-BE42-3B3732B6B4C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12010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8D6E1E6-8A8C-4324-9AE8-32138FF345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8577A24-ECAA-4640-9B77-AE2521CB75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C69525C0-7153-41CD-9913-135C3AD308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23E46F0-315E-433E-AE26-7A4012A2F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2B5D9-5970-4D1E-B6EA-BE9A9CFC9BE3}" type="datetimeFigureOut">
              <a:rPr lang="ko-KR" altLang="en-US" smtClean="0"/>
              <a:t>2018-05-15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F1D4E6F-3952-46FD-9246-5F85C641F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E469928-F64B-497F-B208-6A9D56C08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ADC6C-2F8A-4231-BE42-3B3732B6B4C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7294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F953BD9-1D2B-4B74-8801-1B62B34A6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790B695D-006E-49B9-A3DE-AED6130825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E625E34D-EDB1-4899-A3CB-390C94A757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E1C37CC-CAC3-4B27-8E16-53BDF9604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2B5D9-5970-4D1E-B6EA-BE9A9CFC9BE3}" type="datetimeFigureOut">
              <a:rPr lang="ko-KR" altLang="en-US" smtClean="0"/>
              <a:t>2018-05-15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4B2F358-C3C0-45CA-822E-40CBE1097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60345E9-983B-4AA1-9C0D-B26B5565A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ADC6C-2F8A-4231-BE42-3B3732B6B4C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6155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708BDA24-2709-4D9D-A6B2-7935BE7B2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3673601-62F8-487A-96BA-F75E914F1C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1C38E61-AE3F-4831-BBF9-B2B4BB48DA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2B5D9-5970-4D1E-B6EA-BE9A9CFC9BE3}" type="datetimeFigureOut">
              <a:rPr lang="ko-KR" altLang="en-US" smtClean="0"/>
              <a:t>2018-05-15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07601B6-275E-4D82-AEB1-048FD22F5A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5C0D78F-F282-41E0-843A-9E3F4F721C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FADC6C-2F8A-4231-BE42-3B3732B6B4C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9721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clipbank.ebs.co.kr/clip/view;jsessionid=t1mHlSKVHqsd4CrhAha5x64V8zgmwW3wmUmwGc46g1waYk1jMmo7VM73OfrMsu18.eemwas03_servlet_engine3?clipId=VOD_20120118_00423" TargetMode="Externa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그림 8">
            <a:extLst>
              <a:ext uri="{FF2B5EF4-FFF2-40B4-BE49-F238E27FC236}">
                <a16:creationId xmlns:a16="http://schemas.microsoft.com/office/drawing/2014/main" id="{F8F5473D-15EF-4458-9364-CEF6F0BE1F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605"/>
            <a:ext cx="12192000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C51CFBCD-8DAC-488F-96ED-A04BC00F3B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54146" y="4061980"/>
            <a:ext cx="8929898" cy="1111008"/>
          </a:xfrm>
        </p:spPr>
        <p:txBody>
          <a:bodyPr>
            <a:normAutofit/>
          </a:bodyPr>
          <a:lstStyle/>
          <a:p>
            <a:r>
              <a:rPr lang="ko-KR" altLang="en-US" sz="5860" dirty="0">
                <a:solidFill>
                  <a:srgbClr val="DB3531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일본의 군국주의</a:t>
            </a:r>
          </a:p>
        </p:txBody>
      </p:sp>
    </p:spTree>
    <p:extLst>
      <p:ext uri="{BB962C8B-B14F-4D97-AF65-F5344CB8AC3E}">
        <p14:creationId xmlns:p14="http://schemas.microsoft.com/office/powerpoint/2010/main" val="383627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61AE4A4-121C-4199-8D6A-FF965CDAF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1166" y="826748"/>
            <a:ext cx="10269383" cy="1617616"/>
          </a:xfrm>
        </p:spPr>
        <p:txBody>
          <a:bodyPr>
            <a:normAutofit/>
          </a:bodyPr>
          <a:lstStyle/>
          <a:p>
            <a:pPr algn="ctr"/>
            <a:r>
              <a:rPr lang="ko-KR" altLang="en-US" sz="4297" dirty="0"/>
              <a:t>군국주의란</a:t>
            </a:r>
            <a:r>
              <a:rPr lang="en-US" altLang="ko-KR" sz="4297" dirty="0"/>
              <a:t>?</a:t>
            </a:r>
            <a:br>
              <a:rPr lang="en-US" altLang="ko-KR" sz="4297" dirty="0"/>
            </a:br>
            <a:r>
              <a:rPr lang="en-US" altLang="ko-KR" sz="4297" dirty="0"/>
              <a:t>(Militarism)</a:t>
            </a:r>
            <a:endParaRPr lang="ko-KR" altLang="en-US" sz="4297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5B8216D-9DC1-4222-86C5-FA9AE9613A59}"/>
              </a:ext>
            </a:extLst>
          </p:cNvPr>
          <p:cNvSpPr txBox="1"/>
          <p:nvPr/>
        </p:nvSpPr>
        <p:spPr>
          <a:xfrm>
            <a:off x="2579444" y="4075514"/>
            <a:ext cx="7244106" cy="1174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ko-KR" altLang="en-US" sz="1758" dirty="0"/>
              <a:t>한 국가 또는 한 사회에 있어서 전쟁 및 전쟁준비를 위한 배려와 제도가 </a:t>
            </a:r>
            <a:r>
              <a:rPr lang="ko-KR" altLang="en-US" sz="1758" dirty="0" err="1"/>
              <a:t>비항구적으로</a:t>
            </a:r>
            <a:r>
              <a:rPr lang="ko-KR" altLang="en-US" sz="1758" dirty="0"/>
              <a:t> 최고의 지위를 차지하여 정치</a:t>
            </a:r>
            <a:r>
              <a:rPr lang="en-US" altLang="ko-KR" sz="1758" dirty="0"/>
              <a:t>, </a:t>
            </a:r>
            <a:r>
              <a:rPr lang="ko-KR" altLang="en-US" sz="1758" dirty="0"/>
              <a:t>경제</a:t>
            </a:r>
            <a:r>
              <a:rPr lang="en-US" altLang="ko-KR" sz="1758" dirty="0"/>
              <a:t>, </a:t>
            </a:r>
            <a:r>
              <a:rPr lang="ko-KR" altLang="en-US" sz="1758" dirty="0"/>
              <a:t>교육</a:t>
            </a:r>
            <a:r>
              <a:rPr lang="en-US" altLang="ko-KR" sz="1758" dirty="0"/>
              <a:t>, </a:t>
            </a:r>
            <a:r>
              <a:rPr lang="ko-KR" altLang="en-US" sz="1758" dirty="0"/>
              <a:t>문화 등</a:t>
            </a:r>
            <a:r>
              <a:rPr lang="en-US" altLang="ko-KR" sz="1758" dirty="0"/>
              <a:t>, </a:t>
            </a:r>
            <a:r>
              <a:rPr lang="ko-KR" altLang="en-US" sz="1758" dirty="0"/>
              <a:t>국민 생활의 모든 영역을 군사적 가치에 </a:t>
            </a:r>
            <a:r>
              <a:rPr lang="ko-KR" altLang="en-US" sz="1758" dirty="0" err="1"/>
              <a:t>종속시키는</a:t>
            </a:r>
            <a:r>
              <a:rPr lang="ko-KR" altLang="en-US" sz="1758" dirty="0"/>
              <a:t> 사상 내지는 행동 양식</a:t>
            </a:r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40B2C03E-BFA7-447D-9BF7-F7CFEA235D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3947" y="2725689"/>
            <a:ext cx="3094569" cy="3940418"/>
          </a:xfrm>
          <a:prstGeom prst="rect">
            <a:avLst/>
          </a:prstGeom>
        </p:spPr>
      </p:pic>
      <p:sp>
        <p:nvSpPr>
          <p:cNvPr id="8" name="말풍선: 타원형 7">
            <a:extLst>
              <a:ext uri="{FF2B5EF4-FFF2-40B4-BE49-F238E27FC236}">
                <a16:creationId xmlns:a16="http://schemas.microsoft.com/office/drawing/2014/main" id="{7C6D0CFB-A201-4F29-ADE8-407661445B4F}"/>
              </a:ext>
            </a:extLst>
          </p:cNvPr>
          <p:cNvSpPr/>
          <p:nvPr/>
        </p:nvSpPr>
        <p:spPr>
          <a:xfrm>
            <a:off x="3845404" y="1429744"/>
            <a:ext cx="4360530" cy="1687947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9311" tIns="44655" rIns="89311" bIns="4465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sz="1758" dirty="0"/>
              <a:t>군국주의는 어떤 군대의 특성이 아니라 어떤 사회의 특성</a:t>
            </a: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A60422F3-52A6-419C-812E-849BC6607055}"/>
              </a:ext>
            </a:extLst>
          </p:cNvPr>
          <p:cNvSpPr/>
          <p:nvPr/>
        </p:nvSpPr>
        <p:spPr>
          <a:xfrm>
            <a:off x="6588318" y="3117692"/>
            <a:ext cx="5063841" cy="354841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9311" tIns="44655" rIns="89311" bIns="4465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sz="1758" dirty="0">
                <a:solidFill>
                  <a:schemeClr val="tx1"/>
                </a:solidFill>
              </a:rPr>
              <a:t>특징</a:t>
            </a:r>
            <a:endParaRPr lang="en-US" altLang="ko-KR" sz="1758" dirty="0">
              <a:solidFill>
                <a:schemeClr val="tx1"/>
              </a:solidFill>
            </a:endParaRPr>
          </a:p>
          <a:p>
            <a:pPr algn="ctr"/>
            <a:endParaRPr lang="en-US" altLang="ko-KR" sz="1758" dirty="0">
              <a:solidFill>
                <a:schemeClr val="tx1"/>
              </a:solidFill>
            </a:endParaRPr>
          </a:p>
          <a:p>
            <a:pPr algn="ctr"/>
            <a:endParaRPr lang="en-US" altLang="ko-KR" sz="1758" dirty="0">
              <a:solidFill>
                <a:schemeClr val="tx1"/>
              </a:solidFill>
            </a:endParaRPr>
          </a:p>
          <a:p>
            <a:pPr marL="446547" indent="-446547">
              <a:buAutoNum type="arabicPeriod"/>
            </a:pPr>
            <a:r>
              <a:rPr lang="ko-KR" altLang="en-US" sz="1758" dirty="0">
                <a:solidFill>
                  <a:srgbClr val="FF0000"/>
                </a:solidFill>
              </a:rPr>
              <a:t>군사적인 가치를 가치의 정점</a:t>
            </a:r>
            <a:endParaRPr lang="en-US" altLang="ko-KR" sz="1758" dirty="0">
              <a:solidFill>
                <a:srgbClr val="FF0000"/>
              </a:solidFill>
            </a:endParaRPr>
          </a:p>
          <a:p>
            <a:pPr marL="446547" indent="-446547">
              <a:buFontTx/>
              <a:buAutoNum type="arabicPeriod"/>
            </a:pPr>
            <a:endParaRPr lang="en-US" altLang="ko-KR" sz="1758" dirty="0">
              <a:solidFill>
                <a:srgbClr val="FF0000"/>
              </a:solidFill>
            </a:endParaRPr>
          </a:p>
          <a:p>
            <a:pPr marL="446547" indent="-446547" algn="ctr">
              <a:buFontTx/>
              <a:buAutoNum type="arabicPeriod"/>
            </a:pPr>
            <a:r>
              <a:rPr lang="ko-KR" altLang="en-US" sz="1758" dirty="0">
                <a:solidFill>
                  <a:srgbClr val="FF0000"/>
                </a:solidFill>
              </a:rPr>
              <a:t>사회의 모든 영역에 침투하여 이들 영역을 종속적으로 규제</a:t>
            </a:r>
          </a:p>
          <a:p>
            <a:pPr algn="ctr"/>
            <a:endParaRPr lang="ko-KR" altLang="en-US" sz="1758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0951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42A0771-B8D2-4BEC-BD65-8752A5AD2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835" y="686086"/>
            <a:ext cx="10269383" cy="1325563"/>
          </a:xfrm>
        </p:spPr>
        <p:txBody>
          <a:bodyPr>
            <a:normAutofit/>
          </a:bodyPr>
          <a:lstStyle/>
          <a:p>
            <a:pPr algn="ctr"/>
            <a:r>
              <a:rPr lang="ko-KR" altLang="en-US" sz="4297" dirty="0"/>
              <a:t>군국주의의 형성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82DFEEA-C66F-49FA-9EFF-0096B369E22D}"/>
              </a:ext>
            </a:extLst>
          </p:cNvPr>
          <p:cNvSpPr txBox="1"/>
          <p:nvPr/>
        </p:nvSpPr>
        <p:spPr>
          <a:xfrm>
            <a:off x="2919368" y="2554877"/>
            <a:ext cx="6994250" cy="3628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ko-KR" altLang="en-US" sz="1758" dirty="0"/>
              <a:t>외압에 의해 촉발된 부국강병과 대외적 독립의 추구</a:t>
            </a:r>
            <a:endParaRPr lang="en-US" altLang="ko-KR" sz="1758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16C315A-5776-47AD-8B9C-E27EB4B7BF32}"/>
              </a:ext>
            </a:extLst>
          </p:cNvPr>
          <p:cNvSpPr txBox="1"/>
          <p:nvPr/>
        </p:nvSpPr>
        <p:spPr>
          <a:xfrm>
            <a:off x="2835479" y="3623578"/>
            <a:ext cx="73403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ko-KR" altLang="en-US" dirty="0"/>
              <a:t>무사 계급의 오랜 정치적 지배와 상무정신의 전통을 기반으로 하는 군부</a:t>
            </a:r>
            <a:r>
              <a:rPr lang="en-US" altLang="ko-KR" dirty="0"/>
              <a:t>-</a:t>
            </a:r>
            <a:r>
              <a:rPr lang="ko-KR" altLang="en-US" dirty="0"/>
              <a:t>군벌의 형성을 위해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7511935-588A-4259-B849-723E402C1ABE}"/>
              </a:ext>
            </a:extLst>
          </p:cNvPr>
          <p:cNvSpPr txBox="1"/>
          <p:nvPr/>
        </p:nvSpPr>
        <p:spPr>
          <a:xfrm>
            <a:off x="1359016" y="2548401"/>
            <a:ext cx="1560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대외적 이유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7E52B43-13F1-4111-A4E0-932B19510BBA}"/>
              </a:ext>
            </a:extLst>
          </p:cNvPr>
          <p:cNvSpPr txBox="1"/>
          <p:nvPr/>
        </p:nvSpPr>
        <p:spPr>
          <a:xfrm>
            <a:off x="1359016" y="3762077"/>
            <a:ext cx="14764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대내적 이유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D67757D-DE0B-4C93-B40B-23D8CF8BE214}"/>
              </a:ext>
            </a:extLst>
          </p:cNvPr>
          <p:cNvSpPr txBox="1"/>
          <p:nvPr/>
        </p:nvSpPr>
        <p:spPr>
          <a:xfrm>
            <a:off x="2835479" y="4744921"/>
            <a:ext cx="7961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무치주의의 전통을 배경으로 하는 </a:t>
            </a:r>
            <a:r>
              <a:rPr lang="ko-KR" altLang="en-US" dirty="0" err="1"/>
              <a:t>해외웅비</a:t>
            </a:r>
            <a:r>
              <a:rPr lang="ko-KR" altLang="en-US" dirty="0"/>
              <a:t> 사상</a:t>
            </a:r>
            <a:r>
              <a:rPr lang="en-US" altLang="ko-KR" dirty="0"/>
              <a:t>-</a:t>
            </a:r>
            <a:r>
              <a:rPr lang="ko-KR" altLang="en-US" dirty="0"/>
              <a:t>팽창주의의 성장</a:t>
            </a:r>
          </a:p>
        </p:txBody>
      </p:sp>
    </p:spTree>
    <p:extLst>
      <p:ext uri="{BB962C8B-B14F-4D97-AF65-F5344CB8AC3E}">
        <p14:creationId xmlns:p14="http://schemas.microsoft.com/office/powerpoint/2010/main" val="86408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49250BD-CBD5-4795-BF40-D92EBBC33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sz="4297" dirty="0"/>
              <a:t>파시즘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35156F1-9DD9-4F85-A86C-2AFAE74A81A7}"/>
              </a:ext>
            </a:extLst>
          </p:cNvPr>
          <p:cNvSpPr txBox="1"/>
          <p:nvPr/>
        </p:nvSpPr>
        <p:spPr>
          <a:xfrm>
            <a:off x="1165077" y="1874601"/>
            <a:ext cx="7278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ko-KR" altLang="en-US" dirty="0"/>
              <a:t>제</a:t>
            </a:r>
            <a:r>
              <a:rPr lang="en-US" altLang="ko-KR" dirty="0"/>
              <a:t>1</a:t>
            </a:r>
            <a:r>
              <a:rPr lang="ko-KR" altLang="en-US" dirty="0"/>
              <a:t>차 세계대전 후에 나타난 극단적인 전체주의적</a:t>
            </a:r>
            <a:r>
              <a:rPr lang="en-US" altLang="ko-KR" dirty="0"/>
              <a:t>, </a:t>
            </a:r>
            <a:r>
              <a:rPr lang="ko-KR" altLang="en-US" dirty="0"/>
              <a:t>배외적 정치 이념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5A13F0F-07CE-42AD-A455-3AC09AF8D4A8}"/>
              </a:ext>
            </a:extLst>
          </p:cNvPr>
          <p:cNvSpPr txBox="1"/>
          <p:nvPr/>
        </p:nvSpPr>
        <p:spPr>
          <a:xfrm>
            <a:off x="1165077" y="2505670"/>
            <a:ext cx="72781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자유주의를 부정하고 폭력적인 방법에 의한 일당 독재를 주장하여 지배자에 대한 절대적인 복종을 강요</a:t>
            </a:r>
          </a:p>
          <a:p>
            <a:endParaRPr lang="ko-KR" alt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9F94A14-712B-4481-B168-C4B70D7E5D04}"/>
              </a:ext>
            </a:extLst>
          </p:cNvPr>
          <p:cNvSpPr txBox="1"/>
          <p:nvPr/>
        </p:nvSpPr>
        <p:spPr>
          <a:xfrm>
            <a:off x="1165077" y="3537959"/>
            <a:ext cx="75259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철저한 국수주의</a:t>
            </a:r>
            <a:r>
              <a:rPr lang="en-US" altLang="ko-KR" dirty="0"/>
              <a:t>, </a:t>
            </a:r>
            <a:r>
              <a:rPr lang="ko-KR" altLang="en-US" dirty="0"/>
              <a:t>군국주의를 지향하여 민족 지상주의</a:t>
            </a:r>
            <a:r>
              <a:rPr lang="en-US" altLang="ko-KR" dirty="0"/>
              <a:t>, </a:t>
            </a:r>
            <a:r>
              <a:rPr lang="ko-KR" altLang="en-US" dirty="0"/>
              <a:t>반공을 내세워 침략 정책을 주장</a:t>
            </a:r>
          </a:p>
          <a:p>
            <a:endParaRPr lang="ko-KR" altLang="en-US" dirty="0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0BDC507C-FF93-4CEB-B181-302F561178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5676" y="2664192"/>
            <a:ext cx="3101225" cy="419380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698F41B-EC24-4AFC-93BF-93A301326FBD}"/>
              </a:ext>
            </a:extLst>
          </p:cNvPr>
          <p:cNvSpPr txBox="1"/>
          <p:nvPr/>
        </p:nvSpPr>
        <p:spPr>
          <a:xfrm>
            <a:off x="1165077" y="4723026"/>
            <a:ext cx="52556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ko-KR" altLang="en-US" dirty="0"/>
              <a:t>이탈리아 파시스트당의 사상</a:t>
            </a:r>
          </a:p>
        </p:txBody>
      </p:sp>
    </p:spTree>
    <p:extLst>
      <p:ext uri="{BB962C8B-B14F-4D97-AF65-F5344CB8AC3E}">
        <p14:creationId xmlns:p14="http://schemas.microsoft.com/office/powerpoint/2010/main" val="592429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5D89B83-7B9B-4ECA-825B-75CE9C1A8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1308" y="390492"/>
            <a:ext cx="10269383" cy="1325563"/>
          </a:xfrm>
        </p:spPr>
        <p:txBody>
          <a:bodyPr>
            <a:normAutofit/>
          </a:bodyPr>
          <a:lstStyle/>
          <a:p>
            <a:pPr algn="ctr"/>
            <a:r>
              <a:rPr lang="ko-KR" altLang="en-US" sz="4297" dirty="0"/>
              <a:t>일본 군국주의 파시즘의 특징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60E660D-863E-445E-88D3-3AC635A18C52}"/>
              </a:ext>
            </a:extLst>
          </p:cNvPr>
          <p:cNvSpPr txBox="1"/>
          <p:nvPr/>
        </p:nvSpPr>
        <p:spPr>
          <a:xfrm>
            <a:off x="2400648" y="2274838"/>
            <a:ext cx="73907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ko-KR" altLang="en-US" dirty="0"/>
              <a:t>독일과 이탈리아의 파시즘은 대중조직을 기반으로 하는 밑으로부터의 반혁명 사회운동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1F8207E-A2B6-45AE-A419-97D22B064F40}"/>
              </a:ext>
            </a:extLst>
          </p:cNvPr>
          <p:cNvSpPr txBox="1"/>
          <p:nvPr/>
        </p:nvSpPr>
        <p:spPr>
          <a:xfrm>
            <a:off x="2400648" y="3429000"/>
            <a:ext cx="66105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일본제국주의의 그것은 대중적 기반이 결여된 위로부터의 파시즘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47892A9-3BAB-47F4-B3A6-29AB74D86967}"/>
              </a:ext>
            </a:extLst>
          </p:cNvPr>
          <p:cNvSpPr txBox="1"/>
          <p:nvPr/>
        </p:nvSpPr>
        <p:spPr>
          <a:xfrm>
            <a:off x="2400648" y="4218616"/>
            <a:ext cx="76339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독일 혹은 이탈리아의 경우 당면의 현실로서 제</a:t>
            </a:r>
            <a:r>
              <a:rPr lang="en-US" altLang="ko-KR" dirty="0"/>
              <a:t>1</a:t>
            </a:r>
            <a:r>
              <a:rPr lang="ko-KR" altLang="en-US" dirty="0"/>
              <a:t>차 세계대전 이후에 성립된 국가체제 혹은 사회질서를 파괴하고 새로운 권력을 창출하기 위한 강력한 대중운동을 필요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1571D51-1697-45F3-BC3B-159F070B3281}"/>
              </a:ext>
            </a:extLst>
          </p:cNvPr>
          <p:cNvSpPr txBox="1"/>
          <p:nvPr/>
        </p:nvSpPr>
        <p:spPr>
          <a:xfrm>
            <a:off x="2400648" y="5452843"/>
            <a:ext cx="82044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일본제국주의는 기존의 국가체제와 질서를 강화하는 것만으로도 충분했기 때문이다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FA638701-18F9-4013-A968-CEA7A489F7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198" y="1652642"/>
            <a:ext cx="4152900" cy="47625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id="{1ED2A032-E163-46D7-9FAC-C650955C21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055" y="1480754"/>
            <a:ext cx="3486150" cy="5038725"/>
          </a:xfrm>
          <a:prstGeom prst="rect">
            <a:avLst/>
          </a:prstGeom>
        </p:spPr>
      </p:pic>
      <p:pic>
        <p:nvPicPr>
          <p:cNvPr id="12" name="그림 11">
            <a:extLst>
              <a:ext uri="{FF2B5EF4-FFF2-40B4-BE49-F238E27FC236}">
                <a16:creationId xmlns:a16="http://schemas.microsoft.com/office/drawing/2014/main" id="{0D6A94AF-598B-46E4-8946-12278B2FD54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3162" y="1480754"/>
            <a:ext cx="3619500" cy="5038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7210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45EE51D-9838-40B0-94AB-A21B209FFE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1309" y="591631"/>
            <a:ext cx="10269383" cy="1325563"/>
          </a:xfrm>
        </p:spPr>
        <p:txBody>
          <a:bodyPr>
            <a:normAutofit/>
          </a:bodyPr>
          <a:lstStyle/>
          <a:p>
            <a:pPr algn="ctr"/>
            <a:r>
              <a:rPr lang="ko-KR" altLang="en-US" sz="4297" dirty="0"/>
              <a:t>시대적 배경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C0237AB-4271-44AA-90CE-6F7C2D37E0F9}"/>
              </a:ext>
            </a:extLst>
          </p:cNvPr>
          <p:cNvSpPr txBox="1"/>
          <p:nvPr/>
        </p:nvSpPr>
        <p:spPr>
          <a:xfrm>
            <a:off x="2073452" y="2684477"/>
            <a:ext cx="8045101" cy="373386"/>
          </a:xfrm>
          <a:prstGeom prst="rect">
            <a:avLst/>
          </a:prstGeom>
          <a:noFill/>
        </p:spPr>
        <p:txBody>
          <a:bodyPr wrap="square" lIns="101867" tIns="50934" rIns="101867" bIns="50934" rtlCol="0">
            <a:spAutoFit/>
          </a:bodyPr>
          <a:lstStyle/>
          <a:p>
            <a:endParaRPr lang="ko-KR" altLang="en-US" sz="1758" dirty="0"/>
          </a:p>
        </p:txBody>
      </p:sp>
      <p:sp>
        <p:nvSpPr>
          <p:cNvPr id="6" name="실행 단추: 앞으로 또는 다음으로 이동 5">
            <a:hlinkClick r:id="rId2" highlightClick="1"/>
            <a:extLst>
              <a:ext uri="{FF2B5EF4-FFF2-40B4-BE49-F238E27FC236}">
                <a16:creationId xmlns:a16="http://schemas.microsoft.com/office/drawing/2014/main" id="{E7C8A5F1-C939-4A32-A905-48489EF668B0}"/>
              </a:ext>
            </a:extLst>
          </p:cNvPr>
          <p:cNvSpPr/>
          <p:nvPr/>
        </p:nvSpPr>
        <p:spPr>
          <a:xfrm>
            <a:off x="4118994" y="2684477"/>
            <a:ext cx="4387442" cy="3154261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59482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5B26CAE-9616-47D5-8070-C9D8A9B95D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1309" y="365129"/>
            <a:ext cx="10269383" cy="2252236"/>
          </a:xfrm>
        </p:spPr>
        <p:txBody>
          <a:bodyPr>
            <a:normAutofit/>
          </a:bodyPr>
          <a:lstStyle/>
          <a:p>
            <a:pPr algn="ctr"/>
            <a:r>
              <a:rPr lang="ko-KR" altLang="en-US" sz="4297" dirty="0"/>
              <a:t>군국주의의 시대적 배경</a:t>
            </a:r>
            <a:br>
              <a:rPr lang="en-US" altLang="ko-KR" dirty="0"/>
            </a:br>
            <a:br>
              <a:rPr lang="en-US" altLang="ko-KR" dirty="0"/>
            </a:br>
            <a:r>
              <a:rPr lang="ko-KR" altLang="en-US" sz="2442" dirty="0"/>
              <a:t>신체제 운동</a:t>
            </a:r>
            <a:br>
              <a:rPr lang="en-US" altLang="ko-KR" dirty="0"/>
            </a:br>
            <a:endParaRPr lang="ko-KR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0E02E88-9E47-486B-A499-DCA524DFA53D}"/>
              </a:ext>
            </a:extLst>
          </p:cNvPr>
          <p:cNvSpPr txBox="1"/>
          <p:nvPr/>
        </p:nvSpPr>
        <p:spPr>
          <a:xfrm>
            <a:off x="961310" y="2122415"/>
            <a:ext cx="3686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신체제</a:t>
            </a:r>
            <a:r>
              <a:rPr lang="en-US" altLang="ko-KR" dirty="0"/>
              <a:t>(</a:t>
            </a:r>
            <a:r>
              <a:rPr lang="ko-KR" altLang="en-US" dirty="0"/>
              <a:t>新體制</a:t>
            </a:r>
            <a:r>
              <a:rPr lang="en-US" altLang="ko-KR" dirty="0"/>
              <a:t>)</a:t>
            </a:r>
            <a:r>
              <a:rPr lang="ko-KR" altLang="en-US" dirty="0"/>
              <a:t> 운동이란</a:t>
            </a:r>
            <a:r>
              <a:rPr lang="en-US" altLang="ko-KR" dirty="0"/>
              <a:t>?</a:t>
            </a:r>
            <a:endParaRPr lang="ko-KR" alt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9989D7A-91D7-4DF8-A568-CB94F305643D}"/>
              </a:ext>
            </a:extLst>
          </p:cNvPr>
          <p:cNvSpPr txBox="1"/>
          <p:nvPr/>
        </p:nvSpPr>
        <p:spPr>
          <a:xfrm>
            <a:off x="2818701" y="2793534"/>
            <a:ext cx="727325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일본제국주의가 </a:t>
            </a:r>
            <a:r>
              <a:rPr lang="en-US" altLang="ko-KR" dirty="0"/>
              <a:t>1930</a:t>
            </a:r>
            <a:r>
              <a:rPr lang="ko-KR" altLang="en-US" dirty="0"/>
              <a:t>년대 후반 침략전쟁의 장기화와 일본제국주의가 고립화의 길을 강요 받던 격렬한 국제정세 속에서</a:t>
            </a:r>
            <a:r>
              <a:rPr lang="en-US" altLang="ko-KR" dirty="0"/>
              <a:t>, </a:t>
            </a:r>
            <a:r>
              <a:rPr lang="ko-KR" altLang="en-US" dirty="0"/>
              <a:t>체제 변화를 시도하여 나름대로 살아남기 위해 전개했던 ‘제국헌법의 개정 내지 그것의 탄력적 운용을 포함하는 정치</a:t>
            </a:r>
            <a:r>
              <a:rPr lang="en-US" altLang="ko-KR" dirty="0"/>
              <a:t>, </a:t>
            </a:r>
            <a:r>
              <a:rPr lang="ko-KR" altLang="en-US" dirty="0"/>
              <a:t>경제</a:t>
            </a:r>
            <a:r>
              <a:rPr lang="en-US" altLang="ko-KR" dirty="0"/>
              <a:t>, </a:t>
            </a:r>
            <a:r>
              <a:rPr lang="ko-KR" altLang="en-US" dirty="0"/>
              <a:t>사회체제의 전면적 변혁을 목적으로 한 운동</a:t>
            </a:r>
          </a:p>
          <a:p>
            <a:endParaRPr lang="ko-KR" altLang="en-US" dirty="0"/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0377DD9B-B93E-4514-AE50-48397FE46A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375" y="3357607"/>
            <a:ext cx="2381250" cy="3324225"/>
          </a:xfrm>
          <a:prstGeom prst="rect">
            <a:avLst/>
          </a:prstGeom>
        </p:spPr>
      </p:pic>
      <p:pic>
        <p:nvPicPr>
          <p:cNvPr id="11" name="그림 10">
            <a:extLst>
              <a:ext uri="{FF2B5EF4-FFF2-40B4-BE49-F238E27FC236}">
                <a16:creationId xmlns:a16="http://schemas.microsoft.com/office/drawing/2014/main" id="{9B320371-AFAB-484A-B874-300F778A98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3373" y="4083527"/>
            <a:ext cx="3143949" cy="259830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D69525A4-2E66-41A4-B6D9-3DF40BAD945F}"/>
              </a:ext>
            </a:extLst>
          </p:cNvPr>
          <p:cNvSpPr txBox="1"/>
          <p:nvPr/>
        </p:nvSpPr>
        <p:spPr>
          <a:xfrm>
            <a:off x="2919369" y="6165908"/>
            <a:ext cx="23812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err="1"/>
              <a:t>고노에</a:t>
            </a:r>
            <a:r>
              <a:rPr lang="ko-KR" altLang="en-US" dirty="0"/>
              <a:t> 후미마로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43A8661-0F9E-483C-A274-8498FCF93FD8}"/>
              </a:ext>
            </a:extLst>
          </p:cNvPr>
          <p:cNvSpPr txBox="1"/>
          <p:nvPr/>
        </p:nvSpPr>
        <p:spPr>
          <a:xfrm>
            <a:off x="7743039" y="6165908"/>
            <a:ext cx="19462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ko-KR" altLang="en-US" dirty="0" err="1"/>
              <a:t>대정익찬회</a:t>
            </a:r>
            <a:endParaRPr lang="en-US" altLang="ko-KR" dirty="0"/>
          </a:p>
          <a:p>
            <a:pPr algn="ctr" fontAlgn="base"/>
            <a:r>
              <a:rPr lang="en-US" altLang="ko-KR" dirty="0"/>
              <a:t>(</a:t>
            </a:r>
            <a:r>
              <a:rPr lang="ko-KR" altLang="en-US" dirty="0"/>
              <a:t>大政翼贊會</a:t>
            </a:r>
            <a:r>
              <a:rPr lang="en-US" altLang="ko-KR" dirty="0"/>
              <a:t>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05203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12" grpId="0"/>
      <p:bldP spid="13" grpId="0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248</Words>
  <Application>Microsoft Office PowerPoint</Application>
  <PresentationFormat>와이드스크린</PresentationFormat>
  <Paragraphs>33</Paragraphs>
  <Slides>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1" baseType="lpstr">
      <vt:lpstr>HY견명조</vt:lpstr>
      <vt:lpstr>맑은 고딕</vt:lpstr>
      <vt:lpstr>Arial</vt:lpstr>
      <vt:lpstr>Office 테마</vt:lpstr>
      <vt:lpstr>일본의 군국주의</vt:lpstr>
      <vt:lpstr>군국주의란? (Militarism)</vt:lpstr>
      <vt:lpstr>군국주의의 형성</vt:lpstr>
      <vt:lpstr>파시즘</vt:lpstr>
      <vt:lpstr>일본 군국주의 파시즘의 특징</vt:lpstr>
      <vt:lpstr>시대적 배경</vt:lpstr>
      <vt:lpstr>군국주의의 시대적 배경  신체제 운동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일본의 군국주의</dc:title>
  <dc:creator>김태완</dc:creator>
  <cp:lastModifiedBy>김태완</cp:lastModifiedBy>
  <cp:revision>16</cp:revision>
  <dcterms:created xsi:type="dcterms:W3CDTF">2018-05-14T14:45:47Z</dcterms:created>
  <dcterms:modified xsi:type="dcterms:W3CDTF">2018-05-15T13:27:54Z</dcterms:modified>
</cp:coreProperties>
</file>