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44" r:id="rId1"/>
  </p:sldMasterIdLst>
  <p:notesMasterIdLst>
    <p:notesMasterId r:id="rId17"/>
  </p:notesMasterIdLst>
  <p:sldIdLst>
    <p:sldId id="256" r:id="rId2"/>
    <p:sldId id="259" r:id="rId3"/>
    <p:sldId id="272" r:id="rId4"/>
    <p:sldId id="273" r:id="rId5"/>
    <p:sldId id="271" r:id="rId6"/>
    <p:sldId id="274" r:id="rId7"/>
    <p:sldId id="277" r:id="rId8"/>
    <p:sldId id="279" r:id="rId9"/>
    <p:sldId id="276" r:id="rId10"/>
    <p:sldId id="275" r:id="rId11"/>
    <p:sldId id="270" r:id="rId12"/>
    <p:sldId id="281" r:id="rId13"/>
    <p:sldId id="263" r:id="rId14"/>
    <p:sldId id="280" r:id="rId15"/>
    <p:sldId id="268" r:id="rId16"/>
  </p:sldIdLst>
  <p:sldSz cx="12192000" cy="6858000"/>
  <p:notesSz cx="6858000" cy="9144000"/>
  <p:embeddedFontLst>
    <p:embeddedFont>
      <p:font typeface="맑은 고딕" panose="020B0503020000020004" pitchFamily="50" charset="-127"/>
      <p:regular r:id="rId18"/>
      <p:bold r:id="rId19"/>
    </p:embeddedFont>
    <p:embeddedFont>
      <p:font typeface="Yoon 윤고딕 540_TT" panose="02090603020101020101" pitchFamily="18" charset="-127"/>
      <p:regular r:id="rId20"/>
    </p:embeddedFon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FE431E"/>
    <a:srgbClr val="D9D9D9"/>
    <a:srgbClr val="E41A00"/>
    <a:srgbClr val="87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114" d="100"/>
          <a:sy n="114" d="100"/>
        </p:scale>
        <p:origin x="36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B6D2C-6A53-43F8-B0F6-63977588F59E}" type="datetimeFigureOut">
              <a:rPr lang="ko-KR" altLang="en-US" smtClean="0"/>
              <a:t>2018-05-20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A1156-6A71-4196-9AFA-56EF79D41F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41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 userDrawn="1"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 userDrawn="1"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781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 userDrawn="1"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 userDrawn="1"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14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 userDrawn="1"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 userDrawn="1"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126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각 삼각형 6"/>
          <p:cNvSpPr/>
          <p:nvPr userDrawn="1"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 userDrawn="1"/>
        </p:nvSpPr>
        <p:spPr>
          <a:xfrm rot="5400000" flipH="1" flipV="1">
            <a:off x="11796850" y="6462849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010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45" r:id="rId2"/>
    <p:sldLayoutId id="2147483756" r:id="rId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hN0NVd3X3A&amp;t=94s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jXqpHzwZY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실내이(가) 표시된 사진&#10;&#10;높은 신뢰도로 생성된 설명">
            <a:extLst>
              <a:ext uri="{FF2B5EF4-FFF2-40B4-BE49-F238E27FC236}">
                <a16:creationId xmlns:a16="http://schemas.microsoft.com/office/drawing/2014/main" id="{FF39D176-D0C8-47D6-B293-E4EBF9D7BC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466" y="0"/>
            <a:ext cx="9613068" cy="6858000"/>
          </a:xfrm>
          <a:prstGeom prst="rect">
            <a:avLst/>
          </a:prstGeom>
        </p:spPr>
      </p:pic>
      <p:grpSp>
        <p:nvGrpSpPr>
          <p:cNvPr id="7" name="그룹 6"/>
          <p:cNvGrpSpPr/>
          <p:nvPr/>
        </p:nvGrpSpPr>
        <p:grpSpPr>
          <a:xfrm rot="5400000">
            <a:off x="4566532" y="1097197"/>
            <a:ext cx="2859188" cy="4624790"/>
            <a:chOff x="4171742" y="2084359"/>
            <a:chExt cx="4328819" cy="1625903"/>
          </a:xfrm>
        </p:grpSpPr>
        <p:sp>
          <p:nvSpPr>
            <p:cNvPr id="4" name="직사각형 3"/>
            <p:cNvSpPr/>
            <p:nvPr/>
          </p:nvSpPr>
          <p:spPr>
            <a:xfrm>
              <a:off x="4171742" y="2090082"/>
              <a:ext cx="3096343" cy="16201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" name="직각 삼각형 4"/>
            <p:cNvSpPr/>
            <p:nvPr/>
          </p:nvSpPr>
          <p:spPr>
            <a:xfrm rot="5400000">
              <a:off x="7694388" y="1608863"/>
              <a:ext cx="330678" cy="1281669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04C1ACD-99D2-49E3-A3C0-400C38726F71}"/>
              </a:ext>
            </a:extLst>
          </p:cNvPr>
          <p:cNvSpPr txBox="1"/>
          <p:nvPr/>
        </p:nvSpPr>
        <p:spPr>
          <a:xfrm>
            <a:off x="4678258" y="2643549"/>
            <a:ext cx="28939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의원내각제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E58B42-7555-4AAE-B50E-59FD1A37191B}"/>
              </a:ext>
            </a:extLst>
          </p:cNvPr>
          <p:cNvSpPr txBox="1"/>
          <p:nvPr/>
        </p:nvSpPr>
        <p:spPr>
          <a:xfrm>
            <a:off x="4727848" y="4185084"/>
            <a:ext cx="2403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21702205 </a:t>
            </a:r>
            <a:r>
              <a:rPr lang="ko-KR" altLang="en-US" sz="24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권소현</a:t>
            </a:r>
          </a:p>
        </p:txBody>
      </p:sp>
    </p:spTree>
    <p:extLst>
      <p:ext uri="{BB962C8B-B14F-4D97-AF65-F5344CB8AC3E}">
        <p14:creationId xmlns:p14="http://schemas.microsoft.com/office/powerpoint/2010/main" val="63874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E14B4CD-F87C-447F-B435-3E0570311B5A}"/>
              </a:ext>
            </a:extLst>
          </p:cNvPr>
          <p:cNvGrpSpPr/>
          <p:nvPr/>
        </p:nvGrpSpPr>
        <p:grpSpPr>
          <a:xfrm>
            <a:off x="2064906" y="80627"/>
            <a:ext cx="8058957" cy="1523393"/>
            <a:chOff x="2269805" y="1477528"/>
            <a:chExt cx="3694136" cy="2644319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64F6C4BA-27A3-41D3-9FBC-77DE28516D79}"/>
                </a:ext>
              </a:extLst>
            </p:cNvPr>
            <p:cNvSpPr/>
            <p:nvPr/>
          </p:nvSpPr>
          <p:spPr>
            <a:xfrm>
              <a:off x="2269805" y="1477528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내각관계구조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5231FBBB-6B68-4ED5-A4EB-3DA2F39862F9}"/>
                </a:ext>
              </a:extLst>
            </p:cNvPr>
            <p:cNvSpPr/>
            <p:nvPr/>
          </p:nvSpPr>
          <p:spPr>
            <a:xfrm rot="10800000">
              <a:off x="5459885" y="3437771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1736812"/>
            <a:ext cx="10226752" cy="494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0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9ADB0198-CC77-4A55-BF50-106F5A285362}"/>
              </a:ext>
            </a:extLst>
          </p:cNvPr>
          <p:cNvSpPr/>
          <p:nvPr/>
        </p:nvSpPr>
        <p:spPr>
          <a:xfrm>
            <a:off x="186414" y="228720"/>
            <a:ext cx="3556760" cy="51089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788020E-9F11-4467-9F3E-1F50CF0BD629}"/>
              </a:ext>
            </a:extLst>
          </p:cNvPr>
          <p:cNvSpPr/>
          <p:nvPr/>
        </p:nvSpPr>
        <p:spPr>
          <a:xfrm>
            <a:off x="7752184" y="550807"/>
            <a:ext cx="4299357" cy="57260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화살표: 위로 굽음 7">
            <a:extLst>
              <a:ext uri="{FF2B5EF4-FFF2-40B4-BE49-F238E27FC236}">
                <a16:creationId xmlns:a16="http://schemas.microsoft.com/office/drawing/2014/main" id="{22165091-6074-4FC9-938D-0C04D4B77392}"/>
              </a:ext>
            </a:extLst>
          </p:cNvPr>
          <p:cNvSpPr/>
          <p:nvPr/>
        </p:nvSpPr>
        <p:spPr>
          <a:xfrm>
            <a:off x="3743174" y="2096701"/>
            <a:ext cx="6764682" cy="2366664"/>
          </a:xfrm>
          <a:prstGeom prst="bentUpArrow">
            <a:avLst>
              <a:gd name="adj1" fmla="val 34590"/>
              <a:gd name="adj2" fmla="val 45091"/>
              <a:gd name="adj3" fmla="val 33676"/>
            </a:avLst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설명선: 위쪽 화살표 3">
            <a:extLst>
              <a:ext uri="{FF2B5EF4-FFF2-40B4-BE49-F238E27FC236}">
                <a16:creationId xmlns:a16="http://schemas.microsoft.com/office/drawing/2014/main" id="{8B2083F8-ED8C-421C-A09D-CA20C1B262A0}"/>
              </a:ext>
            </a:extLst>
          </p:cNvPr>
          <p:cNvSpPr/>
          <p:nvPr/>
        </p:nvSpPr>
        <p:spPr>
          <a:xfrm>
            <a:off x="186414" y="4430011"/>
            <a:ext cx="3556760" cy="2326641"/>
          </a:xfrm>
          <a:prstGeom prst="upArrowCallout">
            <a:avLst>
              <a:gd name="adj1" fmla="val 36847"/>
              <a:gd name="adj2" fmla="val 25869"/>
              <a:gd name="adj3" fmla="val 25000"/>
              <a:gd name="adj4" fmla="val 6497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C4DDEC0F-6B01-4E0B-B344-32D15769237A}"/>
              </a:ext>
            </a:extLst>
          </p:cNvPr>
          <p:cNvSpPr/>
          <p:nvPr/>
        </p:nvSpPr>
        <p:spPr>
          <a:xfrm>
            <a:off x="311420" y="1166012"/>
            <a:ext cx="1252950" cy="3529442"/>
          </a:xfrm>
          <a:prstGeom prst="rect">
            <a:avLst/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B0F6FB34-8BEF-4CCD-B615-14D8381641AB}"/>
              </a:ext>
            </a:extLst>
          </p:cNvPr>
          <p:cNvSpPr/>
          <p:nvPr/>
        </p:nvSpPr>
        <p:spPr>
          <a:xfrm>
            <a:off x="3805382" y="1110732"/>
            <a:ext cx="4009010" cy="1137265"/>
          </a:xfrm>
          <a:prstGeom prst="rightArrow">
            <a:avLst>
              <a:gd name="adj1" fmla="val 70179"/>
              <a:gd name="adj2" fmla="val 130611"/>
            </a:avLst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화살표: 왼쪽 11">
            <a:extLst>
              <a:ext uri="{FF2B5EF4-FFF2-40B4-BE49-F238E27FC236}">
                <a16:creationId xmlns:a16="http://schemas.microsoft.com/office/drawing/2014/main" id="{7117FBEF-1755-4D03-9958-C6FEB63AACAF}"/>
              </a:ext>
            </a:extLst>
          </p:cNvPr>
          <p:cNvSpPr/>
          <p:nvPr/>
        </p:nvSpPr>
        <p:spPr>
          <a:xfrm>
            <a:off x="3759810" y="2158931"/>
            <a:ext cx="3992374" cy="1254913"/>
          </a:xfrm>
          <a:prstGeom prst="leftArrow">
            <a:avLst>
              <a:gd name="adj1" fmla="val 58562"/>
              <a:gd name="adj2" fmla="val 112505"/>
            </a:avLst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화살표: 왼쪽 12">
            <a:extLst>
              <a:ext uri="{FF2B5EF4-FFF2-40B4-BE49-F238E27FC236}">
                <a16:creationId xmlns:a16="http://schemas.microsoft.com/office/drawing/2014/main" id="{831D9769-980C-46AC-A3D3-9D646D3614B4}"/>
              </a:ext>
            </a:extLst>
          </p:cNvPr>
          <p:cNvSpPr/>
          <p:nvPr/>
        </p:nvSpPr>
        <p:spPr>
          <a:xfrm>
            <a:off x="3759810" y="4812759"/>
            <a:ext cx="3992373" cy="1254913"/>
          </a:xfrm>
          <a:prstGeom prst="leftArrow">
            <a:avLst>
              <a:gd name="adj1" fmla="val 58562"/>
              <a:gd name="adj2" fmla="val 112505"/>
            </a:avLst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1DA53579-C851-4D6A-B744-71886429FDB5}"/>
              </a:ext>
            </a:extLst>
          </p:cNvPr>
          <p:cNvSpPr/>
          <p:nvPr/>
        </p:nvSpPr>
        <p:spPr>
          <a:xfrm>
            <a:off x="8051998" y="744886"/>
            <a:ext cx="3920520" cy="1254913"/>
          </a:xfrm>
          <a:prstGeom prst="rect">
            <a:avLst/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화살표: 아래쪽 14">
            <a:extLst>
              <a:ext uri="{FF2B5EF4-FFF2-40B4-BE49-F238E27FC236}">
                <a16:creationId xmlns:a16="http://schemas.microsoft.com/office/drawing/2014/main" id="{61FDACA5-D752-48E1-8A44-0BBDA87202F1}"/>
              </a:ext>
            </a:extLst>
          </p:cNvPr>
          <p:cNvSpPr/>
          <p:nvPr/>
        </p:nvSpPr>
        <p:spPr>
          <a:xfrm>
            <a:off x="10241264" y="2063844"/>
            <a:ext cx="1810277" cy="2378482"/>
          </a:xfrm>
          <a:prstGeom prst="downArrow">
            <a:avLst>
              <a:gd name="adj1" fmla="val 65498"/>
              <a:gd name="adj2" fmla="val 45069"/>
            </a:avLst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631CA3E4-86B2-46FA-BE2C-BCDA308BA295}"/>
              </a:ext>
            </a:extLst>
          </p:cNvPr>
          <p:cNvSpPr/>
          <p:nvPr/>
        </p:nvSpPr>
        <p:spPr>
          <a:xfrm>
            <a:off x="7941602" y="4657191"/>
            <a:ext cx="3920520" cy="1425483"/>
          </a:xfrm>
          <a:prstGeom prst="rect">
            <a:avLst/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006DD23-1CD0-429A-A6D7-99D42C59AE73}"/>
              </a:ext>
            </a:extLst>
          </p:cNvPr>
          <p:cNvSpPr txBox="1"/>
          <p:nvPr/>
        </p:nvSpPr>
        <p:spPr>
          <a:xfrm>
            <a:off x="863079" y="289197"/>
            <a:ext cx="23038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국회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32CA2E-614A-4F86-B71E-C000A7C20751}"/>
              </a:ext>
            </a:extLst>
          </p:cNvPr>
          <p:cNvSpPr txBox="1"/>
          <p:nvPr/>
        </p:nvSpPr>
        <p:spPr>
          <a:xfrm>
            <a:off x="2695616" y="1616521"/>
            <a:ext cx="553998" cy="232664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중     의</a:t>
            </a:r>
            <a:r>
              <a:rPr lang="en-US" altLang="ko-KR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     </a:t>
            </a:r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원</a:t>
            </a:r>
            <a:endParaRPr lang="en-US" altLang="ko-KR" sz="2400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1B3519-348A-4ED3-8E37-F8AD817EA89D}"/>
              </a:ext>
            </a:extLst>
          </p:cNvPr>
          <p:cNvSpPr txBox="1"/>
          <p:nvPr/>
        </p:nvSpPr>
        <p:spPr>
          <a:xfrm>
            <a:off x="660896" y="1616521"/>
            <a:ext cx="553998" cy="23333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참</a:t>
            </a:r>
            <a:r>
              <a:rPr lang="en-US" altLang="ko-KR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     </a:t>
            </a:r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의     원 </a:t>
            </a:r>
            <a:endParaRPr lang="en-US" altLang="ko-KR" sz="2400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6D2CD8-8C0E-4CDC-9869-54A4BA5AC342}"/>
              </a:ext>
            </a:extLst>
          </p:cNvPr>
          <p:cNvSpPr txBox="1"/>
          <p:nvPr/>
        </p:nvSpPr>
        <p:spPr>
          <a:xfrm>
            <a:off x="366984" y="5390177"/>
            <a:ext cx="31956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선 거 </a:t>
            </a:r>
            <a:endParaRPr lang="en-US" altLang="ko-KR" sz="2800" b="1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  <a:p>
            <a:pPr algn="ctr"/>
            <a:endParaRPr lang="en-US" altLang="ko-KR" sz="2800" b="1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  <a:p>
            <a:pPr algn="ctr"/>
            <a:r>
              <a:rPr lang="ko-KR" altLang="en-US" sz="2800" b="1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국 민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38DF95-88DF-4923-A0FB-DEB0F449F937}"/>
              </a:ext>
            </a:extLst>
          </p:cNvPr>
          <p:cNvSpPr txBox="1"/>
          <p:nvPr/>
        </p:nvSpPr>
        <p:spPr>
          <a:xfrm>
            <a:off x="3683732" y="1439100"/>
            <a:ext cx="3839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내각신임의</a:t>
            </a:r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 결의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ABA8E9F-C492-44B0-B3F4-EAF913DD3356}"/>
              </a:ext>
            </a:extLst>
          </p:cNvPr>
          <p:cNvSpPr txBox="1"/>
          <p:nvPr/>
        </p:nvSpPr>
        <p:spPr>
          <a:xfrm>
            <a:off x="4340974" y="2555555"/>
            <a:ext cx="329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중의원 해산의 결정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AF2B800-47FF-4458-A627-FF0FD7807384}"/>
              </a:ext>
            </a:extLst>
          </p:cNvPr>
          <p:cNvSpPr txBox="1"/>
          <p:nvPr/>
        </p:nvSpPr>
        <p:spPr>
          <a:xfrm>
            <a:off x="3872735" y="3825044"/>
            <a:ext cx="4231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내각총리대신의 지명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AE5ADF-B42C-4025-B5EC-1C504FF77B50}"/>
              </a:ext>
            </a:extLst>
          </p:cNvPr>
          <p:cNvSpPr txBox="1"/>
          <p:nvPr/>
        </p:nvSpPr>
        <p:spPr>
          <a:xfrm>
            <a:off x="4547827" y="5209382"/>
            <a:ext cx="3170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연대하여 책임을 짊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75EB9-150B-4B74-AA20-925D2D86D276}"/>
              </a:ext>
            </a:extLst>
          </p:cNvPr>
          <p:cNvSpPr txBox="1"/>
          <p:nvPr/>
        </p:nvSpPr>
        <p:spPr>
          <a:xfrm>
            <a:off x="8478518" y="1110732"/>
            <a:ext cx="3086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내각총리대신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7838AD-A39B-40EE-8FEF-EE9BB5A82C40}"/>
              </a:ext>
            </a:extLst>
          </p:cNvPr>
          <p:cNvSpPr txBox="1"/>
          <p:nvPr/>
        </p:nvSpPr>
        <p:spPr>
          <a:xfrm>
            <a:off x="10740516" y="2373714"/>
            <a:ext cx="9320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임명</a:t>
            </a:r>
            <a:endParaRPr lang="en-US" altLang="ko-KR" sz="2400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  <a:p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파면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A0C95D-5B67-4E11-BD7B-6F47E604F303}"/>
              </a:ext>
            </a:extLst>
          </p:cNvPr>
          <p:cNvSpPr txBox="1"/>
          <p:nvPr/>
        </p:nvSpPr>
        <p:spPr>
          <a:xfrm>
            <a:off x="8438100" y="5024716"/>
            <a:ext cx="3167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국무대신</a:t>
            </a:r>
            <a:endParaRPr lang="en-US" altLang="ko-KR" sz="2400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  <a:p>
            <a:pPr algn="ctr"/>
            <a:r>
              <a:rPr lang="en-US" altLang="ko-KR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(</a:t>
            </a:r>
            <a:r>
              <a:rPr lang="ko-KR" altLang="en-US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과반수는 국회의원</a:t>
            </a:r>
            <a:r>
              <a:rPr lang="en-US" altLang="ko-KR" sz="2400" dirty="0">
                <a:solidFill>
                  <a:srgbClr val="FF0000"/>
                </a:solidFill>
                <a:latin typeface="Yoon 윤고딕 540_TT" panose="02090603020101020101" pitchFamily="18" charset="-127"/>
                <a:ea typeface="Yoon 윤고딕 540_TT" panose="02090603020101020101" pitchFamily="18" charset="-127"/>
              </a:rPr>
              <a:t>)</a:t>
            </a:r>
            <a:endParaRPr lang="ko-KR" altLang="en-US" sz="2400" dirty="0">
              <a:solidFill>
                <a:srgbClr val="FF0000"/>
              </a:solidFill>
              <a:latin typeface="Yoon 윤고딕 540_TT" panose="02090603020101020101" pitchFamily="18" charset="-127"/>
              <a:ea typeface="Yoon 윤고딕 540_TT" panose="02090603020101020101" pitchFamily="18" charset="-127"/>
            </a:endParaRP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C4DDEC0F-6B01-4E0B-B344-32D15769237A}"/>
              </a:ext>
            </a:extLst>
          </p:cNvPr>
          <p:cNvSpPr/>
          <p:nvPr/>
        </p:nvSpPr>
        <p:spPr>
          <a:xfrm>
            <a:off x="2346140" y="1146962"/>
            <a:ext cx="1252950" cy="3529442"/>
          </a:xfrm>
          <a:prstGeom prst="rect">
            <a:avLst/>
          </a:prstGeom>
          <a:noFill/>
          <a:ln>
            <a:solidFill>
              <a:srgbClr val="FE43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78423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8" grpId="0" animBg="1"/>
      <p:bldP spid="4" grpId="0" animBg="1"/>
      <p:bldP spid="5" grpId="0" animBg="1"/>
      <p:bldP spid="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82800C2A-73BD-4FC8-B1B1-00693C91DFE7}"/>
              </a:ext>
            </a:extLst>
          </p:cNvPr>
          <p:cNvGrpSpPr/>
          <p:nvPr/>
        </p:nvGrpSpPr>
        <p:grpSpPr>
          <a:xfrm>
            <a:off x="1883532" y="2384884"/>
            <a:ext cx="8058957" cy="1354217"/>
            <a:chOff x="2272862" y="1170496"/>
            <a:chExt cx="3694136" cy="2638244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FA363B5C-D2E8-4E0B-AF03-DEAE7BE62DD5}"/>
                </a:ext>
              </a:extLst>
            </p:cNvPr>
            <p:cNvSpPr/>
            <p:nvPr/>
          </p:nvSpPr>
          <p:spPr>
            <a:xfrm>
              <a:off x="2272862" y="1170496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대통령제와 의원내각제 비교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90B3720A-FCC4-4FA3-890E-03AD58CF3B16}"/>
                </a:ext>
              </a:extLst>
            </p:cNvPr>
            <p:cNvSpPr/>
            <p:nvPr/>
          </p:nvSpPr>
          <p:spPr>
            <a:xfrm rot="10800000">
              <a:off x="5462714" y="3124664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655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각 삼각형 2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133758"/>
              </p:ext>
            </p:extLst>
          </p:nvPr>
        </p:nvGraphicFramePr>
        <p:xfrm>
          <a:off x="119336" y="80628"/>
          <a:ext cx="11759834" cy="6609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7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49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977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5459">
                <a:tc>
                  <a:txBody>
                    <a:bodyPr/>
                    <a:lstStyle/>
                    <a:p>
                      <a:pPr algn="ctr" latinLnBrk="1"/>
                      <a:endParaRPr lang="en-US" altLang="ko-KR" dirty="0"/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대통령제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의원내각제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350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ctr" latinLnBrk="1"/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Yoon 윤고딕 540_TT" pitchFamily="18" charset="-127"/>
                          <a:ea typeface="Yoon 윤고딕 540_TT" pitchFamily="18" charset="-127"/>
                        </a:rPr>
                        <a:t>개요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국민이 직접 선출한 대통령이 임기 동안 행정권을 담당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의회 다수당이 총리와 내각을 담당하여 행정권까지 담당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01872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ctr" latinLnBrk="1"/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Yoon 윤고딕 540_TT" pitchFamily="18" charset="-127"/>
                          <a:ea typeface="Yoon 윤고딕 540_TT" pitchFamily="18" charset="-127"/>
                        </a:rPr>
                        <a:t>특징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입법과 행정권력의 분리</a:t>
                      </a:r>
                      <a:r>
                        <a:rPr lang="en-US" altLang="ko-KR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, </a:t>
                      </a:r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견제와 균형의 원칙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대통령 및 행정부가 모든 정책 수립 및 집행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법률안 거부권 등 막강한 대통령의 권한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의원의 장관 겸직 가능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정부와 국외의 연대 책임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의회의 내각 불신 </a:t>
                      </a:r>
                      <a:r>
                        <a:rPr lang="ko-KR" altLang="en-US" sz="2000" dirty="0" err="1">
                          <a:latin typeface="Yoon 윤고딕 540_TT" pitchFamily="18" charset="-127"/>
                          <a:ea typeface="Yoon 윤고딕 540_TT" pitchFamily="18" charset="-127"/>
                        </a:rPr>
                        <a:t>임권</a:t>
                      </a:r>
                      <a:r>
                        <a:rPr lang="en-US" altLang="ko-KR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, </a:t>
                      </a:r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내각의 의회해산권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9702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Yoon 윤고딕 540_TT" pitchFamily="18" charset="-127"/>
                          <a:ea typeface="Yoon 윤고딕 540_TT" pitchFamily="18" charset="-127"/>
                        </a:rPr>
                        <a:t>장점</a:t>
                      </a:r>
                    </a:p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대통령의 임기를 보장 함</a:t>
                      </a:r>
                      <a:r>
                        <a:rPr lang="ko-KR" altLang="en-US" sz="2000" baseline="0" dirty="0">
                          <a:latin typeface="Yoon 윤고딕 540_TT" pitchFamily="18" charset="-127"/>
                          <a:ea typeface="Yoon 윤고딕 540_TT" pitchFamily="18" charset="-127"/>
                        </a:rPr>
                        <a:t> </a:t>
                      </a:r>
                      <a:r>
                        <a:rPr lang="en-US" altLang="ko-KR" sz="2000" baseline="0" dirty="0">
                          <a:latin typeface="Yoon 윤고딕 540_TT" pitchFamily="18" charset="-127"/>
                          <a:ea typeface="Yoon 윤고딕 540_TT" pitchFamily="18" charset="-127"/>
                        </a:rPr>
                        <a:t>-&gt; </a:t>
                      </a:r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정국의 안정 및 정책의  지속성 보장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법률안 거부권 등 의회 다수당에 대한 견제 가능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의회와 내각의 상호협력 가능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여론에 민감한 의회가 정권을 담당 함으로서 적극적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의견수렴 및 책임정치 가능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1350">
                <a:tc>
                  <a:txBody>
                    <a:bodyPr/>
                    <a:lstStyle/>
                    <a:p>
                      <a:pPr algn="ctr" latinLnBrk="1"/>
                      <a:endParaRPr lang="en-US" altLang="ko-KR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dirty="0">
                          <a:solidFill>
                            <a:schemeClr val="tx1"/>
                          </a:solidFill>
                          <a:latin typeface="Yoon 윤고딕 540_TT" pitchFamily="18" charset="-127"/>
                          <a:ea typeface="Yoon 윤고딕 540_TT" pitchFamily="18" charset="-127"/>
                        </a:rPr>
                        <a:t>단점</a:t>
                      </a:r>
                    </a:p>
                    <a:p>
                      <a:pPr algn="ctr" latinLnBrk="1"/>
                      <a:endParaRPr lang="ko-KR" altLang="en-US" sz="2000" dirty="0">
                        <a:solidFill>
                          <a:schemeClr val="tx1"/>
                        </a:solidFill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의회와 행정부 대립 시 국정의 비효율성 증가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>
                          <a:latin typeface="Yoon 윤고딕 540_TT" pitchFamily="18" charset="-127"/>
                          <a:ea typeface="Yoon 윤고딕 540_TT" pitchFamily="18" charset="-127"/>
                        </a:rPr>
                        <a:t>압도적 </a:t>
                      </a:r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다수당일 경우 견제 장치 미흡</a:t>
                      </a:r>
                      <a:endParaRPr lang="en-US" altLang="ko-KR" sz="2000" dirty="0">
                        <a:latin typeface="Yoon 윤고딕 540_TT" pitchFamily="18" charset="-127"/>
                        <a:ea typeface="Yoon 윤고딕 540_TT" pitchFamily="18" charset="-127"/>
                      </a:endParaRPr>
                    </a:p>
                    <a:p>
                      <a:pPr algn="l" latinLnBrk="1"/>
                      <a:r>
                        <a:rPr lang="ko-KR" altLang="en-US" sz="2000" dirty="0">
                          <a:latin typeface="Yoon 윤고딕 540_TT" pitchFamily="18" charset="-127"/>
                          <a:ea typeface="Yoon 윤고딕 540_TT" pitchFamily="18" charset="-127"/>
                        </a:rPr>
                        <a:t>군소정당 난립 시 정국의 불안정서 증가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983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82800C2A-73BD-4FC8-B1B1-00693C91DFE7}"/>
              </a:ext>
            </a:extLst>
          </p:cNvPr>
          <p:cNvGrpSpPr/>
          <p:nvPr/>
        </p:nvGrpSpPr>
        <p:grpSpPr>
          <a:xfrm>
            <a:off x="2066521" y="167639"/>
            <a:ext cx="8058957" cy="1354217"/>
            <a:chOff x="2272862" y="1170496"/>
            <a:chExt cx="3694136" cy="2638244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FA363B5C-D2E8-4E0B-AF03-DEAE7BE62DD5}"/>
                </a:ext>
              </a:extLst>
            </p:cNvPr>
            <p:cNvSpPr/>
            <p:nvPr/>
          </p:nvSpPr>
          <p:spPr>
            <a:xfrm>
              <a:off x="2272862" y="1170496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대통령제와 의원내각제 비교 </a:t>
              </a:r>
              <a:r>
                <a:rPr lang="en-US" altLang="ko-KR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(</a:t>
              </a:r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영상</a:t>
              </a:r>
              <a:r>
                <a:rPr lang="en-US" altLang="ko-KR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)</a:t>
              </a:r>
              <a:endParaRPr lang="ko-KR" altLang="en-US" sz="2800" b="1" dirty="0">
                <a:latin typeface="Yoon 윤고딕 540_TT" panose="02090603020101020101" pitchFamily="18" charset="-127"/>
                <a:ea typeface="Yoon 윤고딕 540_TT" panose="02090603020101020101" pitchFamily="18" charset="-127"/>
              </a:endParaRP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90B3720A-FCC4-4FA3-890E-03AD58CF3B16}"/>
                </a:ext>
              </a:extLst>
            </p:cNvPr>
            <p:cNvSpPr/>
            <p:nvPr/>
          </p:nvSpPr>
          <p:spPr>
            <a:xfrm rot="10800000">
              <a:off x="5462714" y="3124664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5" name="그림 4">
            <a:extLst>
              <a:ext uri="{FF2B5EF4-FFF2-40B4-BE49-F238E27FC236}">
                <a16:creationId xmlns:a16="http://schemas.microsoft.com/office/drawing/2014/main" id="{E43250E9-6667-41FF-B915-4E50E7C92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520" y="1521857"/>
            <a:ext cx="7906622" cy="39314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75520" y="613859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hlinkClick r:id="rId3"/>
              </a:rPr>
              <a:t>https://www.youtube.com/watch?v=hhN0NVd3X3A&amp;t=94s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345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63480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각 삼각형 15"/>
          <p:cNvSpPr/>
          <p:nvPr/>
        </p:nvSpPr>
        <p:spPr>
          <a:xfrm rot="5400000">
            <a:off x="59872" y="-59872"/>
            <a:ext cx="335279" cy="455022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780076" y="2967335"/>
            <a:ext cx="5172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감사합니다</a:t>
            </a:r>
            <a:r>
              <a:rPr lang="en-US" altLang="ko-KR" sz="54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.</a:t>
            </a:r>
            <a:r>
              <a:rPr lang="en-US" altLang="ko-KR" sz="5400" dirty="0">
                <a:solidFill>
                  <a:srgbClr val="F9F9F9"/>
                </a:solidFill>
                <a:latin typeface="Yoon 윤고딕 540_TT" pitchFamily="18" charset="-127"/>
                <a:ea typeface="Yoon 윤고딕 540_TT" pitchFamily="18" charset="-127"/>
              </a:rPr>
              <a:t>.</a:t>
            </a:r>
            <a:endParaRPr lang="ko-KR" altLang="en-US" sz="5400" dirty="0">
              <a:solidFill>
                <a:srgbClr val="F9F9F9"/>
              </a:solidFill>
              <a:latin typeface="Yoon 윤고딕 540_TT" pitchFamily="18" charset="-127"/>
              <a:ea typeface="Yoon 윤고딕 540_T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4625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426519" y="3825044"/>
            <a:ext cx="1567186" cy="492443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ko-KR" altLang="en-US" sz="32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차례</a:t>
            </a:r>
          </a:p>
        </p:txBody>
      </p:sp>
      <p:pic>
        <p:nvPicPr>
          <p:cNvPr id="14" name="그림 13"/>
          <p:cNvPicPr preferRelativeResize="0">
            <a:picLocks/>
          </p:cNvPicPr>
          <p:nvPr/>
        </p:nvPicPr>
        <p:blipFill rotWithShape="1">
          <a:blip r:embed="rId2"/>
          <a:srcRect t="65198"/>
          <a:stretch/>
        </p:blipFill>
        <p:spPr>
          <a:xfrm rot="5400000">
            <a:off x="3234081" y="3360227"/>
            <a:ext cx="5007273" cy="147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746378" y="1995126"/>
            <a:ext cx="3205016" cy="430887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altLang="ko-KR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1. </a:t>
            </a:r>
            <a:r>
              <a:rPr lang="ko-KR" altLang="en-US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의원내각제란</a:t>
            </a:r>
            <a:r>
              <a:rPr lang="en-US" altLang="ko-KR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53282" y="2864237"/>
            <a:ext cx="3191209" cy="430887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altLang="ko-KR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2. </a:t>
            </a:r>
            <a:r>
              <a:rPr lang="ko-KR" altLang="en-US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일본의 의원내각제 </a:t>
            </a:r>
            <a:endParaRPr lang="en-US" altLang="ko-KR" sz="2800" spc="-3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accent2"/>
              </a:solidFill>
              <a:latin typeface="Yoon 윤고딕 540_TT" charset="-127"/>
              <a:ea typeface="Yoon 윤고딕 540_TT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53282" y="4640487"/>
            <a:ext cx="4527294" cy="430887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altLang="ko-KR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4. </a:t>
            </a:r>
            <a:r>
              <a:rPr lang="ko-KR" altLang="en-US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대통령제와 의원내각제 비교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9164" y="2367405"/>
            <a:ext cx="2048434" cy="1018120"/>
          </a:xfrm>
          <a:prstGeom prst="rect">
            <a:avLst/>
          </a:prstGeom>
        </p:spPr>
      </p:pic>
      <p:grpSp>
        <p:nvGrpSpPr>
          <p:cNvPr id="22" name="그룹 21">
            <a:extLst>
              <a:ext uri="{FF2B5EF4-FFF2-40B4-BE49-F238E27FC236}">
                <a16:creationId xmlns:a16="http://schemas.microsoft.com/office/drawing/2014/main" id="{45454079-1561-43C6-86BD-F3885608648C}"/>
              </a:ext>
            </a:extLst>
          </p:cNvPr>
          <p:cNvGrpSpPr/>
          <p:nvPr/>
        </p:nvGrpSpPr>
        <p:grpSpPr>
          <a:xfrm>
            <a:off x="1571930" y="2196953"/>
            <a:ext cx="3276364" cy="2052228"/>
            <a:chOff x="2272862" y="1289911"/>
            <a:chExt cx="3711361" cy="2624836"/>
          </a:xfrm>
        </p:grpSpPr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C11602D1-4F22-4C7E-B048-2A5CC26291D8}"/>
                </a:ext>
              </a:extLst>
            </p:cNvPr>
            <p:cNvSpPr/>
            <p:nvPr/>
          </p:nvSpPr>
          <p:spPr>
            <a:xfrm>
              <a:off x="2272862" y="1289911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>
                  <a:latin typeface="Yoon 윤고딕 540_TT" charset="-127"/>
                  <a:ea typeface="Yoon 윤고딕 540_TT" charset="-127"/>
                </a:rPr>
                <a:t>의원내각제 </a:t>
              </a:r>
            </a:p>
          </p:txBody>
        </p:sp>
        <p:sp>
          <p:nvSpPr>
            <p:cNvPr id="24" name="직각 삼각형 23">
              <a:extLst>
                <a:ext uri="{FF2B5EF4-FFF2-40B4-BE49-F238E27FC236}">
                  <a16:creationId xmlns:a16="http://schemas.microsoft.com/office/drawing/2014/main" id="{7E089F5D-5D55-4369-9CBF-99A625E20CA7}"/>
                </a:ext>
              </a:extLst>
            </p:cNvPr>
            <p:cNvSpPr/>
            <p:nvPr/>
          </p:nvSpPr>
          <p:spPr>
            <a:xfrm rot="10614710">
              <a:off x="5480167" y="3230671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0AF821EF-E138-428A-A4D2-53E4E8ABD4A0}"/>
              </a:ext>
            </a:extLst>
          </p:cNvPr>
          <p:cNvSpPr txBox="1"/>
          <p:nvPr/>
        </p:nvSpPr>
        <p:spPr>
          <a:xfrm>
            <a:off x="6733233" y="3752362"/>
            <a:ext cx="5247373" cy="430887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altLang="ko-KR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3. </a:t>
            </a:r>
            <a:r>
              <a:rPr lang="ko-KR" altLang="en-US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왕과 총리대신의 권한과 자</a:t>
            </a:r>
            <a:r>
              <a:rPr lang="ko-KR" altLang="en-US" sz="2800" b="1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가변 윤고딕 540_TT"/>
                <a:ea typeface="Yoon 윤고딕 540_TT" charset="-127"/>
              </a:rPr>
              <a:t>격</a:t>
            </a:r>
            <a:r>
              <a:rPr lang="ko-KR" altLang="en-US" sz="28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2"/>
                </a:solidFill>
                <a:latin typeface="Yoon 윤고딕 540_TT" charset="-127"/>
                <a:ea typeface="Yoon 윤고딕 540_TT" charset="-127"/>
              </a:rPr>
              <a:t>  </a:t>
            </a:r>
            <a:endParaRPr lang="en-US" altLang="ko-KR" sz="2800" spc="-30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accent2"/>
              </a:solidFill>
              <a:latin typeface="Yoon 윤고딕 540_TT" charset="-127"/>
              <a:ea typeface="Yoon 윤고딕 540_TT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162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1C83FD02-E315-44FA-8CEA-4B450F5049F4}"/>
              </a:ext>
            </a:extLst>
          </p:cNvPr>
          <p:cNvGrpSpPr/>
          <p:nvPr/>
        </p:nvGrpSpPr>
        <p:grpSpPr>
          <a:xfrm>
            <a:off x="479375" y="440670"/>
            <a:ext cx="5160513" cy="1476162"/>
            <a:chOff x="2272862" y="1289911"/>
            <a:chExt cx="3694136" cy="2807551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2EB10D88-BBFF-4B3F-B70E-9A6694AA0DDC}"/>
                </a:ext>
              </a:extLst>
            </p:cNvPr>
            <p:cNvSpPr/>
            <p:nvPr/>
          </p:nvSpPr>
          <p:spPr>
            <a:xfrm>
              <a:off x="2272862" y="1289911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의원내각제란</a:t>
              </a:r>
              <a:r>
                <a:rPr lang="en-US" altLang="ko-KR" sz="2800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?</a:t>
              </a:r>
              <a:endParaRPr lang="ko-KR" altLang="en-US" sz="2800" dirty="0">
                <a:latin typeface="Yoon 윤고딕 540_TT" panose="02090603020101020101" pitchFamily="18" charset="-127"/>
                <a:ea typeface="Yoon 윤고딕 540_TT" panose="02090603020101020101" pitchFamily="18" charset="-127"/>
              </a:endParaRP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DC1BC9D1-A8EC-446B-8151-1792F9E3E681}"/>
                </a:ext>
              </a:extLst>
            </p:cNvPr>
            <p:cNvSpPr/>
            <p:nvPr/>
          </p:nvSpPr>
          <p:spPr>
            <a:xfrm rot="5400000">
              <a:off x="2085297" y="3457766"/>
              <a:ext cx="827261" cy="452132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5" name="구름 모양 설명선 4"/>
          <p:cNvSpPr/>
          <p:nvPr/>
        </p:nvSpPr>
        <p:spPr>
          <a:xfrm>
            <a:off x="947428" y="1531469"/>
            <a:ext cx="10081120" cy="4475762"/>
          </a:xfrm>
          <a:prstGeom prst="cloudCallout">
            <a:avLst>
              <a:gd name="adj1" fmla="val 54846"/>
              <a:gd name="adj2" fmla="val 3727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선거를 통해 구성되는 의회의 다수 의석 정당이 수상을 비롯한 내각 구성권을 가지고 행정부를 주도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내각은 의회에 책임을 지기에 의회의 불신임 결정이 내려지면 즉시 </a:t>
            </a:r>
            <a:r>
              <a:rPr lang="ko-KR" altLang="en-US" sz="2000" dirty="0" err="1">
                <a:latin typeface="Yoon 윤고딕 540_TT" pitchFamily="18" charset="-127"/>
                <a:ea typeface="Yoon 윤고딕 540_TT" pitchFamily="18" charset="-127"/>
              </a:rPr>
              <a:t>총사퇴하거나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 의회 해산 후 국민의 신임을 묻는 총선거를 통해 내각의 운명을 결정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  </a:t>
            </a:r>
          </a:p>
          <a:p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의원내각제는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17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세기 말 명예혁명 이후 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영국에서 최초로 성립</a:t>
            </a:r>
            <a:r>
              <a:rPr lang="en-US" altLang="ko-KR" sz="2000" dirty="0">
                <a:solidFill>
                  <a:schemeClr val="tx1"/>
                </a:solidFill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3642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1C83FD02-E315-44FA-8CEA-4B450F5049F4}"/>
              </a:ext>
            </a:extLst>
          </p:cNvPr>
          <p:cNvGrpSpPr/>
          <p:nvPr/>
        </p:nvGrpSpPr>
        <p:grpSpPr>
          <a:xfrm>
            <a:off x="443370" y="368661"/>
            <a:ext cx="5160514" cy="1712372"/>
            <a:chOff x="1602754" y="-1180069"/>
            <a:chExt cx="3694137" cy="2880900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2EB10D88-BBFF-4B3F-B70E-9A6694AA0DDC}"/>
                </a:ext>
              </a:extLst>
            </p:cNvPr>
            <p:cNvSpPr/>
            <p:nvPr/>
          </p:nvSpPr>
          <p:spPr>
            <a:xfrm>
              <a:off x="1602755" y="-1180069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일본의 의원내각제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DC1BC9D1-A8EC-446B-8151-1792F9E3E681}"/>
                </a:ext>
              </a:extLst>
            </p:cNvPr>
            <p:cNvSpPr/>
            <p:nvPr/>
          </p:nvSpPr>
          <p:spPr>
            <a:xfrm rot="5400000">
              <a:off x="1343884" y="1059094"/>
              <a:ext cx="900607" cy="382867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5" name="구름 모양 설명선 4"/>
          <p:cNvSpPr/>
          <p:nvPr/>
        </p:nvSpPr>
        <p:spPr>
          <a:xfrm>
            <a:off x="551384" y="1828240"/>
            <a:ext cx="11125236" cy="4085036"/>
          </a:xfrm>
          <a:prstGeom prst="cloudCallout">
            <a:avLst>
              <a:gd name="adj1" fmla="val -40916"/>
              <a:gd name="adj2" fmla="val 6271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1885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년 </a:t>
            </a:r>
            <a:r>
              <a:rPr lang="ko-KR" altLang="en-US" sz="2000" dirty="0" err="1">
                <a:latin typeface="Yoon 윤고딕 540_TT" pitchFamily="18" charset="-127"/>
                <a:ea typeface="Yoon 윤고딕 540_TT" pitchFamily="18" charset="-127"/>
              </a:rPr>
              <a:t>메이지시대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 처음 채택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현행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&lt;</a:t>
            </a:r>
            <a:r>
              <a:rPr lang="ko-KR" altLang="en-US" sz="2000" dirty="0" err="1">
                <a:latin typeface="Yoon 윤고딕 540_TT" pitchFamily="18" charset="-127"/>
                <a:ea typeface="Yoon 윤고딕 540_TT" pitchFamily="18" charset="-127"/>
              </a:rPr>
              <a:t>일본국헌법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에 의해 규정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.(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현재 내각제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)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국회는 내각총리대신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(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수상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)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의 지명권과 </a:t>
            </a:r>
            <a:r>
              <a:rPr lang="ko-KR" altLang="en-US" sz="2000" dirty="0" err="1">
                <a:latin typeface="Yoon 윤고딕 540_TT" pitchFamily="18" charset="-127"/>
                <a:ea typeface="Yoon 윤고딕 540_TT" pitchFamily="18" charset="-127"/>
              </a:rPr>
              <a:t>내각불신임권을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 갖지 못함</a:t>
            </a: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285750" indent="-285750" algn="ctr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제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2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차 세계대전이 일어나기 전에는 내각은 국회에 책임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X.</a:t>
            </a:r>
          </a:p>
          <a:p>
            <a:pPr marL="285750" indent="-285750" algn="ctr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제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2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차 세계대전 후 수상과 내각에만 부여</a:t>
            </a: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285750" indent="-285750" algn="ctr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내각은 국민의 투표로 선출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(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국민의 대표에 책임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2639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>
            <a:extLst>
              <a:ext uri="{FF2B5EF4-FFF2-40B4-BE49-F238E27FC236}">
                <a16:creationId xmlns:a16="http://schemas.microsoft.com/office/drawing/2014/main" id="{3E14B4CD-F87C-447F-B435-3E0570311B5A}"/>
              </a:ext>
            </a:extLst>
          </p:cNvPr>
          <p:cNvGrpSpPr/>
          <p:nvPr/>
        </p:nvGrpSpPr>
        <p:grpSpPr>
          <a:xfrm>
            <a:off x="2065775" y="401525"/>
            <a:ext cx="8065129" cy="1343011"/>
            <a:chOff x="2269805" y="1477528"/>
            <a:chExt cx="3696965" cy="233121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64F6C4BA-27A3-41D3-9FBC-77DE28516D79}"/>
                </a:ext>
              </a:extLst>
            </p:cNvPr>
            <p:cNvSpPr/>
            <p:nvPr/>
          </p:nvSpPr>
          <p:spPr>
            <a:xfrm>
              <a:off x="2269805" y="1477528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일본의 정부 형태 </a:t>
              </a:r>
              <a:r>
                <a:rPr lang="en-US" altLang="ko-KR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(</a:t>
              </a:r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의원내각제</a:t>
              </a:r>
              <a:r>
                <a:rPr lang="en-US" altLang="ko-KR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)</a:t>
              </a:r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 영상 </a:t>
              </a:r>
            </a:p>
          </p:txBody>
        </p:sp>
        <p:sp>
          <p:nvSpPr>
            <p:cNvPr id="5" name="직각 삼각형 4">
              <a:extLst>
                <a:ext uri="{FF2B5EF4-FFF2-40B4-BE49-F238E27FC236}">
                  <a16:creationId xmlns:a16="http://schemas.microsoft.com/office/drawing/2014/main" id="{5231FBBB-6B68-4ED5-A4EB-3DA2F39862F9}"/>
                </a:ext>
              </a:extLst>
            </p:cNvPr>
            <p:cNvSpPr/>
            <p:nvPr/>
          </p:nvSpPr>
          <p:spPr>
            <a:xfrm rot="10800000">
              <a:off x="5462714" y="3124664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15380" y="2456892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NATV 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국회방송 세계사 산책 민주주의 이야기 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- </a:t>
            </a:r>
            <a:r>
              <a:rPr lang="ko-KR" altLang="en-US" sz="2400" dirty="0" err="1">
                <a:latin typeface="Yoon 윤고딕 540_TT" pitchFamily="18" charset="-127"/>
                <a:ea typeface="Yoon 윤고딕 540_TT" pitchFamily="18" charset="-127"/>
                <a:hlinkClick r:id="rId2"/>
              </a:rPr>
              <a:t>자민당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 일당우위체제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, 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일본의 선거와 정당 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  <a:hlinkClick r:id="rId2"/>
              </a:rPr>
              <a:t>- YouTube</a:t>
            </a:r>
            <a:endParaRPr lang="ko-KR" altLang="en-US" sz="2400" dirty="0">
              <a:latin typeface="Yoon 윤고딕 540_TT" pitchFamily="18" charset="-127"/>
              <a:ea typeface="Yoon 윤고딕 540_T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0893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515380" y="1845593"/>
            <a:ext cx="10801200" cy="47885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3E14B4CD-F87C-447F-B435-3E0570311B5A}"/>
              </a:ext>
            </a:extLst>
          </p:cNvPr>
          <p:cNvGrpSpPr/>
          <p:nvPr/>
        </p:nvGrpSpPr>
        <p:grpSpPr>
          <a:xfrm>
            <a:off x="2048957" y="213469"/>
            <a:ext cx="8058957" cy="1523392"/>
            <a:chOff x="2269805" y="1477528"/>
            <a:chExt cx="3694136" cy="2644319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64F6C4BA-27A3-41D3-9FBC-77DE28516D79}"/>
                </a:ext>
              </a:extLst>
            </p:cNvPr>
            <p:cNvSpPr/>
            <p:nvPr/>
          </p:nvSpPr>
          <p:spPr>
            <a:xfrm>
              <a:off x="2269805" y="1477528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총리대신의 권한과 자격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5231FBBB-6B68-4ED5-A4EB-3DA2F39862F9}"/>
                </a:ext>
              </a:extLst>
            </p:cNvPr>
            <p:cNvSpPr/>
            <p:nvPr/>
          </p:nvSpPr>
          <p:spPr>
            <a:xfrm rot="10800000">
              <a:off x="5459885" y="3437771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6" name="직사각형 5"/>
          <p:cNvSpPr/>
          <p:nvPr/>
        </p:nvSpPr>
        <p:spPr>
          <a:xfrm>
            <a:off x="1238866" y="1845593"/>
            <a:ext cx="1976813" cy="4680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총리대신이란</a:t>
            </a:r>
            <a:r>
              <a:rPr lang="en-US" altLang="ko-KR" sz="20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?</a:t>
            </a:r>
            <a:endParaRPr lang="ko-KR" altLang="en-US" sz="2000" dirty="0">
              <a:solidFill>
                <a:schemeClr val="bg1"/>
              </a:solidFill>
              <a:latin typeface="Yoon 윤고딕 540_TT" charset="-127"/>
              <a:ea typeface="Yoon 윤고딕 540_TT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5400" y="2564904"/>
            <a:ext cx="10441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총리대신은 영어로 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Prime minister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인 수상을 일본에서 부르는 말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. </a:t>
            </a:r>
            <a:r>
              <a:rPr lang="en-US" altLang="ko-KR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(</a:t>
            </a:r>
            <a:r>
              <a:rPr lang="ko-KR" altLang="en-US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의원내각제를 처음 채택한 영국에서 비롯된 말</a:t>
            </a:r>
            <a:r>
              <a:rPr lang="en-US" altLang="ko-KR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.)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줄여서 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‘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총리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’ 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라고 많이 부르고 일본 행정부의 수장이자 내각부의 장이기도 한 국무대신</a:t>
            </a:r>
            <a:r>
              <a:rPr lang="en-US" altLang="ko-KR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총리는 국회에서 선출됨 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( </a:t>
            </a: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일반적으로 국회 내 다수의석을 확보하고 있는 정당의 대표가 되는 경우 多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국회를 구성하는 중의원과 참의원은 각각 수상을 선출할 수 있다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. (</a:t>
            </a:r>
            <a:r>
              <a:rPr lang="ko-KR" altLang="en-US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양원에서 과반수 이상의 득표로 결정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400" dirty="0">
                <a:latin typeface="Yoon 윤고딕 540_TT" pitchFamily="18" charset="-127"/>
                <a:ea typeface="Yoon 윤고딕 540_TT" pitchFamily="18" charset="-127"/>
              </a:rPr>
              <a:t>만약 양원에서 의견이 다를 경우 중의원에서 선출된 후보가 수상이 됨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. (</a:t>
            </a:r>
            <a:r>
              <a:rPr lang="ko-KR" altLang="en-US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다수의석을 확보한 정당의 다수가 총리에 지명</a:t>
            </a:r>
            <a:r>
              <a:rPr lang="en-US" altLang="ko-KR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 &amp; </a:t>
            </a:r>
            <a:r>
              <a:rPr lang="ko-KR" altLang="en-US" sz="2400" dirty="0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일본 천황이 </a:t>
            </a:r>
            <a:r>
              <a:rPr lang="ko-KR" altLang="en-US" sz="2400" dirty="0" err="1">
                <a:solidFill>
                  <a:srgbClr val="002060"/>
                </a:solidFill>
                <a:latin typeface="Yoon 윤고딕 540_TT" pitchFamily="18" charset="-127"/>
                <a:ea typeface="Yoon 윤고딕 540_TT" pitchFamily="18" charset="-127"/>
              </a:rPr>
              <a:t>친임한다</a:t>
            </a:r>
            <a:r>
              <a:rPr lang="en-US" altLang="ko-KR" sz="2400" dirty="0">
                <a:latin typeface="Yoon 윤고딕 540_TT" pitchFamily="18" charset="-127"/>
                <a:ea typeface="Yoon 윤고딕 540_TT" pitchFamily="18" charset="-127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315055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E14B4CD-F87C-447F-B435-3E0570311B5A}"/>
              </a:ext>
            </a:extLst>
          </p:cNvPr>
          <p:cNvGrpSpPr/>
          <p:nvPr/>
        </p:nvGrpSpPr>
        <p:grpSpPr>
          <a:xfrm>
            <a:off x="2048957" y="213469"/>
            <a:ext cx="8058957" cy="1523392"/>
            <a:chOff x="2269805" y="1477528"/>
            <a:chExt cx="3694136" cy="2644319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64F6C4BA-27A3-41D3-9FBC-77DE28516D79}"/>
                </a:ext>
              </a:extLst>
            </p:cNvPr>
            <p:cNvSpPr/>
            <p:nvPr/>
          </p:nvSpPr>
          <p:spPr>
            <a:xfrm>
              <a:off x="2269805" y="1477528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총리대신의 권한과 자격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5231FBBB-6B68-4ED5-A4EB-3DA2F39862F9}"/>
                </a:ext>
              </a:extLst>
            </p:cNvPr>
            <p:cNvSpPr/>
            <p:nvPr/>
          </p:nvSpPr>
          <p:spPr>
            <a:xfrm rot="10800000">
              <a:off x="5459885" y="3437771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5" name="모서리가 둥근 직사각형 4"/>
          <p:cNvSpPr/>
          <p:nvPr/>
        </p:nvSpPr>
        <p:spPr>
          <a:xfrm>
            <a:off x="515380" y="1845593"/>
            <a:ext cx="10801200" cy="47885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238866" y="1845593"/>
            <a:ext cx="1976813" cy="4680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총리대신의 권한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618" y="3116474"/>
            <a:ext cx="104411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국무대신 임명권  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68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국무대신의 재임 중 소추에 동의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  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75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내각을 대표해 의안을 국회에 제출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                                       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72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내각을 대표해 일반 국무 및 외교 관계에 대해서 국회에 보고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내각을 대표해 행정 각부를 지휘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, 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감독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법률 및 정령에 주임 국무대신과 연대 서명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  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74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 회의를 주재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 &lt;</a:t>
            </a:r>
            <a:r>
              <a:rPr lang="ko-KR" altLang="en-US" sz="2000" dirty="0" err="1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내각법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4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 조항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내각총리대신 및 주임 국무대신의 대리를 지정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 &lt;</a:t>
            </a:r>
            <a:r>
              <a:rPr lang="ko-KR" altLang="en-US" sz="2000" dirty="0" err="1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내각법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9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,10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V="1">
            <a:off x="7356140" y="4005064"/>
            <a:ext cx="252028" cy="2347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5411924" y="3933056"/>
            <a:ext cx="21962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 flipV="1">
            <a:off x="5303912" y="4005064"/>
            <a:ext cx="2178242" cy="4680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73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E14B4CD-F87C-447F-B435-3E0570311B5A}"/>
              </a:ext>
            </a:extLst>
          </p:cNvPr>
          <p:cNvGrpSpPr/>
          <p:nvPr/>
        </p:nvGrpSpPr>
        <p:grpSpPr>
          <a:xfrm>
            <a:off x="2048957" y="213469"/>
            <a:ext cx="8058957" cy="1523392"/>
            <a:chOff x="2269805" y="1477528"/>
            <a:chExt cx="3694136" cy="2644319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64F6C4BA-27A3-41D3-9FBC-77DE28516D79}"/>
                </a:ext>
              </a:extLst>
            </p:cNvPr>
            <p:cNvSpPr/>
            <p:nvPr/>
          </p:nvSpPr>
          <p:spPr>
            <a:xfrm>
              <a:off x="2269805" y="1477528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총리대신의 권한과 자격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5231FBBB-6B68-4ED5-A4EB-3DA2F39862F9}"/>
                </a:ext>
              </a:extLst>
            </p:cNvPr>
            <p:cNvSpPr/>
            <p:nvPr/>
          </p:nvSpPr>
          <p:spPr>
            <a:xfrm rot="10800000">
              <a:off x="5459885" y="3437771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5" name="모서리가 둥근 직사각형 4"/>
          <p:cNvSpPr/>
          <p:nvPr/>
        </p:nvSpPr>
        <p:spPr>
          <a:xfrm>
            <a:off x="515380" y="1845593"/>
            <a:ext cx="10801200" cy="47885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238866" y="1845593"/>
            <a:ext cx="1976813" cy="4680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총리대신의 자격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618" y="3116474"/>
            <a:ext cx="104411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 총리대신은 </a:t>
            </a:r>
            <a:r>
              <a:rPr lang="ko-KR" altLang="en-US" sz="2000" dirty="0" err="1">
                <a:latin typeface="Yoon 윤고딕 540_TT" pitchFamily="18" charset="-127"/>
                <a:ea typeface="Yoon 윤고딕 540_TT" pitchFamily="18" charset="-127"/>
              </a:rPr>
              <a:t>문민이여야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 한다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66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2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항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내각 총리대신은 국회의원 중에서 국회의 의결로 지명한다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</a:p>
          <a:p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      ( 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이 지명은 다른 모든 안건에 우선하여 행한다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)  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67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1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항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  <a:p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천황은 국회의 지명에 기초하여 내각총리대신을 임명한다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 &lt;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헌법 제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6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조 </a:t>
            </a:r>
            <a:r>
              <a:rPr lang="en-US" altLang="ko-KR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1</a:t>
            </a:r>
            <a:r>
              <a:rPr lang="ko-KR" altLang="en-US" sz="2000" dirty="0">
                <a:solidFill>
                  <a:srgbClr val="FF0000"/>
                </a:solidFill>
                <a:latin typeface="Yoon 윤고딕 540_TT" pitchFamily="18" charset="-127"/>
                <a:ea typeface="Yoon 윤고딕 540_TT" pitchFamily="18" charset="-127"/>
              </a:rPr>
              <a:t>항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98649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E14B4CD-F87C-447F-B435-3E0570311B5A}"/>
              </a:ext>
            </a:extLst>
          </p:cNvPr>
          <p:cNvGrpSpPr/>
          <p:nvPr/>
        </p:nvGrpSpPr>
        <p:grpSpPr>
          <a:xfrm>
            <a:off x="2048957" y="213469"/>
            <a:ext cx="8058957" cy="1523392"/>
            <a:chOff x="2269805" y="1477528"/>
            <a:chExt cx="3694136" cy="2644319"/>
          </a:xfrm>
        </p:grpSpPr>
        <p:sp>
          <p:nvSpPr>
            <p:cNvPr id="3" name="직사각형 2">
              <a:extLst>
                <a:ext uri="{FF2B5EF4-FFF2-40B4-BE49-F238E27FC236}">
                  <a16:creationId xmlns:a16="http://schemas.microsoft.com/office/drawing/2014/main" id="{64F6C4BA-27A3-41D3-9FBC-77DE28516D79}"/>
                </a:ext>
              </a:extLst>
            </p:cNvPr>
            <p:cNvSpPr/>
            <p:nvPr/>
          </p:nvSpPr>
          <p:spPr>
            <a:xfrm>
              <a:off x="2269805" y="1477528"/>
              <a:ext cx="3694136" cy="1980290"/>
            </a:xfrm>
            <a:prstGeom prst="rect">
              <a:avLst/>
            </a:prstGeom>
            <a:solidFill>
              <a:srgbClr val="FE43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2800" b="1" dirty="0">
                  <a:latin typeface="Yoon 윤고딕 540_TT" panose="02090603020101020101" pitchFamily="18" charset="-127"/>
                  <a:ea typeface="Yoon 윤고딕 540_TT" panose="02090603020101020101" pitchFamily="18" charset="-127"/>
                </a:rPr>
                <a:t>천황의 권한</a:t>
              </a:r>
            </a:p>
          </p:txBody>
        </p:sp>
        <p:sp>
          <p:nvSpPr>
            <p:cNvPr id="4" name="직각 삼각형 3">
              <a:extLst>
                <a:ext uri="{FF2B5EF4-FFF2-40B4-BE49-F238E27FC236}">
                  <a16:creationId xmlns:a16="http://schemas.microsoft.com/office/drawing/2014/main" id="{5231FBBB-6B68-4ED5-A4EB-3DA2F39862F9}"/>
                </a:ext>
              </a:extLst>
            </p:cNvPr>
            <p:cNvSpPr/>
            <p:nvPr/>
          </p:nvSpPr>
          <p:spPr>
            <a:xfrm rot="10800000">
              <a:off x="5459885" y="3437771"/>
              <a:ext cx="504056" cy="684076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5" name="모서리가 둥근 직사각형 4"/>
          <p:cNvSpPr/>
          <p:nvPr/>
        </p:nvSpPr>
        <p:spPr>
          <a:xfrm>
            <a:off x="515380" y="1736862"/>
            <a:ext cx="10801200" cy="478853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1238866" y="1736862"/>
            <a:ext cx="1976813" cy="4680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bg1"/>
                </a:solidFill>
                <a:latin typeface="Yoon 윤고딕 540_TT" charset="-127"/>
                <a:ea typeface="Yoon 윤고딕 540_TT" charset="-127"/>
              </a:rPr>
              <a:t>천황의 권한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6699" y="2672916"/>
            <a:ext cx="997856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헌법개정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, 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법률조약 등 공포 국회소집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, </a:t>
            </a:r>
          </a:p>
          <a:p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중의원 해산</a:t>
            </a: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국무대신 임명</a:t>
            </a: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altLang="ko-KR" sz="2000" dirty="0">
              <a:latin typeface="Yoon 윤고딕 540_TT" pitchFamily="18" charset="-127"/>
              <a:ea typeface="Yoon 윤고딕 540_TT" pitchFamily="18" charset="-127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외국대사 신임장 접수  등의 국사를 내각의 조언과 승인을 받아 행사할 수 있을 뿐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, </a:t>
            </a:r>
            <a:r>
              <a:rPr lang="ko-KR" altLang="en-US" sz="2000" dirty="0">
                <a:latin typeface="Yoon 윤고딕 540_TT" pitchFamily="18" charset="-127"/>
                <a:ea typeface="Yoon 윤고딕 540_TT" pitchFamily="18" charset="-127"/>
              </a:rPr>
              <a:t>그 밖의 국정에 대해서는 일체 권한을 가지고 있지 않음</a:t>
            </a:r>
            <a:r>
              <a:rPr lang="en-US" altLang="ko-KR" sz="2000" dirty="0">
                <a:latin typeface="Yoon 윤고딕 540_TT" pitchFamily="18" charset="-127"/>
                <a:ea typeface="Yoon 윤고딕 540_TT" pitchFamily="18" charset="-127"/>
              </a:rPr>
              <a:t>.</a:t>
            </a:r>
            <a:endParaRPr lang="ko-KR" altLang="en-US" sz="2000" dirty="0">
              <a:latin typeface="Yoon 윤고딕 540_TT" pitchFamily="18" charset="-127"/>
              <a:ea typeface="Yoon 윤고딕 540_TT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381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김당근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431E"/>
      </a:accent1>
      <a:accent2>
        <a:srgbClr val="E41A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4786</TotalTime>
  <Words>611</Words>
  <Application>Microsoft Office PowerPoint</Application>
  <PresentationFormat>와이드스크린</PresentationFormat>
  <Paragraphs>115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22" baseType="lpstr">
      <vt:lpstr>맑은 고딕</vt:lpstr>
      <vt:lpstr>Yoon 윤고딕 540_TT</vt:lpstr>
      <vt:lpstr>Yoon가변 윤고딕 540_TT</vt:lpstr>
      <vt:lpstr>Calibri</vt:lpstr>
      <vt:lpstr>Wingdings</vt:lpstr>
      <vt:lpstr>Arial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김다은</dc:creator>
  <cp:lastModifiedBy>LG</cp:lastModifiedBy>
  <cp:revision>47</cp:revision>
  <dcterms:created xsi:type="dcterms:W3CDTF">2014-04-29T00:37:20Z</dcterms:created>
  <dcterms:modified xsi:type="dcterms:W3CDTF">2018-05-20T07:25:08Z</dcterms:modified>
</cp:coreProperties>
</file>