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6" r:id="rId3"/>
    <p:sldId id="269" r:id="rId4"/>
    <p:sldId id="263" r:id="rId5"/>
    <p:sldId id="259" r:id="rId6"/>
    <p:sldId id="260" r:id="rId7"/>
    <p:sldId id="261" r:id="rId8"/>
    <p:sldId id="262" r:id="rId9"/>
    <p:sldId id="258" r:id="rId10"/>
    <p:sldId id="268" r:id="rId1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7" autoAdjust="0"/>
    <p:restoredTop sz="86375" autoAdjust="0"/>
  </p:normalViewPr>
  <p:slideViewPr>
    <p:cSldViewPr snapToGrid="0">
      <p:cViewPr varScale="1">
        <p:scale>
          <a:sx n="114" d="100"/>
          <a:sy n="114" d="100"/>
        </p:scale>
        <p:origin x="444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hd8iJr80B7g" TargetMode="Externa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mwLDKou6Y9A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hd8iJr80B7g" TargetMode="Externa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mwLDKou6Y9A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4907A3-BAB2-4F6F-BCEE-01E30A0CFF8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pPr latinLnBrk="1"/>
          <a:endParaRPr lang="ko-KR" altLang="en-US"/>
        </a:p>
      </dgm:t>
    </dgm:pt>
    <dgm:pt modelId="{83DEE075-CBE6-43D5-AB39-E5F9A46BBB83}">
      <dgm:prSet/>
      <dgm:spPr/>
      <dgm:t>
        <a:bodyPr/>
        <a:lstStyle/>
        <a:p>
          <a:pPr latinLnBrk="1"/>
          <a:r>
            <a:rPr lang="en-US" dirty="0"/>
            <a:t>1</a:t>
          </a:r>
          <a:r>
            <a:rPr lang="ko-KR" dirty="0"/>
            <a:t>부 </a:t>
          </a:r>
          <a:r>
            <a:rPr lang="en-US" dirty="0"/>
            <a:t>: </a:t>
          </a:r>
          <a:r>
            <a:rPr lang="ko-KR" dirty="0">
              <a:hlinkClick xmlns:r="http://schemas.openxmlformats.org/officeDocument/2006/relationships" r:id="rId1"/>
            </a:rPr>
            <a:t>https://www.youtube.com/watch?v=hd8iJr80B7g</a:t>
          </a:r>
          <a:endParaRPr lang="ko-KR" dirty="0"/>
        </a:p>
      </dgm:t>
    </dgm:pt>
    <dgm:pt modelId="{BA787843-FBA5-4D4B-A1A5-BC615DB2AE3B}" type="parTrans" cxnId="{FFC8F420-FBCE-4E61-B43F-8CDE9722CBD2}">
      <dgm:prSet/>
      <dgm:spPr/>
      <dgm:t>
        <a:bodyPr/>
        <a:lstStyle/>
        <a:p>
          <a:pPr latinLnBrk="1"/>
          <a:endParaRPr lang="ko-KR" altLang="en-US"/>
        </a:p>
      </dgm:t>
    </dgm:pt>
    <dgm:pt modelId="{DC14391E-D4DA-43D9-B162-7F3E61D06965}" type="sibTrans" cxnId="{FFC8F420-FBCE-4E61-B43F-8CDE9722CBD2}">
      <dgm:prSet/>
      <dgm:spPr/>
      <dgm:t>
        <a:bodyPr/>
        <a:lstStyle/>
        <a:p>
          <a:pPr latinLnBrk="1"/>
          <a:endParaRPr lang="ko-KR" altLang="en-US"/>
        </a:p>
      </dgm:t>
    </dgm:pt>
    <dgm:pt modelId="{D159FED9-71B9-4D6F-977E-735F6D0980A4}" type="pres">
      <dgm:prSet presAssocID="{D64907A3-BAB2-4F6F-BCEE-01E30A0CFF89}" presName="linear" presStyleCnt="0">
        <dgm:presLayoutVars>
          <dgm:animLvl val="lvl"/>
          <dgm:resizeHandles val="exact"/>
        </dgm:presLayoutVars>
      </dgm:prSet>
      <dgm:spPr/>
    </dgm:pt>
    <dgm:pt modelId="{9F720446-5F3B-4E09-86B3-959D1A6BD512}" type="pres">
      <dgm:prSet presAssocID="{83DEE075-CBE6-43D5-AB39-E5F9A46BBB83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FC8F420-FBCE-4E61-B43F-8CDE9722CBD2}" srcId="{D64907A3-BAB2-4F6F-BCEE-01E30A0CFF89}" destId="{83DEE075-CBE6-43D5-AB39-E5F9A46BBB83}" srcOrd="0" destOrd="0" parTransId="{BA787843-FBA5-4D4B-A1A5-BC615DB2AE3B}" sibTransId="{DC14391E-D4DA-43D9-B162-7F3E61D06965}"/>
    <dgm:cxn modelId="{ADCE4DCA-8611-42CC-B7DA-A0EE50AFA82C}" type="presOf" srcId="{83DEE075-CBE6-43D5-AB39-E5F9A46BBB83}" destId="{9F720446-5F3B-4E09-86B3-959D1A6BD512}" srcOrd="0" destOrd="0" presId="urn:microsoft.com/office/officeart/2005/8/layout/vList2"/>
    <dgm:cxn modelId="{938DCDD7-0875-4E49-B72E-BEE8FDA313DD}" type="presOf" srcId="{D64907A3-BAB2-4F6F-BCEE-01E30A0CFF89}" destId="{D159FED9-71B9-4D6F-977E-735F6D0980A4}" srcOrd="0" destOrd="0" presId="urn:microsoft.com/office/officeart/2005/8/layout/vList2"/>
    <dgm:cxn modelId="{881F5D7E-20FC-4139-B047-8224FD040754}" type="presParOf" srcId="{D159FED9-71B9-4D6F-977E-735F6D0980A4}" destId="{9F720446-5F3B-4E09-86B3-959D1A6BD51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17A5205-1506-4B0D-8770-3D832151532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pPr latinLnBrk="1"/>
          <a:endParaRPr lang="ko-KR" altLang="en-US"/>
        </a:p>
      </dgm:t>
    </dgm:pt>
    <dgm:pt modelId="{3BE3359C-4E56-43C1-903B-7186E7B2C6B5}">
      <dgm:prSet/>
      <dgm:spPr/>
      <dgm:t>
        <a:bodyPr/>
        <a:lstStyle/>
        <a:p>
          <a:pPr latinLnBrk="1"/>
          <a:r>
            <a:rPr lang="en-US" dirty="0"/>
            <a:t>2</a:t>
          </a:r>
          <a:r>
            <a:rPr lang="ko-KR" dirty="0"/>
            <a:t>부 </a:t>
          </a:r>
          <a:r>
            <a:rPr lang="en-US" dirty="0"/>
            <a:t>: </a:t>
          </a:r>
          <a:r>
            <a:rPr lang="ko-KR" dirty="0">
              <a:hlinkClick xmlns:r="http://schemas.openxmlformats.org/officeDocument/2006/relationships" r:id="rId1"/>
            </a:rPr>
            <a:t>https://www.youtube.com/watch?v=mwLDKou6Y9A</a:t>
          </a:r>
          <a:endParaRPr lang="ko-KR" dirty="0"/>
        </a:p>
      </dgm:t>
    </dgm:pt>
    <dgm:pt modelId="{6FD7E8F1-56A2-41D5-87C8-79D54FA50BC8}" type="parTrans" cxnId="{44F91B1D-2DA5-4F83-9489-82EFD7B11930}">
      <dgm:prSet/>
      <dgm:spPr/>
      <dgm:t>
        <a:bodyPr/>
        <a:lstStyle/>
        <a:p>
          <a:pPr latinLnBrk="1"/>
          <a:endParaRPr lang="ko-KR" altLang="en-US"/>
        </a:p>
      </dgm:t>
    </dgm:pt>
    <dgm:pt modelId="{A533053E-7E7A-46AD-A6AC-4B797D73EE8D}" type="sibTrans" cxnId="{44F91B1D-2DA5-4F83-9489-82EFD7B11930}">
      <dgm:prSet/>
      <dgm:spPr/>
      <dgm:t>
        <a:bodyPr/>
        <a:lstStyle/>
        <a:p>
          <a:pPr latinLnBrk="1"/>
          <a:endParaRPr lang="ko-KR" altLang="en-US"/>
        </a:p>
      </dgm:t>
    </dgm:pt>
    <dgm:pt modelId="{A51A4D5C-EDBA-47B5-8E1C-8AE1D3530DBE}" type="pres">
      <dgm:prSet presAssocID="{B17A5205-1506-4B0D-8770-3D8321515324}" presName="linear" presStyleCnt="0">
        <dgm:presLayoutVars>
          <dgm:animLvl val="lvl"/>
          <dgm:resizeHandles val="exact"/>
        </dgm:presLayoutVars>
      </dgm:prSet>
      <dgm:spPr/>
    </dgm:pt>
    <dgm:pt modelId="{0BAC6A11-136F-40D4-88E5-8A5BC80234CF}" type="pres">
      <dgm:prSet presAssocID="{3BE3359C-4E56-43C1-903B-7186E7B2C6B5}" presName="parentText" presStyleLbl="node1" presStyleIdx="0" presStyleCnt="1" custLinFactNeighborY="2277">
        <dgm:presLayoutVars>
          <dgm:chMax val="0"/>
          <dgm:bulletEnabled val="1"/>
        </dgm:presLayoutVars>
      </dgm:prSet>
      <dgm:spPr/>
    </dgm:pt>
  </dgm:ptLst>
  <dgm:cxnLst>
    <dgm:cxn modelId="{4F050A06-7D61-42AE-B5B7-B4CF79A46C68}" type="presOf" srcId="{B17A5205-1506-4B0D-8770-3D8321515324}" destId="{A51A4D5C-EDBA-47B5-8E1C-8AE1D3530DBE}" srcOrd="0" destOrd="0" presId="urn:microsoft.com/office/officeart/2005/8/layout/vList2"/>
    <dgm:cxn modelId="{44F91B1D-2DA5-4F83-9489-82EFD7B11930}" srcId="{B17A5205-1506-4B0D-8770-3D8321515324}" destId="{3BE3359C-4E56-43C1-903B-7186E7B2C6B5}" srcOrd="0" destOrd="0" parTransId="{6FD7E8F1-56A2-41D5-87C8-79D54FA50BC8}" sibTransId="{A533053E-7E7A-46AD-A6AC-4B797D73EE8D}"/>
    <dgm:cxn modelId="{9684E7A0-3CF7-443C-9EC5-B64286A53EB9}" type="presOf" srcId="{3BE3359C-4E56-43C1-903B-7186E7B2C6B5}" destId="{0BAC6A11-136F-40D4-88E5-8A5BC80234CF}" srcOrd="0" destOrd="0" presId="urn:microsoft.com/office/officeart/2005/8/layout/vList2"/>
    <dgm:cxn modelId="{E0631439-B63C-44FC-8A28-7EF96967C984}" type="presParOf" srcId="{A51A4D5C-EDBA-47B5-8E1C-8AE1D3530DBE}" destId="{0BAC6A11-136F-40D4-88E5-8A5BC80234C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720446-5F3B-4E09-86B3-959D1A6BD512}">
      <dsp:nvSpPr>
        <dsp:cNvPr id="0" name=""/>
        <dsp:cNvSpPr/>
      </dsp:nvSpPr>
      <dsp:spPr>
        <a:xfrm>
          <a:off x="0" y="22909"/>
          <a:ext cx="6529806" cy="1076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1</a:t>
          </a:r>
          <a:r>
            <a:rPr lang="ko-KR" sz="2300" kern="1200" dirty="0"/>
            <a:t>부 </a:t>
          </a:r>
          <a:r>
            <a:rPr lang="en-US" sz="2300" kern="1200" dirty="0"/>
            <a:t>: </a:t>
          </a:r>
          <a:r>
            <a:rPr lang="ko-KR" sz="2300" kern="1200" dirty="0">
              <a:hlinkClick xmlns:r="http://schemas.openxmlformats.org/officeDocument/2006/relationships" r:id="rId1"/>
            </a:rPr>
            <a:t>https://www.youtube.com/watch?v=hd8iJr80B7g</a:t>
          </a:r>
          <a:endParaRPr lang="ko-KR" sz="2300" kern="1200" dirty="0"/>
        </a:p>
      </dsp:txBody>
      <dsp:txXfrm>
        <a:off x="52546" y="75455"/>
        <a:ext cx="6424714" cy="9713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AC6A11-136F-40D4-88E5-8A5BC80234CF}">
      <dsp:nvSpPr>
        <dsp:cNvPr id="0" name=""/>
        <dsp:cNvSpPr/>
      </dsp:nvSpPr>
      <dsp:spPr>
        <a:xfrm>
          <a:off x="0" y="91527"/>
          <a:ext cx="6529805" cy="1076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2</a:t>
          </a:r>
          <a:r>
            <a:rPr lang="ko-KR" sz="2300" kern="1200" dirty="0"/>
            <a:t>부 </a:t>
          </a:r>
          <a:r>
            <a:rPr lang="en-US" sz="2300" kern="1200" dirty="0"/>
            <a:t>: </a:t>
          </a:r>
          <a:r>
            <a:rPr lang="ko-KR" sz="2300" kern="1200" dirty="0">
              <a:hlinkClick xmlns:r="http://schemas.openxmlformats.org/officeDocument/2006/relationships" r:id="rId1"/>
            </a:rPr>
            <a:t>https://www.youtube.com/watch?v=mwLDKou6Y9A</a:t>
          </a:r>
          <a:endParaRPr lang="ko-KR" sz="2300" kern="1200" dirty="0"/>
        </a:p>
      </dsp:txBody>
      <dsp:txXfrm>
        <a:off x="52546" y="144073"/>
        <a:ext cx="6424713" cy="9713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290259-0FE3-4AB1-B911-9F47AE1F3306}" type="datetimeFigureOut">
              <a:rPr lang="ko-KR" altLang="en-US" smtClean="0"/>
              <a:t>2018-05-20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3AF5CE-4D93-4102-98B0-33CE0FE2E2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771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각 삼각형 6"/>
          <p:cNvSpPr/>
          <p:nvPr/>
        </p:nvSpPr>
        <p:spPr>
          <a:xfrm rot="5400000">
            <a:off x="59872" y="-59872"/>
            <a:ext cx="335279" cy="455022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직각 삼각형 7"/>
          <p:cNvSpPr/>
          <p:nvPr/>
        </p:nvSpPr>
        <p:spPr>
          <a:xfrm rot="5400000" flipH="1" flipV="1">
            <a:off x="11796850" y="6462849"/>
            <a:ext cx="335279" cy="455022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1880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각 삼각형 6"/>
          <p:cNvSpPr/>
          <p:nvPr/>
        </p:nvSpPr>
        <p:spPr>
          <a:xfrm rot="5400000">
            <a:off x="59872" y="-59872"/>
            <a:ext cx="335279" cy="455022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직각 삼각형 7"/>
          <p:cNvSpPr/>
          <p:nvPr/>
        </p:nvSpPr>
        <p:spPr>
          <a:xfrm rot="5400000" flipH="1" flipV="1">
            <a:off x="11796850" y="6462849"/>
            <a:ext cx="335279" cy="455022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2940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각 삼각형 6"/>
          <p:cNvSpPr/>
          <p:nvPr/>
        </p:nvSpPr>
        <p:spPr>
          <a:xfrm rot="5400000">
            <a:off x="59872" y="-59872"/>
            <a:ext cx="335279" cy="455022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직각 삼각형 7"/>
          <p:cNvSpPr/>
          <p:nvPr/>
        </p:nvSpPr>
        <p:spPr>
          <a:xfrm rot="5400000" flipH="1" flipV="1">
            <a:off x="11796850" y="6462849"/>
            <a:ext cx="335279" cy="455022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245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3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6F34A94-4A34-4B91-BA05-3633D0173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DBC56D9-CE72-46D2-B55B-F383BBE2EF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7DE050A-A8FD-4AE0-A1C0-AB9AF8AEE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F8A9-B6CE-4A28-A854-E85D5B1D0C07}" type="datetimeFigureOut">
              <a:rPr lang="ko-KR" altLang="en-US" smtClean="0"/>
              <a:t>2018-05-20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1122A4A-06D2-40E7-B801-A746D7FAB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D7C3013-5187-4380-B82B-9FA094B6A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576CC-06AF-4DA7-A442-F7EE9405C0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0618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각 삼각형 6"/>
          <p:cNvSpPr/>
          <p:nvPr/>
        </p:nvSpPr>
        <p:spPr>
          <a:xfrm rot="5400000">
            <a:off x="59872" y="-59872"/>
            <a:ext cx="335279" cy="455022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직각 삼각형 7"/>
          <p:cNvSpPr/>
          <p:nvPr/>
        </p:nvSpPr>
        <p:spPr>
          <a:xfrm rot="5400000" flipH="1" flipV="1">
            <a:off x="11796850" y="6462849"/>
            <a:ext cx="335279" cy="455022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5062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화살표: 오각형 3">
            <a:extLst>
              <a:ext uri="{FF2B5EF4-FFF2-40B4-BE49-F238E27FC236}">
                <a16:creationId xmlns:a16="http://schemas.microsoft.com/office/drawing/2014/main" id="{2E4153D1-C3BA-4EC4-B22A-661D5755F4AF}"/>
              </a:ext>
            </a:extLst>
          </p:cNvPr>
          <p:cNvSpPr/>
          <p:nvPr/>
        </p:nvSpPr>
        <p:spPr>
          <a:xfrm>
            <a:off x="337352" y="390616"/>
            <a:ext cx="4607510" cy="588589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429C2E31-54DC-4A5C-A766-E8A9F312C0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1819" y="-667189"/>
            <a:ext cx="9750641" cy="3194403"/>
          </a:xfrm>
        </p:spPr>
        <p:txBody>
          <a:bodyPr/>
          <a:lstStyle/>
          <a:p>
            <a:pPr algn="r"/>
            <a:r>
              <a:rPr lang="ko-KR" altLang="en-US" sz="8000" dirty="0">
                <a:latin typeface="Yoon 윤고딕 540_TT" panose="02090603020101020101" pitchFamily="18" charset="-127"/>
                <a:ea typeface="Yoon 윤고딕 540_TT" panose="02090603020101020101" pitchFamily="18" charset="-127"/>
              </a:rPr>
              <a:t>일본의 경제정책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A91CEEE-AAD8-470F-A913-05EC1AE5E3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2687" y="5057976"/>
            <a:ext cx="9144000" cy="1655762"/>
          </a:xfrm>
        </p:spPr>
        <p:txBody>
          <a:bodyPr/>
          <a:lstStyle/>
          <a:p>
            <a:pPr algn="r"/>
            <a:r>
              <a:rPr lang="ko-KR" altLang="en-US" dirty="0"/>
              <a:t>경영학과</a:t>
            </a:r>
            <a:endParaRPr lang="en-US" altLang="ko-KR" dirty="0"/>
          </a:p>
          <a:p>
            <a:pPr algn="r"/>
            <a:r>
              <a:rPr lang="en-US" altLang="ko-KR" dirty="0"/>
              <a:t>21710860</a:t>
            </a:r>
          </a:p>
          <a:p>
            <a:pPr algn="r"/>
            <a:r>
              <a:rPr lang="ko-KR" altLang="en-US" dirty="0"/>
              <a:t>김정민</a:t>
            </a:r>
            <a:endParaRPr lang="en-US" altLang="ko-KR" dirty="0"/>
          </a:p>
          <a:p>
            <a:pPr algn="r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994560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941C666-839A-4062-9ED4-CBABE98457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67840"/>
            <a:ext cx="9144000" cy="2746252"/>
          </a:xfrm>
        </p:spPr>
        <p:txBody>
          <a:bodyPr/>
          <a:lstStyle/>
          <a:p>
            <a:r>
              <a:rPr lang="ko-KR" altLang="en-US" dirty="0">
                <a:latin typeface="HY신명조" panose="02030600000101010101" pitchFamily="18" charset="-127"/>
                <a:ea typeface="HY신명조" panose="02030600000101010101" pitchFamily="18" charset="-127"/>
              </a:rPr>
              <a:t>감사합니다</a:t>
            </a:r>
            <a:r>
              <a:rPr lang="en-US" altLang="ko-KR" dirty="0">
                <a:latin typeface="HY신명조" panose="02030600000101010101" pitchFamily="18" charset="-127"/>
                <a:ea typeface="HY신명조" panose="02030600000101010101" pitchFamily="18" charset="-127"/>
              </a:rPr>
              <a:t>.</a:t>
            </a:r>
            <a:endParaRPr lang="ko-KR" altLang="en-US" dirty="0">
              <a:latin typeface="HY신명조" panose="02030600000101010101" pitchFamily="18" charset="-127"/>
              <a:ea typeface="HY신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45053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66795CB-BD66-4C7C-B71D-AED27B4615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4301"/>
            <a:ext cx="9144000" cy="1059873"/>
          </a:xfrm>
        </p:spPr>
        <p:txBody>
          <a:bodyPr/>
          <a:lstStyle/>
          <a:p>
            <a:r>
              <a:rPr lang="ko-KR" altLang="en-US" dirty="0">
                <a:latin typeface="Yoon 윤고딕 540_TT" panose="02090603020101020101" pitchFamily="18" charset="-127"/>
                <a:ea typeface="Yoon 윤고딕 540_TT" panose="02090603020101020101" pitchFamily="18" charset="-127"/>
              </a:rPr>
              <a:t>목차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557784DD-04D8-4140-8B38-0034103B3663}"/>
              </a:ext>
            </a:extLst>
          </p:cNvPr>
          <p:cNvSpPr/>
          <p:nvPr/>
        </p:nvSpPr>
        <p:spPr>
          <a:xfrm>
            <a:off x="1910798" y="4094035"/>
            <a:ext cx="11596254" cy="12572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4500" dirty="0">
                <a:solidFill>
                  <a:schemeClr val="tx1"/>
                </a:solidFill>
                <a:latin typeface="Yoon 윤고딕 530_TT" panose="02090603020101020101" pitchFamily="18" charset="-127"/>
                <a:ea typeface="Yoon 윤고딕 530_TT" panose="02090603020101020101" pitchFamily="18" charset="-127"/>
              </a:rPr>
              <a:t>3.</a:t>
            </a:r>
            <a:r>
              <a:rPr lang="ko-KR" altLang="en-US" sz="4500" dirty="0">
                <a:solidFill>
                  <a:schemeClr val="tx1"/>
                </a:solidFill>
                <a:latin typeface="Yoon 윤고딕 530_TT" panose="02090603020101020101" pitchFamily="18" charset="-127"/>
                <a:ea typeface="Yoon 윤고딕 530_TT" panose="02090603020101020101" pitchFamily="18" charset="-127"/>
              </a:rPr>
              <a:t> 잃어버린 </a:t>
            </a:r>
            <a:r>
              <a:rPr lang="en-US" altLang="ko-KR" sz="4500" dirty="0">
                <a:solidFill>
                  <a:schemeClr val="tx1"/>
                </a:solidFill>
                <a:latin typeface="Yoon 윤고딕 530_TT" panose="02090603020101020101" pitchFamily="18" charset="-127"/>
                <a:ea typeface="Yoon 윤고딕 530_TT" panose="02090603020101020101" pitchFamily="18" charset="-127"/>
              </a:rPr>
              <a:t>10</a:t>
            </a:r>
            <a:r>
              <a:rPr lang="ko-KR" altLang="en-US" sz="4500" dirty="0">
                <a:solidFill>
                  <a:schemeClr val="tx1"/>
                </a:solidFill>
                <a:latin typeface="Yoon 윤고딕 530_TT" panose="02090603020101020101" pitchFamily="18" charset="-127"/>
                <a:ea typeface="Yoon 윤고딕 530_TT" panose="02090603020101020101" pitchFamily="18" charset="-127"/>
              </a:rPr>
              <a:t>년</a:t>
            </a:r>
            <a:endParaRPr lang="en-US" altLang="ko-KR" sz="4500" dirty="0">
              <a:solidFill>
                <a:schemeClr val="tx1"/>
              </a:solidFill>
              <a:latin typeface="Yoon 윤고딕 530_TT" panose="02090603020101020101" pitchFamily="18" charset="-127"/>
              <a:ea typeface="Yoon 윤고딕 530_TT" panose="02090603020101020101" pitchFamily="18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3E8D89F3-EBDD-4D98-8082-2AC1834F1E3D}"/>
              </a:ext>
            </a:extLst>
          </p:cNvPr>
          <p:cNvSpPr/>
          <p:nvPr/>
        </p:nvSpPr>
        <p:spPr>
          <a:xfrm>
            <a:off x="1910798" y="2770901"/>
            <a:ext cx="11596254" cy="12572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4500" dirty="0">
                <a:solidFill>
                  <a:schemeClr val="tx1"/>
                </a:solidFill>
                <a:latin typeface="Yoon 윤고딕 530_TT" panose="02090603020101020101" pitchFamily="18" charset="-127"/>
                <a:ea typeface="Yoon 윤고딕 530_TT" panose="02090603020101020101" pitchFamily="18" charset="-127"/>
              </a:rPr>
              <a:t>2.</a:t>
            </a:r>
            <a:r>
              <a:rPr lang="ko-KR" altLang="en-US" sz="4500" dirty="0">
                <a:solidFill>
                  <a:schemeClr val="tx1"/>
                </a:solidFill>
                <a:latin typeface="Yoon 윤고딕 530_TT" panose="02090603020101020101" pitchFamily="18" charset="-127"/>
                <a:ea typeface="Yoon 윤고딕 530_TT" panose="02090603020101020101" pitchFamily="18" charset="-127"/>
              </a:rPr>
              <a:t>일본의 거품 경제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655D204A-4463-486B-9F8E-85FC41E73CB0}"/>
              </a:ext>
            </a:extLst>
          </p:cNvPr>
          <p:cNvSpPr/>
          <p:nvPr/>
        </p:nvSpPr>
        <p:spPr>
          <a:xfrm>
            <a:off x="1887681" y="5560649"/>
            <a:ext cx="11596254" cy="10979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4500" dirty="0">
                <a:solidFill>
                  <a:schemeClr val="tx1"/>
                </a:solidFill>
                <a:latin typeface="Yoon 윤고딕 530_TT" panose="02090603020101020101" pitchFamily="18" charset="-127"/>
                <a:ea typeface="Yoon 윤고딕 530_TT" panose="02090603020101020101" pitchFamily="18" charset="-127"/>
              </a:rPr>
              <a:t>4.</a:t>
            </a:r>
            <a:r>
              <a:rPr lang="ko-KR" altLang="en-US" sz="4500" dirty="0" err="1">
                <a:solidFill>
                  <a:schemeClr val="tx1"/>
                </a:solidFill>
                <a:latin typeface="Yoon 윤고딕 530_TT" panose="02090603020101020101" pitchFamily="18" charset="-127"/>
                <a:ea typeface="Yoon 윤고딕 530_TT" panose="02090603020101020101" pitchFamily="18" charset="-127"/>
              </a:rPr>
              <a:t>아베노믹스</a:t>
            </a:r>
            <a:endParaRPr lang="ko-KR" altLang="en-US" sz="4500" dirty="0">
              <a:solidFill>
                <a:schemeClr val="tx1"/>
              </a:solidFill>
              <a:latin typeface="Yoon 윤고딕 530_TT" panose="02090603020101020101" pitchFamily="18" charset="-127"/>
              <a:ea typeface="Yoon 윤고딕 530_TT" panose="02090603020101020101" pitchFamily="18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0B78B005-FEFA-4B10-81C3-174D32044CD3}"/>
              </a:ext>
            </a:extLst>
          </p:cNvPr>
          <p:cNvSpPr/>
          <p:nvPr/>
        </p:nvSpPr>
        <p:spPr>
          <a:xfrm>
            <a:off x="1887681" y="1506667"/>
            <a:ext cx="11596254" cy="12572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4500" dirty="0">
                <a:solidFill>
                  <a:schemeClr val="tx1"/>
                </a:solidFill>
                <a:latin typeface="Yoon 윤고딕 530_TT" panose="02090603020101020101" pitchFamily="18" charset="-127"/>
                <a:ea typeface="Yoon 윤고딕 530_TT" panose="02090603020101020101" pitchFamily="18" charset="-127"/>
              </a:rPr>
              <a:t>1.</a:t>
            </a:r>
            <a:r>
              <a:rPr lang="ko-KR" altLang="en-US" sz="4500" dirty="0">
                <a:solidFill>
                  <a:schemeClr val="tx1"/>
                </a:solidFill>
                <a:latin typeface="Yoon 윤고딕 530_TT" panose="02090603020101020101" pitchFamily="18" charset="-127"/>
                <a:ea typeface="Yoon 윤고딕 530_TT" panose="02090603020101020101" pitchFamily="18" charset="-127"/>
              </a:rPr>
              <a:t>거품 경제란</a:t>
            </a:r>
          </a:p>
        </p:txBody>
      </p:sp>
    </p:spTree>
    <p:extLst>
      <p:ext uri="{BB962C8B-B14F-4D97-AF65-F5344CB8AC3E}">
        <p14:creationId xmlns:p14="http://schemas.microsoft.com/office/powerpoint/2010/main" val="256746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7AB8713-8288-4065-9F29-F17C619568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2988" y="841443"/>
            <a:ext cx="9144000" cy="841442"/>
          </a:xfrm>
        </p:spPr>
        <p:txBody>
          <a:bodyPr/>
          <a:lstStyle/>
          <a:p>
            <a:r>
              <a:rPr lang="ko-KR" altLang="en-US" dirty="0">
                <a:latin typeface="Yoon 윤고딕 540_TT" panose="02090603020101020101" pitchFamily="18" charset="-127"/>
                <a:ea typeface="Yoon 윤고딕 540_TT" panose="02090603020101020101" pitchFamily="18" charset="-127"/>
              </a:rPr>
              <a:t>거품경제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14042FB-1F30-4414-B276-500B9BF70A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6527" y="2191526"/>
            <a:ext cx="9144000" cy="3003043"/>
          </a:xfrm>
        </p:spPr>
        <p:txBody>
          <a:bodyPr/>
          <a:lstStyle/>
          <a:p>
            <a:pPr algn="l"/>
            <a:r>
              <a:rPr lang="ko-KR" altLang="en-US" dirty="0">
                <a:latin typeface="Yoon 윤고딕 520_TT" panose="02090603020101020101" pitchFamily="18" charset="-127"/>
                <a:ea typeface="Yoon 윤고딕 520_TT" panose="02090603020101020101" pitchFamily="18" charset="-127"/>
              </a:rPr>
              <a:t>거품경제의 거품이란 자산의 시장가격과 내재가치 간의 차이로 정의된다</a:t>
            </a:r>
            <a:r>
              <a:rPr lang="en-US" altLang="ko-KR" dirty="0">
                <a:latin typeface="Yoon 윤고딕 520_TT" panose="02090603020101020101" pitchFamily="18" charset="-127"/>
                <a:ea typeface="Yoon 윤고딕 520_TT" panose="02090603020101020101" pitchFamily="18" charset="-127"/>
              </a:rPr>
              <a:t>. </a:t>
            </a:r>
            <a:r>
              <a:rPr lang="ko-KR" altLang="en-US" dirty="0">
                <a:latin typeface="Yoon 윤고딕 520_TT" panose="02090603020101020101" pitchFamily="18" charset="-127"/>
                <a:ea typeface="Yoon 윤고딕 520_TT" panose="02090603020101020101" pitchFamily="18" charset="-127"/>
              </a:rPr>
              <a:t>즉 내재가치에 비해 시장가격이 과대평가 됐다는 것입니다</a:t>
            </a:r>
            <a:r>
              <a:rPr lang="en-US" altLang="ko-KR" dirty="0">
                <a:latin typeface="Yoon 윤고딕 520_TT" panose="02090603020101020101" pitchFamily="18" charset="-127"/>
                <a:ea typeface="Yoon 윤고딕 520_TT" panose="02090603020101020101" pitchFamily="18" charset="-127"/>
              </a:rPr>
              <a:t>.</a:t>
            </a:r>
            <a:r>
              <a:rPr lang="ko-KR" altLang="en-US" dirty="0">
                <a:latin typeface="Yoon 윤고딕 520_TT" panose="02090603020101020101" pitchFamily="18" charset="-127"/>
                <a:ea typeface="Yoon 윤고딕 520_TT" panose="02090603020101020101" pitchFamily="18" charset="-127"/>
              </a:rPr>
              <a:t> 시장가격이 이 내재가치를 지나치게 넘어섰을 때 거품이 생성된 것으로 본다</a:t>
            </a:r>
            <a:r>
              <a:rPr lang="en-US" altLang="ko-KR" dirty="0">
                <a:latin typeface="Yoon 윤고딕 520_TT" panose="02090603020101020101" pitchFamily="18" charset="-127"/>
                <a:ea typeface="Yoon 윤고딕 520_TT" panose="02090603020101020101" pitchFamily="18" charset="-127"/>
              </a:rPr>
              <a:t>. </a:t>
            </a:r>
          </a:p>
          <a:p>
            <a:pPr algn="l"/>
            <a:r>
              <a:rPr lang="en-US" altLang="ko-KR" dirty="0">
                <a:latin typeface="Yoon 윤고딕 520_TT" panose="02090603020101020101" pitchFamily="18" charset="-127"/>
                <a:ea typeface="Yoon 윤고딕 520_TT" panose="02090603020101020101" pitchFamily="18" charset="-127"/>
              </a:rPr>
              <a:t> </a:t>
            </a:r>
            <a:r>
              <a:rPr lang="ko-KR" altLang="en-US" dirty="0">
                <a:latin typeface="Yoon 윤고딕 520_TT" panose="02090603020101020101" pitchFamily="18" charset="-127"/>
                <a:ea typeface="Yoon 윤고딕 520_TT" panose="02090603020101020101" pitchFamily="18" charset="-127"/>
              </a:rPr>
              <a:t>자산 가격이 소비자의 구매력을 크게 웃돌았을 때</a:t>
            </a:r>
            <a:r>
              <a:rPr lang="en-US" altLang="ko-KR" dirty="0">
                <a:latin typeface="Yoon 윤고딕 520_TT" panose="02090603020101020101" pitchFamily="18" charset="-127"/>
                <a:ea typeface="Yoon 윤고딕 520_TT" panose="02090603020101020101" pitchFamily="18" charset="-127"/>
              </a:rPr>
              <a:t>, </a:t>
            </a:r>
            <a:r>
              <a:rPr lang="ko-KR" altLang="en-US" dirty="0">
                <a:latin typeface="Yoon 윤고딕 520_TT" panose="02090603020101020101" pitchFamily="18" charset="-127"/>
                <a:ea typeface="Yoon 윤고딕 520_TT" panose="02090603020101020101" pitchFamily="18" charset="-127"/>
              </a:rPr>
              <a:t>혹은 시장의 자산 공급량이 실수요를 그게 상회할 때</a:t>
            </a:r>
            <a:r>
              <a:rPr lang="en-US" altLang="ko-KR" dirty="0">
                <a:latin typeface="Yoon 윤고딕 520_TT" panose="02090603020101020101" pitchFamily="18" charset="-127"/>
                <a:ea typeface="Yoon 윤고딕 520_TT" panose="02090603020101020101" pitchFamily="18" charset="-127"/>
              </a:rPr>
              <a:t>, </a:t>
            </a:r>
            <a:r>
              <a:rPr lang="ko-KR" altLang="en-US" dirty="0">
                <a:latin typeface="Yoon 윤고딕 520_TT" panose="02090603020101020101" pitchFamily="18" charset="-127"/>
                <a:ea typeface="Yoon 윤고딕 520_TT" panose="02090603020101020101" pitchFamily="18" charset="-127"/>
              </a:rPr>
              <a:t>자산 구매자 수가 판매자 수를 밑돌 때 자산 가격이 하락하기 시작한다</a:t>
            </a:r>
            <a:r>
              <a:rPr lang="en-US" altLang="ko-KR" dirty="0">
                <a:latin typeface="Yoon 윤고딕 520_TT" panose="02090603020101020101" pitchFamily="18" charset="-127"/>
                <a:ea typeface="Yoon 윤고딕 520_TT" panose="02090603020101020101" pitchFamily="18" charset="-127"/>
              </a:rPr>
              <a:t>. </a:t>
            </a:r>
            <a:r>
              <a:rPr lang="ko-KR" altLang="en-US" dirty="0">
                <a:latin typeface="Yoon 윤고딕 520_TT" panose="02090603020101020101" pitchFamily="18" charset="-127"/>
                <a:ea typeface="Yoon 윤고딕 520_TT" panose="02090603020101020101" pitchFamily="18" charset="-127"/>
              </a:rPr>
              <a:t>투자 금융 기관은 거래 소실</a:t>
            </a:r>
            <a:r>
              <a:rPr lang="en-US" altLang="ko-KR" dirty="0">
                <a:latin typeface="Yoon 윤고딕 520_TT" panose="02090603020101020101" pitchFamily="18" charset="-127"/>
                <a:ea typeface="Yoon 윤고딕 520_TT" panose="02090603020101020101" pitchFamily="18" charset="-127"/>
              </a:rPr>
              <a:t>(</a:t>
            </a:r>
            <a:r>
              <a:rPr lang="ko-KR" altLang="en-US" dirty="0">
                <a:latin typeface="Yoon 윤고딕 520_TT" panose="02090603020101020101" pitchFamily="18" charset="-127"/>
                <a:ea typeface="Yoon 윤고딕 520_TT" panose="02090603020101020101" pitchFamily="18" charset="-127"/>
              </a:rPr>
              <a:t>자본 손실</a:t>
            </a:r>
            <a:r>
              <a:rPr lang="en-US" altLang="ko-KR" dirty="0">
                <a:latin typeface="Yoon 윤고딕 520_TT" panose="02090603020101020101" pitchFamily="18" charset="-127"/>
                <a:ea typeface="Yoon 윤고딕 520_TT" panose="02090603020101020101" pitchFamily="18" charset="-127"/>
              </a:rPr>
              <a:t>)</a:t>
            </a:r>
            <a:r>
              <a:rPr lang="ko-KR" altLang="en-US" dirty="0">
                <a:latin typeface="Yoon 윤고딕 520_TT" panose="02090603020101020101" pitchFamily="18" charset="-127"/>
                <a:ea typeface="Yoon 윤고딕 520_TT" panose="02090603020101020101" pitchFamily="18" charset="-127"/>
              </a:rPr>
              <a:t>을 피하기 위해 일제히 자산을 매각하고 자산 가격이 급락한다</a:t>
            </a:r>
            <a:r>
              <a:rPr lang="en-US" altLang="ko-KR" dirty="0">
                <a:latin typeface="Yoon 윤고딕 520_TT" panose="02090603020101020101" pitchFamily="18" charset="-127"/>
                <a:ea typeface="Yoon 윤고딕 520_TT" panose="02090603020101020101" pitchFamily="18" charset="-127"/>
              </a:rPr>
              <a:t>. </a:t>
            </a:r>
            <a:r>
              <a:rPr lang="ko-KR" altLang="en-US" dirty="0">
                <a:latin typeface="Yoon 윤고딕 520_TT" panose="02090603020101020101" pitchFamily="18" charset="-127"/>
                <a:ea typeface="Yoon 윤고딕 520_TT" panose="02090603020101020101" pitchFamily="18" charset="-127"/>
              </a:rPr>
              <a:t>이것을 바탕으로 자산 수요가 급감</a:t>
            </a:r>
            <a:r>
              <a:rPr lang="en-US" altLang="ko-KR" dirty="0">
                <a:latin typeface="Yoon 윤고딕 520_TT" panose="02090603020101020101" pitchFamily="18" charset="-127"/>
                <a:ea typeface="Yoon 윤고딕 520_TT" panose="02090603020101020101" pitchFamily="18" charset="-127"/>
              </a:rPr>
              <a:t>, </a:t>
            </a:r>
            <a:r>
              <a:rPr lang="ko-KR" altLang="en-US" dirty="0">
                <a:latin typeface="Yoon 윤고딕 520_TT" panose="02090603020101020101" pitchFamily="18" charset="-127"/>
                <a:ea typeface="Yoon 윤고딕 520_TT" panose="02090603020101020101" pitchFamily="18" charset="-127"/>
              </a:rPr>
              <a:t>자산 디플레이션 상태에 빠진다</a:t>
            </a:r>
            <a:r>
              <a:rPr lang="en-US" altLang="ko-KR" dirty="0">
                <a:latin typeface="Yoon 윤고딕 520_TT" panose="02090603020101020101" pitchFamily="18" charset="-127"/>
                <a:ea typeface="Yoon 윤고딕 520_TT" panose="02090603020101020101" pitchFamily="18" charset="-127"/>
              </a:rPr>
              <a:t>. </a:t>
            </a:r>
            <a:r>
              <a:rPr lang="ko-KR" altLang="en-US" dirty="0">
                <a:latin typeface="Yoon 윤고딕 520_TT" panose="02090603020101020101" pitchFamily="18" charset="-127"/>
                <a:ea typeface="Yoon 윤고딕 520_TT" panose="02090603020101020101" pitchFamily="18" charset="-127"/>
              </a:rPr>
              <a:t>이것을 버블 붕괴라고 한다</a:t>
            </a:r>
            <a:r>
              <a:rPr lang="en-US" altLang="ko-KR" dirty="0">
                <a:latin typeface="Yoon 윤고딕 520_TT" panose="02090603020101020101" pitchFamily="18" charset="-127"/>
                <a:ea typeface="Yoon 윤고딕 520_TT" panose="02090603020101020101" pitchFamily="18" charset="-127"/>
              </a:rPr>
              <a:t>. </a:t>
            </a:r>
            <a:r>
              <a:rPr lang="ko-KR" altLang="en-US" dirty="0">
                <a:latin typeface="Yoon 윤고딕 520_TT" panose="02090603020101020101" pitchFamily="18" charset="-127"/>
                <a:ea typeface="Yoon 윤고딕 520_TT" panose="02090603020101020101" pitchFamily="18" charset="-127"/>
              </a:rPr>
              <a:t>이처럼 경제가 거품처럼 늘었다가 빠지는 상태를 거품경제라고 한다</a:t>
            </a:r>
            <a:r>
              <a:rPr lang="en-US" altLang="ko-KR" dirty="0">
                <a:latin typeface="Yoon 윤고딕 520_TT" panose="02090603020101020101" pitchFamily="18" charset="-127"/>
                <a:ea typeface="Yoon 윤고딕 520_TT" panose="02090603020101020101" pitchFamily="18" charset="-127"/>
              </a:rPr>
              <a:t>. </a:t>
            </a:r>
            <a:endParaRPr lang="ko-KR" altLang="en-US" dirty="0">
              <a:latin typeface="Yoon 윤고딕 520_TT" panose="02090603020101020101" pitchFamily="18" charset="-127"/>
              <a:ea typeface="Yoon 윤고딕 520_TT" panose="02090603020101020101" pitchFamily="18" charset="-127"/>
            </a:endParaRPr>
          </a:p>
          <a:p>
            <a:pPr algn="l"/>
            <a:endParaRPr lang="ko-KR" altLang="en-US" dirty="0"/>
          </a:p>
          <a:p>
            <a:pPr algn="l"/>
            <a:endParaRPr lang="ko-KR" altLang="en-US" dirty="0"/>
          </a:p>
          <a:p>
            <a:pPr algn="l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36800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950ëë ì¼ë³¸ ê²½ì ì ëí ì´ë¯¸ì§ ê²ìê²°ê³¼">
            <a:extLst>
              <a:ext uri="{FF2B5EF4-FFF2-40B4-BE49-F238E27FC236}">
                <a16:creationId xmlns:a16="http://schemas.microsoft.com/office/drawing/2014/main" id="{F24CDA19-8358-47C2-8442-8544597383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247" y="195385"/>
            <a:ext cx="565177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íë¼ì í©ì ì í ìí ì¶ì´ì ëí ì´ë¯¸ì§ ê²ìê²°ê³¼">
            <a:extLst>
              <a:ext uri="{FF2B5EF4-FFF2-40B4-BE49-F238E27FC236}">
                <a16:creationId xmlns:a16="http://schemas.microsoft.com/office/drawing/2014/main" id="{DC0ED36F-16F3-4A73-957B-A854EE9B46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5017" y="955559"/>
            <a:ext cx="5924145" cy="5846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6A92918-8985-4308-8BF0-2D9AAF719FB1}"/>
              </a:ext>
            </a:extLst>
          </p:cNvPr>
          <p:cNvSpPr txBox="1"/>
          <p:nvPr/>
        </p:nvSpPr>
        <p:spPr>
          <a:xfrm>
            <a:off x="390769" y="195385"/>
            <a:ext cx="1105876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5000" dirty="0">
                <a:latin typeface="Yoon 윤고딕 540_TT" panose="02090603020101020101" pitchFamily="18" charset="-127"/>
                <a:ea typeface="Yoon 윤고딕 540_TT" panose="02090603020101020101" pitchFamily="18" charset="-127"/>
              </a:rPr>
              <a:t>일본의 거품 경제</a:t>
            </a:r>
          </a:p>
        </p:txBody>
      </p:sp>
    </p:spTree>
    <p:extLst>
      <p:ext uri="{BB962C8B-B14F-4D97-AF65-F5344CB8AC3E}">
        <p14:creationId xmlns:p14="http://schemas.microsoft.com/office/powerpoint/2010/main" val="2741933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ì¼ë³¸ ë²ë¸ê²½ì  ìì ì ëí ì´ë¯¸ì§ ê²ìê²°ê³¼">
            <a:extLst>
              <a:ext uri="{FF2B5EF4-FFF2-40B4-BE49-F238E27FC236}">
                <a16:creationId xmlns:a16="http://schemas.microsoft.com/office/drawing/2014/main" id="{4DD70E9F-0411-41ED-9B46-B3A3F63148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52531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ê´ë ¨ ì´ë¯¸ì§">
            <a:extLst>
              <a:ext uri="{FF2B5EF4-FFF2-40B4-BE49-F238E27FC236}">
                <a16:creationId xmlns:a16="http://schemas.microsoft.com/office/drawing/2014/main" id="{06BB79C8-788D-4A08-8187-9DC5E12561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6041" y="136187"/>
            <a:ext cx="6278708" cy="6420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9108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ê´ë ¨ ì´ë¯¸ì§">
            <a:extLst>
              <a:ext uri="{FF2B5EF4-FFF2-40B4-BE49-F238E27FC236}">
                <a16:creationId xmlns:a16="http://schemas.microsoft.com/office/drawing/2014/main" id="{DBC09627-DBFC-4410-8791-EB1C6CCD60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34832"/>
            <a:ext cx="12192000" cy="5623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72FEDEA-341D-4A71-AC30-B751FFEFF439}"/>
              </a:ext>
            </a:extLst>
          </p:cNvPr>
          <p:cNvSpPr txBox="1"/>
          <p:nvPr/>
        </p:nvSpPr>
        <p:spPr>
          <a:xfrm>
            <a:off x="601785" y="132862"/>
            <a:ext cx="110665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5000" dirty="0">
                <a:latin typeface="Yoon 윤고딕 540_TT" panose="02090603020101020101" pitchFamily="18" charset="-127"/>
                <a:ea typeface="Yoon 윤고딕 540_TT" panose="02090603020101020101" pitchFamily="18" charset="-127"/>
              </a:rPr>
              <a:t>잃어버린 </a:t>
            </a:r>
            <a:r>
              <a:rPr lang="en-US" altLang="ko-KR" sz="5000" dirty="0">
                <a:latin typeface="Yoon 윤고딕 540_TT" panose="02090603020101020101" pitchFamily="18" charset="-127"/>
                <a:ea typeface="Yoon 윤고딕 540_TT" panose="02090603020101020101" pitchFamily="18" charset="-127"/>
              </a:rPr>
              <a:t>10</a:t>
            </a:r>
            <a:r>
              <a:rPr lang="ko-KR" altLang="en-US" sz="5000" dirty="0">
                <a:latin typeface="Yoon 윤고딕 540_TT" panose="02090603020101020101" pitchFamily="18" charset="-127"/>
                <a:ea typeface="Yoon 윤고딕 540_TT" panose="02090603020101020101" pitchFamily="18" charset="-127"/>
              </a:rPr>
              <a:t>년</a:t>
            </a:r>
          </a:p>
        </p:txBody>
      </p:sp>
    </p:spTree>
    <p:extLst>
      <p:ext uri="{BB962C8B-B14F-4D97-AF65-F5344CB8AC3E}">
        <p14:creationId xmlns:p14="http://schemas.microsoft.com/office/powerpoint/2010/main" val="3318374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다이어그램 3">
            <a:extLst>
              <a:ext uri="{FF2B5EF4-FFF2-40B4-BE49-F238E27FC236}">
                <a16:creationId xmlns:a16="http://schemas.microsoft.com/office/drawing/2014/main" id="{9DBE1A62-A8C0-4C51-89F8-4DA0D00863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7056686"/>
              </p:ext>
            </p:extLst>
          </p:nvPr>
        </p:nvGraphicFramePr>
        <p:xfrm>
          <a:off x="1113640" y="1735015"/>
          <a:ext cx="6529806" cy="1122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다이어그램 4">
            <a:extLst>
              <a:ext uri="{FF2B5EF4-FFF2-40B4-BE49-F238E27FC236}">
                <a16:creationId xmlns:a16="http://schemas.microsoft.com/office/drawing/2014/main" id="{C30DBCCB-905D-49A3-A178-C11EEC7939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25230599"/>
              </p:ext>
            </p:extLst>
          </p:nvPr>
        </p:nvGraphicFramePr>
        <p:xfrm>
          <a:off x="1113639" y="3244333"/>
          <a:ext cx="6529805" cy="1210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629911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ìë² ë¸ë¯¹ì¤ì ëí ì´ë¯¸ì§ ê²ìê²°ê³¼">
            <a:extLst>
              <a:ext uri="{FF2B5EF4-FFF2-40B4-BE49-F238E27FC236}">
                <a16:creationId xmlns:a16="http://schemas.microsoft.com/office/drawing/2014/main" id="{1D8D9729-8EE2-47CD-ADE6-4A7347673F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6484" y="1750646"/>
            <a:ext cx="7247106" cy="5014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4EFF38B-07FC-47A7-A231-0CD4ADD8BC2A}"/>
              </a:ext>
            </a:extLst>
          </p:cNvPr>
          <p:cNvSpPr txBox="1"/>
          <p:nvPr/>
        </p:nvSpPr>
        <p:spPr>
          <a:xfrm>
            <a:off x="429846" y="101599"/>
            <a:ext cx="1153550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5000" dirty="0" err="1">
                <a:latin typeface="Yoon 윤고딕 540_TT" panose="02090603020101020101" pitchFamily="18" charset="-127"/>
                <a:ea typeface="Yoon 윤고딕 540_TT" panose="02090603020101020101" pitchFamily="18" charset="-127"/>
              </a:rPr>
              <a:t>아베노믹스</a:t>
            </a:r>
            <a:endParaRPr lang="ko-KR" altLang="en-US" sz="5000" dirty="0">
              <a:latin typeface="Yoon 윤고딕 540_TT" panose="02090603020101020101" pitchFamily="18" charset="-127"/>
              <a:ea typeface="Yoon 윤고딕 540_TT" panose="0209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66779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ê´ë ¨ ì´ë¯¸ì§">
            <a:extLst>
              <a:ext uri="{FF2B5EF4-FFF2-40B4-BE49-F238E27FC236}">
                <a16:creationId xmlns:a16="http://schemas.microsoft.com/office/drawing/2014/main" id="{ACCDE0BD-CD32-4A8C-AF5E-9A1F753680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7172"/>
            <a:ext cx="12191999" cy="6915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7715714"/>
      </p:ext>
    </p:extLst>
  </p:cSld>
  <p:clrMapOvr>
    <a:masterClrMapping/>
  </p:clrMapOvr>
</p:sld>
</file>

<file path=ppt/theme/theme1.xml><?xml version="1.0" encoding="utf-8"?>
<a:theme xmlns:a="http://schemas.openxmlformats.org/drawingml/2006/main" name="ORAGE+UP">
  <a:themeElements>
    <a:clrScheme name="김당근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431E"/>
      </a:accent1>
      <a:accent2>
        <a:srgbClr val="E41A00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ORAGE+UP</Template>
  <TotalTime>224</TotalTime>
  <Words>167</Words>
  <Application>Microsoft Office PowerPoint</Application>
  <PresentationFormat>와이드스크린</PresentationFormat>
  <Paragraphs>19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9" baseType="lpstr">
      <vt:lpstr>HY신명조</vt:lpstr>
      <vt:lpstr>Yoon 윤고딕 520_TT</vt:lpstr>
      <vt:lpstr>Yoon 윤고딕 530_TT</vt:lpstr>
      <vt:lpstr>Yoon 윤고딕 540_TT</vt:lpstr>
      <vt:lpstr>맑은 고딕</vt:lpstr>
      <vt:lpstr>Arial</vt:lpstr>
      <vt:lpstr>Calibri</vt:lpstr>
      <vt:lpstr>Calibri Light</vt:lpstr>
      <vt:lpstr>ORAGE+UP</vt:lpstr>
      <vt:lpstr>일본의 경제정책</vt:lpstr>
      <vt:lpstr>목차</vt:lpstr>
      <vt:lpstr>거품경제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감사합니다.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일본의 경제정책</dc:title>
  <dc:creator>Windows 사용자</dc:creator>
  <cp:lastModifiedBy>LG</cp:lastModifiedBy>
  <cp:revision>22</cp:revision>
  <dcterms:created xsi:type="dcterms:W3CDTF">2018-03-28T18:38:50Z</dcterms:created>
  <dcterms:modified xsi:type="dcterms:W3CDTF">2018-05-20T15:17:36Z</dcterms:modified>
</cp:coreProperties>
</file>