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9" r:id="rId2"/>
    <p:sldId id="258" r:id="rId3"/>
    <p:sldId id="257" r:id="rId4"/>
    <p:sldId id="260" r:id="rId5"/>
    <p:sldId id="263" r:id="rId6"/>
    <p:sldId id="262" r:id="rId7"/>
    <p:sldId id="261" r:id="rId8"/>
    <p:sldId id="264" r:id="rId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97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24274F-E680-4BC6-A82E-DB9E0BFBD333}" type="datetimeFigureOut">
              <a:rPr lang="ko-KR" altLang="en-US" smtClean="0"/>
              <a:pPr/>
              <a:t>2018-03-31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106748-B0C9-4E64-AC64-2B3A70E5B76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106748-B0C9-4E64-AC64-2B3A70E5B762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각 삼각형 6"/>
          <p:cNvSpPr/>
          <p:nvPr/>
        </p:nvSpPr>
        <p:spPr>
          <a:xfrm rot="5400000">
            <a:off x="2995" y="-2995"/>
            <a:ext cx="335279" cy="341267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350"/>
          </a:p>
        </p:txBody>
      </p:sp>
      <p:sp>
        <p:nvSpPr>
          <p:cNvPr id="8" name="직각 삼각형 7"/>
          <p:cNvSpPr/>
          <p:nvPr/>
        </p:nvSpPr>
        <p:spPr>
          <a:xfrm rot="5400000" flipH="1" flipV="1">
            <a:off x="8805728" y="6519727"/>
            <a:ext cx="335279" cy="341267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350"/>
          </a:p>
        </p:txBody>
      </p:sp>
    </p:spTree>
    <p:extLst>
      <p:ext uri="{BB962C8B-B14F-4D97-AF65-F5344CB8AC3E}">
        <p14:creationId xmlns:p14="http://schemas.microsoft.com/office/powerpoint/2010/main" val="1404723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각 삼각형 6"/>
          <p:cNvSpPr/>
          <p:nvPr/>
        </p:nvSpPr>
        <p:spPr>
          <a:xfrm rot="5400000">
            <a:off x="2995" y="-2995"/>
            <a:ext cx="335279" cy="341267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350"/>
          </a:p>
        </p:txBody>
      </p:sp>
      <p:sp>
        <p:nvSpPr>
          <p:cNvPr id="8" name="직각 삼각형 7"/>
          <p:cNvSpPr/>
          <p:nvPr/>
        </p:nvSpPr>
        <p:spPr>
          <a:xfrm rot="5400000" flipH="1" flipV="1">
            <a:off x="8805728" y="6519727"/>
            <a:ext cx="335279" cy="341267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350"/>
          </a:p>
        </p:txBody>
      </p:sp>
    </p:spTree>
    <p:extLst>
      <p:ext uri="{BB962C8B-B14F-4D97-AF65-F5344CB8AC3E}">
        <p14:creationId xmlns:p14="http://schemas.microsoft.com/office/powerpoint/2010/main" val="904481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각 삼각형 6"/>
          <p:cNvSpPr/>
          <p:nvPr/>
        </p:nvSpPr>
        <p:spPr>
          <a:xfrm rot="5400000">
            <a:off x="2995" y="-2995"/>
            <a:ext cx="335279" cy="341267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350"/>
          </a:p>
        </p:txBody>
      </p:sp>
      <p:sp>
        <p:nvSpPr>
          <p:cNvPr id="8" name="직각 삼각형 7"/>
          <p:cNvSpPr/>
          <p:nvPr/>
        </p:nvSpPr>
        <p:spPr>
          <a:xfrm rot="5400000" flipH="1" flipV="1">
            <a:off x="8805728" y="6519727"/>
            <a:ext cx="335279" cy="341267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350"/>
          </a:p>
        </p:txBody>
      </p:sp>
    </p:spTree>
    <p:extLst>
      <p:ext uri="{BB962C8B-B14F-4D97-AF65-F5344CB8AC3E}">
        <p14:creationId xmlns:p14="http://schemas.microsoft.com/office/powerpoint/2010/main" val="1144812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652B9-A1FB-452D-998A-DA4E534B5632}" type="datetimeFigureOut">
              <a:rPr lang="ko-KR" altLang="en-US" smtClean="0"/>
              <a:pPr/>
              <a:t>2018-03-31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DEB20-4A5B-42CB-AB97-C7B678BA4E7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4508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각 삼각형 6"/>
          <p:cNvSpPr/>
          <p:nvPr/>
        </p:nvSpPr>
        <p:spPr>
          <a:xfrm rot="5400000">
            <a:off x="2995" y="-2995"/>
            <a:ext cx="335279" cy="341267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350"/>
          </a:p>
        </p:txBody>
      </p:sp>
      <p:sp>
        <p:nvSpPr>
          <p:cNvPr id="8" name="직각 삼각형 7"/>
          <p:cNvSpPr/>
          <p:nvPr/>
        </p:nvSpPr>
        <p:spPr>
          <a:xfrm rot="5400000" flipH="1" flipV="1">
            <a:off x="8805728" y="6519727"/>
            <a:ext cx="335279" cy="341267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350"/>
          </a:p>
        </p:txBody>
      </p:sp>
    </p:spTree>
    <p:extLst>
      <p:ext uri="{BB962C8B-B14F-4D97-AF65-F5344CB8AC3E}">
        <p14:creationId xmlns:p14="http://schemas.microsoft.com/office/powerpoint/2010/main" val="777112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143000"/>
          </a:xfrm>
        </p:spPr>
        <p:txBody>
          <a:bodyPr/>
          <a:lstStyle/>
          <a:p>
            <a:r>
              <a:rPr lang="ko-KR" altLang="en-US" dirty="0"/>
              <a:t>일본의 정치성향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932040" y="1628800"/>
            <a:ext cx="3981128" cy="4525963"/>
          </a:xfrm>
        </p:spPr>
        <p:txBody>
          <a:bodyPr/>
          <a:lstStyle/>
          <a:p>
            <a:pPr>
              <a:buNone/>
            </a:pPr>
            <a:r>
              <a:rPr lang="en-US" altLang="ko-KR" dirty="0"/>
              <a:t>21602677 </a:t>
            </a:r>
            <a:r>
              <a:rPr lang="ko-KR" altLang="en-US" dirty="0"/>
              <a:t>이홍규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3034680" cy="1143000"/>
          </a:xfrm>
        </p:spPr>
        <p:txBody>
          <a:bodyPr>
            <a:normAutofit/>
          </a:bodyPr>
          <a:lstStyle/>
          <a:p>
            <a:r>
              <a:rPr lang="ko-KR" altLang="en-US" b="1" dirty="0"/>
              <a:t>메이지 유신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103440" y="1268760"/>
            <a:ext cx="5040560" cy="5328592"/>
          </a:xfrm>
        </p:spPr>
        <p:txBody>
          <a:bodyPr/>
          <a:lstStyle/>
          <a:p>
            <a:r>
              <a:rPr lang="ko-KR" altLang="en-US" sz="2800" dirty="0"/>
              <a:t> </a:t>
            </a:r>
            <a:r>
              <a:rPr lang="ko-KR" altLang="en-US" sz="2800" dirty="0" err="1"/>
              <a:t>메이지시대</a:t>
            </a:r>
            <a:r>
              <a:rPr lang="ko-KR" altLang="en-US" sz="2800" dirty="0"/>
              <a:t> </a:t>
            </a:r>
            <a:r>
              <a:rPr lang="ko-KR" altLang="en-US" sz="2800" dirty="0" err="1"/>
              <a:t>막번을</a:t>
            </a:r>
            <a:r>
              <a:rPr lang="ko-KR" altLang="en-US" sz="2800" dirty="0"/>
              <a:t> 무너뜨리고 왕정복고를 이룬 변혁 </a:t>
            </a:r>
            <a:endParaRPr lang="en-US" altLang="ko-KR" sz="2800" dirty="0"/>
          </a:p>
          <a:p>
            <a:endParaRPr lang="en-US" altLang="ko-KR" sz="2800" dirty="0"/>
          </a:p>
          <a:p>
            <a:r>
              <a:rPr lang="en-US" altLang="ko-KR" sz="2800" dirty="0"/>
              <a:t>1853</a:t>
            </a:r>
            <a:r>
              <a:rPr lang="ko-KR" altLang="en-US" sz="2800" dirty="0"/>
              <a:t>년 미국의 개국 요구 국서</a:t>
            </a:r>
            <a:endParaRPr lang="en-US" altLang="ko-KR" sz="2800" dirty="0"/>
          </a:p>
          <a:p>
            <a:endParaRPr lang="en-US" altLang="ko-KR" sz="2800" dirty="0"/>
          </a:p>
          <a:p>
            <a:r>
              <a:rPr lang="ko-KR" altLang="en-US" sz="2800" dirty="0"/>
              <a:t>막부의 독단적 처사</a:t>
            </a:r>
            <a:endParaRPr lang="en-US" altLang="ko-KR" sz="2800" dirty="0"/>
          </a:p>
          <a:p>
            <a:endParaRPr lang="en-US" altLang="ko-KR" sz="2800" dirty="0"/>
          </a:p>
          <a:p>
            <a:r>
              <a:rPr lang="ko-KR" altLang="en-US" sz="2800" dirty="0"/>
              <a:t>막부         천왕</a:t>
            </a:r>
            <a:endParaRPr lang="en-US" altLang="ko-KR" sz="2800" dirty="0"/>
          </a:p>
          <a:p>
            <a:endParaRPr lang="en-US" altLang="ko-KR" sz="2800" dirty="0"/>
          </a:p>
          <a:p>
            <a:endParaRPr lang="en-US" altLang="ko-KR" sz="2800" dirty="0"/>
          </a:p>
          <a:p>
            <a:endParaRPr lang="ko-KR" altLang="en-US" sz="2800" dirty="0"/>
          </a:p>
        </p:txBody>
      </p:sp>
      <p:pic>
        <p:nvPicPr>
          <p:cNvPr id="1026" name="Picture 2" descr="일본의 근대화 본문 이미지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980728"/>
            <a:ext cx="3600400" cy="4981575"/>
          </a:xfrm>
          <a:prstGeom prst="rect">
            <a:avLst/>
          </a:prstGeom>
          <a:noFill/>
        </p:spPr>
      </p:pic>
      <p:cxnSp>
        <p:nvCxnSpPr>
          <p:cNvPr id="6" name="직선 연결선 5"/>
          <p:cNvCxnSpPr/>
          <p:nvPr/>
        </p:nvCxnSpPr>
        <p:spPr>
          <a:xfrm>
            <a:off x="3995936" y="1268760"/>
            <a:ext cx="0" cy="46805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오른쪽 화살표 7"/>
          <p:cNvSpPr/>
          <p:nvPr/>
        </p:nvSpPr>
        <p:spPr>
          <a:xfrm>
            <a:off x="5436096" y="5229200"/>
            <a:ext cx="792088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5220072" cy="1143000"/>
          </a:xfrm>
        </p:spPr>
        <p:txBody>
          <a:bodyPr>
            <a:normAutofit/>
          </a:bodyPr>
          <a:lstStyle/>
          <a:p>
            <a:r>
              <a:rPr lang="ko-KR" altLang="en-US" b="1"/>
              <a:t>메이지 유신의 영향 </a:t>
            </a:r>
            <a:endParaRPr lang="ko-KR" altLang="en-US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635896" y="1052736"/>
            <a:ext cx="5508104" cy="5400600"/>
          </a:xfrm>
        </p:spPr>
        <p:txBody>
          <a:bodyPr>
            <a:normAutofit fontScale="85000" lnSpcReduction="10000"/>
          </a:bodyPr>
          <a:lstStyle/>
          <a:p>
            <a:endParaRPr lang="en-US" altLang="ko-KR" dirty="0"/>
          </a:p>
          <a:p>
            <a:r>
              <a:rPr lang="ko-KR" altLang="en-US" sz="3800" dirty="0"/>
              <a:t>입헌군주제</a:t>
            </a:r>
            <a:endParaRPr lang="en-US" altLang="ko-KR" sz="3800" dirty="0"/>
          </a:p>
          <a:p>
            <a:endParaRPr lang="en-US" altLang="ko-KR" sz="3800" dirty="0"/>
          </a:p>
          <a:p>
            <a:r>
              <a:rPr lang="ko-KR" altLang="en-US" sz="3800" dirty="0"/>
              <a:t>아시아 최초의 근대화의 시작</a:t>
            </a:r>
            <a:endParaRPr lang="en-US" altLang="ko-KR" sz="3800" dirty="0"/>
          </a:p>
          <a:p>
            <a:endParaRPr lang="en-US" altLang="ko-KR" sz="3800" dirty="0"/>
          </a:p>
          <a:p>
            <a:r>
              <a:rPr lang="ko-KR" altLang="en-US" sz="3800" dirty="0"/>
              <a:t>군국주의의 형성</a:t>
            </a:r>
            <a:endParaRPr lang="en-US" altLang="ko-KR" sz="3800" dirty="0"/>
          </a:p>
          <a:p>
            <a:endParaRPr lang="en-US" altLang="ko-KR" sz="3800" dirty="0"/>
          </a:p>
          <a:p>
            <a:r>
              <a:rPr lang="ko-KR" altLang="en-US" sz="3800" dirty="0"/>
              <a:t>구미</a:t>
            </a:r>
            <a:r>
              <a:rPr lang="en-US" altLang="ko-KR" sz="3800" dirty="0"/>
              <a:t>: </a:t>
            </a:r>
            <a:r>
              <a:rPr lang="ko-KR" altLang="en-US" sz="3800" dirty="0"/>
              <a:t>굴종적 태도</a:t>
            </a:r>
            <a:endParaRPr lang="en-US" altLang="ko-KR" sz="3800" dirty="0"/>
          </a:p>
          <a:p>
            <a:pPr>
              <a:buNone/>
            </a:pPr>
            <a:r>
              <a:rPr lang="ko-KR" altLang="en-US" sz="3800" dirty="0"/>
              <a:t> </a:t>
            </a:r>
            <a:r>
              <a:rPr lang="ko-KR" altLang="en-US" sz="3800" dirty="0">
                <a:solidFill>
                  <a:srgbClr val="FF0000"/>
                </a:solidFill>
              </a:rPr>
              <a:t>아시아</a:t>
            </a:r>
            <a:r>
              <a:rPr lang="en-US" altLang="ko-KR" sz="3800" dirty="0">
                <a:solidFill>
                  <a:srgbClr val="FF0000"/>
                </a:solidFill>
              </a:rPr>
              <a:t>: </a:t>
            </a:r>
            <a:r>
              <a:rPr lang="ko-KR" altLang="en-US" sz="3800" dirty="0">
                <a:solidFill>
                  <a:srgbClr val="FF0000"/>
                </a:solidFill>
              </a:rPr>
              <a:t>강압적</a:t>
            </a:r>
            <a:r>
              <a:rPr lang="en-US" altLang="ko-KR" sz="3800" dirty="0">
                <a:solidFill>
                  <a:srgbClr val="FF0000"/>
                </a:solidFill>
              </a:rPr>
              <a:t>, </a:t>
            </a:r>
            <a:r>
              <a:rPr lang="ko-KR" altLang="en-US" sz="3800" dirty="0">
                <a:solidFill>
                  <a:srgbClr val="FF0000"/>
                </a:solidFill>
              </a:rPr>
              <a:t>침략적 태도</a:t>
            </a:r>
            <a:endParaRPr lang="en-US" altLang="ko-KR" sz="3800" dirty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ko-KR" sz="3800" dirty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ko-KR" dirty="0"/>
          </a:p>
          <a:p>
            <a:pPr>
              <a:buNone/>
            </a:pPr>
            <a:r>
              <a:rPr lang="ko-KR" altLang="en-US" dirty="0"/>
              <a:t> </a:t>
            </a:r>
            <a:endParaRPr lang="en-US" altLang="ko-KR" dirty="0"/>
          </a:p>
          <a:p>
            <a:pPr>
              <a:buNone/>
            </a:pPr>
            <a:endParaRPr lang="en-US" altLang="ko-KR" dirty="0">
              <a:solidFill>
                <a:srgbClr val="FF0000"/>
              </a:solidFill>
            </a:endParaRPr>
          </a:p>
        </p:txBody>
      </p:sp>
      <p:pic>
        <p:nvPicPr>
          <p:cNvPr id="10242" name="Picture 2" descr="http://imgnews.naver.com/image/015/2009/08/21/2009081905931_200908216338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052736"/>
            <a:ext cx="3419872" cy="5544616"/>
          </a:xfrm>
          <a:prstGeom prst="rect">
            <a:avLst/>
          </a:prstGeom>
          <a:noFill/>
        </p:spPr>
      </p:pic>
      <p:cxnSp>
        <p:nvCxnSpPr>
          <p:cNvPr id="8" name="직선 연결선 7"/>
          <p:cNvCxnSpPr/>
          <p:nvPr/>
        </p:nvCxnSpPr>
        <p:spPr>
          <a:xfrm>
            <a:off x="3563888" y="1124744"/>
            <a:ext cx="0" cy="453650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2555776" cy="1143000"/>
          </a:xfrm>
        </p:spPr>
        <p:txBody>
          <a:bodyPr>
            <a:normAutofit/>
          </a:bodyPr>
          <a:lstStyle/>
          <a:p>
            <a:r>
              <a:rPr lang="ko-KR" altLang="en-US" b="1" dirty="0"/>
              <a:t>군국주의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11960" y="1052736"/>
            <a:ext cx="4932040" cy="5805264"/>
          </a:xfrm>
        </p:spPr>
        <p:txBody>
          <a:bodyPr>
            <a:normAutofit/>
          </a:bodyPr>
          <a:lstStyle/>
          <a:p>
            <a:r>
              <a:rPr lang="ko-KR" altLang="en-US" dirty="0"/>
              <a:t>군사력 강화를 가장 우위에 두고</a:t>
            </a:r>
            <a:r>
              <a:rPr lang="en-US" altLang="ko-KR" dirty="0"/>
              <a:t> </a:t>
            </a:r>
            <a:r>
              <a:rPr lang="ko-KR" altLang="en-US" dirty="0"/>
              <a:t>정치 등을 종속</a:t>
            </a:r>
            <a:endParaRPr lang="en-US" altLang="ko-KR" dirty="0"/>
          </a:p>
          <a:p>
            <a:endParaRPr lang="en-US" altLang="ko-KR" dirty="0"/>
          </a:p>
          <a:p>
            <a:r>
              <a:rPr lang="ko-KR" altLang="en-US" dirty="0" err="1"/>
              <a:t>일왕에</a:t>
            </a:r>
            <a:r>
              <a:rPr lang="ko-KR" altLang="en-US" dirty="0"/>
              <a:t> 대한 충성</a:t>
            </a:r>
            <a:endParaRPr lang="en-US" altLang="ko-KR" dirty="0"/>
          </a:p>
          <a:p>
            <a:endParaRPr lang="en-US" altLang="ko-KR" dirty="0"/>
          </a:p>
          <a:p>
            <a:r>
              <a:rPr lang="ko-KR" altLang="en-US" dirty="0"/>
              <a:t>천황</a:t>
            </a:r>
            <a:r>
              <a:rPr lang="en-US" altLang="ko-KR" dirty="0"/>
              <a:t>=</a:t>
            </a:r>
            <a:r>
              <a:rPr lang="ko-KR" altLang="en-US" dirty="0"/>
              <a:t>아버지</a:t>
            </a:r>
            <a:endParaRPr lang="en-US" altLang="ko-KR" dirty="0"/>
          </a:p>
          <a:p>
            <a:endParaRPr lang="en-US" altLang="ko-KR" dirty="0"/>
          </a:p>
          <a:p>
            <a:r>
              <a:rPr lang="ko-KR" altLang="en-US" dirty="0"/>
              <a:t>세계 제 </a:t>
            </a:r>
            <a:r>
              <a:rPr lang="en-US" altLang="ko-KR" dirty="0"/>
              <a:t>2</a:t>
            </a:r>
            <a:r>
              <a:rPr lang="ko-KR" altLang="en-US" dirty="0" err="1"/>
              <a:t>차대전</a:t>
            </a:r>
            <a:r>
              <a:rPr lang="ko-KR" altLang="en-US" dirty="0"/>
              <a:t> 발발</a:t>
            </a:r>
            <a:endParaRPr lang="en-US" altLang="ko-KR" dirty="0"/>
          </a:p>
          <a:p>
            <a:endParaRPr lang="en-US" altLang="ko-KR" sz="2800" dirty="0"/>
          </a:p>
          <a:p>
            <a:endParaRPr lang="ko-KR" altLang="en-US" sz="2800" dirty="0"/>
          </a:p>
        </p:txBody>
      </p:sp>
      <p:pic>
        <p:nvPicPr>
          <p:cNvPr id="1026" name="Picture 2" descr="SBD 돈틀리스 [SBD Dauntless] - 겁모르는(dauntless) 함상폭격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80728"/>
            <a:ext cx="3851920" cy="5877272"/>
          </a:xfrm>
          <a:prstGeom prst="rect">
            <a:avLst/>
          </a:prstGeom>
          <a:noFill/>
        </p:spPr>
      </p:pic>
      <p:cxnSp>
        <p:nvCxnSpPr>
          <p:cNvPr id="6" name="직선 연결선 5"/>
          <p:cNvCxnSpPr/>
          <p:nvPr/>
        </p:nvCxnSpPr>
        <p:spPr>
          <a:xfrm>
            <a:off x="4067944" y="1052736"/>
            <a:ext cx="0" cy="49685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5292080" cy="1143000"/>
          </a:xfrm>
        </p:spPr>
        <p:txBody>
          <a:bodyPr>
            <a:normAutofit/>
          </a:bodyPr>
          <a:lstStyle/>
          <a:p>
            <a:r>
              <a:rPr lang="ko-KR" altLang="en-US" b="1" dirty="0"/>
              <a:t>군국주의와 세계대전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220072" y="1600200"/>
            <a:ext cx="3923928" cy="4525963"/>
          </a:xfrm>
        </p:spPr>
        <p:txBody>
          <a:bodyPr/>
          <a:lstStyle/>
          <a:p>
            <a:r>
              <a:rPr lang="ko-KR" altLang="en-US" dirty="0"/>
              <a:t>소의희생 미화</a:t>
            </a:r>
            <a:endParaRPr lang="en-US" altLang="ko-KR" dirty="0"/>
          </a:p>
          <a:p>
            <a:endParaRPr lang="en-US" altLang="ko-KR" dirty="0"/>
          </a:p>
          <a:p>
            <a:r>
              <a:rPr lang="ko-KR" altLang="en-US" dirty="0"/>
              <a:t>일본의 진주만공격</a:t>
            </a:r>
            <a:endParaRPr lang="en-US" altLang="ko-KR" dirty="0"/>
          </a:p>
          <a:p>
            <a:endParaRPr lang="en-US" altLang="ko-KR" dirty="0"/>
          </a:p>
          <a:p>
            <a:r>
              <a:rPr lang="ko-KR" altLang="en-US" dirty="0"/>
              <a:t>히로시마 원자폭탄</a:t>
            </a:r>
            <a:endParaRPr lang="en-US" altLang="ko-KR" dirty="0"/>
          </a:p>
          <a:p>
            <a:endParaRPr lang="en-US" altLang="ko-KR" dirty="0"/>
          </a:p>
          <a:p>
            <a:r>
              <a:rPr lang="ko-KR" altLang="en-US" dirty="0" err="1"/>
              <a:t>일왕의</a:t>
            </a:r>
            <a:r>
              <a:rPr lang="ko-KR" altLang="en-US" dirty="0"/>
              <a:t> 인간선언</a:t>
            </a:r>
          </a:p>
        </p:txBody>
      </p:sp>
      <p:pic>
        <p:nvPicPr>
          <p:cNvPr id="1026" name="Picture 2" descr="제2차 세계 대전 본문 이미지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08720"/>
            <a:ext cx="5364088" cy="56140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3682752" cy="1143000"/>
          </a:xfrm>
        </p:spPr>
        <p:txBody>
          <a:bodyPr>
            <a:normAutofit/>
          </a:bodyPr>
          <a:lstStyle/>
          <a:p>
            <a:r>
              <a:rPr lang="ko-KR" altLang="en-US" b="1" dirty="0"/>
              <a:t>일본의 우경화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25144" y="1124744"/>
            <a:ext cx="4618856" cy="5733256"/>
          </a:xfrm>
        </p:spPr>
        <p:txBody>
          <a:bodyPr>
            <a:normAutofit/>
          </a:bodyPr>
          <a:lstStyle/>
          <a:p>
            <a:r>
              <a:rPr lang="ko-KR" altLang="en-US" dirty="0"/>
              <a:t>사회적 기류    보수적</a:t>
            </a:r>
            <a:endParaRPr lang="en-US" altLang="ko-KR" dirty="0"/>
          </a:p>
          <a:p>
            <a:endParaRPr lang="en-US" altLang="ko-KR" dirty="0"/>
          </a:p>
          <a:p>
            <a:r>
              <a:rPr lang="ko-KR" altLang="en-US" dirty="0"/>
              <a:t>경제불황</a:t>
            </a:r>
            <a:r>
              <a:rPr lang="en-US" altLang="ko-KR" dirty="0"/>
              <a:t>, </a:t>
            </a:r>
            <a:r>
              <a:rPr lang="ko-KR" altLang="en-US" dirty="0"/>
              <a:t>자신감 상실</a:t>
            </a:r>
            <a:endParaRPr lang="en-US" altLang="ko-KR" dirty="0"/>
          </a:p>
          <a:p>
            <a:endParaRPr lang="en-US" altLang="ko-KR" dirty="0"/>
          </a:p>
          <a:p>
            <a:r>
              <a:rPr lang="ko-KR" altLang="en-US" dirty="0"/>
              <a:t>중국의 급격한 성장</a:t>
            </a:r>
            <a:endParaRPr lang="en-US" altLang="ko-KR" dirty="0"/>
          </a:p>
          <a:p>
            <a:endParaRPr lang="en-US" altLang="ko-KR" dirty="0"/>
          </a:p>
          <a:p>
            <a:r>
              <a:rPr lang="ko-KR" altLang="en-US" dirty="0"/>
              <a:t>전쟁주도세력 </a:t>
            </a:r>
            <a:r>
              <a:rPr lang="ko-KR" altLang="en-US" dirty="0" err="1"/>
              <a:t>미청산</a:t>
            </a:r>
            <a:endParaRPr lang="en-US" altLang="ko-KR" dirty="0"/>
          </a:p>
          <a:p>
            <a:pPr>
              <a:buNone/>
            </a:pP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7092280" y="1412776"/>
            <a:ext cx="43204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 flipH="1" flipV="1">
            <a:off x="7380312" y="1268760"/>
            <a:ext cx="144016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/>
        </p:nvCxnSpPr>
        <p:spPr>
          <a:xfrm flipH="1">
            <a:off x="7380312" y="1412776"/>
            <a:ext cx="144016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/>
        </p:nvCxnSpPr>
        <p:spPr>
          <a:xfrm>
            <a:off x="4355976" y="1052736"/>
            <a:ext cx="0" cy="511256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일본 우경화의 엔진 '네트 우익'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68760"/>
            <a:ext cx="4293940" cy="46805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5940152" cy="1143000"/>
          </a:xfrm>
        </p:spPr>
        <p:txBody>
          <a:bodyPr>
            <a:normAutofit/>
          </a:bodyPr>
          <a:lstStyle/>
          <a:p>
            <a:r>
              <a:rPr lang="ko-KR" altLang="en-US" b="1" dirty="0"/>
              <a:t>일본 평화헌법 개정 추진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059832" y="1600200"/>
            <a:ext cx="5626968" cy="4525963"/>
          </a:xfrm>
        </p:spPr>
        <p:txBody>
          <a:bodyPr/>
          <a:lstStyle/>
          <a:p>
            <a:r>
              <a:rPr lang="en-US" altLang="ko-KR" sz="2800" dirty="0"/>
              <a:t>1946</a:t>
            </a:r>
            <a:r>
              <a:rPr lang="ko-KR" altLang="en-US" sz="2800" dirty="0"/>
              <a:t>년 </a:t>
            </a:r>
            <a:r>
              <a:rPr lang="en-US" altLang="ko-KR" sz="2800" dirty="0"/>
              <a:t>11</a:t>
            </a:r>
            <a:r>
              <a:rPr lang="ko-KR" altLang="en-US" sz="2800" dirty="0"/>
              <a:t>월에 공포한 헌법</a:t>
            </a:r>
            <a:endParaRPr lang="en-US" altLang="ko-KR" sz="2800" dirty="0"/>
          </a:p>
          <a:p>
            <a:endParaRPr lang="en-US" altLang="ko-KR" dirty="0"/>
          </a:p>
          <a:p>
            <a:r>
              <a:rPr lang="ko-KR" altLang="en-US" sz="2800" dirty="0"/>
              <a:t>일본 군국주의를 제거하기 위해 전투력 보유를 금지</a:t>
            </a:r>
            <a:endParaRPr lang="en-US" altLang="ko-KR" sz="2800" dirty="0"/>
          </a:p>
          <a:p>
            <a:endParaRPr lang="en-US" altLang="ko-KR" sz="2800" dirty="0"/>
          </a:p>
          <a:p>
            <a:r>
              <a:rPr lang="ko-KR" altLang="en-US" sz="2800" dirty="0" err="1"/>
              <a:t>자민당</a:t>
            </a:r>
            <a:r>
              <a:rPr lang="en-US" altLang="ko-KR" sz="2800" dirty="0"/>
              <a:t>: '</a:t>
            </a:r>
            <a:r>
              <a:rPr lang="ko-KR" altLang="en-US" sz="2800" dirty="0"/>
              <a:t>자주헌법</a:t>
            </a:r>
            <a:r>
              <a:rPr lang="en-US" altLang="ko-KR" sz="2800" dirty="0"/>
              <a:t>'</a:t>
            </a:r>
            <a:r>
              <a:rPr lang="ko-KR" altLang="en-US" sz="2800" dirty="0"/>
              <a:t>을 만들어야 한다고 주장</a:t>
            </a:r>
          </a:p>
        </p:txBody>
      </p:sp>
      <p:pic>
        <p:nvPicPr>
          <p:cNvPr id="1028" name="Picture 4" descr="파일:자민당_신로고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2348881"/>
            <a:ext cx="2915815" cy="1682644"/>
          </a:xfrm>
          <a:prstGeom prst="rect">
            <a:avLst/>
          </a:prstGeom>
          <a:noFill/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412776"/>
            <a:ext cx="9144000" cy="453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4690864" cy="1143000"/>
          </a:xfrm>
        </p:spPr>
        <p:txBody>
          <a:bodyPr>
            <a:normAutofit/>
          </a:bodyPr>
          <a:lstStyle/>
          <a:p>
            <a:r>
              <a:rPr lang="ko-KR" altLang="en-US" b="1" dirty="0" err="1"/>
              <a:t>야스쿠니</a:t>
            </a:r>
            <a:r>
              <a:rPr lang="ko-KR" altLang="en-US" b="1" dirty="0"/>
              <a:t> 신사 참배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355976" y="1124744"/>
            <a:ext cx="4788024" cy="5257800"/>
          </a:xfrm>
        </p:spPr>
        <p:txBody>
          <a:bodyPr>
            <a:normAutofit/>
          </a:bodyPr>
          <a:lstStyle/>
          <a:p>
            <a:r>
              <a:rPr lang="ko-KR" altLang="en-US" sz="2800" dirty="0"/>
              <a:t>메이지 유신</a:t>
            </a:r>
            <a:r>
              <a:rPr lang="en-US" altLang="ko-KR" sz="2800" dirty="0"/>
              <a:t>,</a:t>
            </a:r>
            <a:r>
              <a:rPr lang="ko-KR" altLang="en-US" sz="2800" dirty="0"/>
              <a:t>전쟁에서 죽은 사람들을 신으로 모신 곳</a:t>
            </a:r>
            <a:endParaRPr lang="en-US" altLang="ko-KR" sz="2800" dirty="0"/>
          </a:p>
          <a:p>
            <a:endParaRPr lang="en-US" altLang="ko-KR" sz="2800" dirty="0"/>
          </a:p>
          <a:p>
            <a:r>
              <a:rPr lang="ko-KR" altLang="en-US" sz="2800" dirty="0"/>
              <a:t>가해자와 피해자를 함께 섬김</a:t>
            </a:r>
            <a:endParaRPr lang="en-US" altLang="ko-KR" sz="2800" dirty="0"/>
          </a:p>
          <a:p>
            <a:endParaRPr lang="en-US" altLang="ko-KR" sz="2800" dirty="0"/>
          </a:p>
          <a:p>
            <a:r>
              <a:rPr lang="ko-KR" altLang="en-US" sz="2800" dirty="0"/>
              <a:t>일반인</a:t>
            </a:r>
            <a:r>
              <a:rPr lang="en-US" altLang="ko-KR" sz="2800" dirty="0"/>
              <a:t>: </a:t>
            </a:r>
            <a:r>
              <a:rPr lang="ko-KR" altLang="en-US" sz="2800" dirty="0"/>
              <a:t>문제</a:t>
            </a:r>
            <a:r>
              <a:rPr lang="en-US" altLang="ko-KR" sz="2800" dirty="0"/>
              <a:t>X</a:t>
            </a:r>
          </a:p>
          <a:p>
            <a:pPr>
              <a:buNone/>
            </a:pPr>
            <a:r>
              <a:rPr lang="ko-KR" altLang="en-US" sz="2800" dirty="0"/>
              <a:t>   </a:t>
            </a:r>
            <a:r>
              <a:rPr lang="ko-KR" altLang="en-US" sz="2800" dirty="0">
                <a:solidFill>
                  <a:srgbClr val="FF0000"/>
                </a:solidFill>
              </a:rPr>
              <a:t>정치인</a:t>
            </a:r>
            <a:r>
              <a:rPr lang="en-US" altLang="ko-KR" sz="2800" dirty="0">
                <a:solidFill>
                  <a:srgbClr val="FF0000"/>
                </a:solidFill>
              </a:rPr>
              <a:t>:</a:t>
            </a:r>
            <a:r>
              <a:rPr lang="ko-KR" altLang="en-US" sz="2800" dirty="0">
                <a:solidFill>
                  <a:srgbClr val="FF0000"/>
                </a:solidFill>
              </a:rPr>
              <a:t>다른 문제</a:t>
            </a:r>
            <a:endParaRPr lang="en-US" altLang="ko-KR" sz="2800" dirty="0">
              <a:solidFill>
                <a:srgbClr val="FF0000"/>
              </a:solidFill>
            </a:endParaRPr>
          </a:p>
          <a:p>
            <a:endParaRPr lang="en-US" altLang="ko-KR" sz="2800" dirty="0"/>
          </a:p>
          <a:p>
            <a:r>
              <a:rPr lang="ko-KR" altLang="en-US" sz="2800" dirty="0"/>
              <a:t>피해자</a:t>
            </a:r>
            <a:r>
              <a:rPr lang="en-US" altLang="ko-KR" sz="2800" dirty="0"/>
              <a:t>,</a:t>
            </a:r>
            <a:r>
              <a:rPr lang="ko-KR" altLang="en-US" sz="2800" dirty="0"/>
              <a:t>가해자 분리 요구</a:t>
            </a:r>
            <a:endParaRPr lang="en-US" altLang="ko-KR" sz="2800" dirty="0"/>
          </a:p>
        </p:txBody>
      </p:sp>
      <p:pic>
        <p:nvPicPr>
          <p:cNvPr id="1028" name="Picture 4" descr="우리나라가 일본과 갈등을 겪는 문제 - 야스쿠니 신사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96752"/>
            <a:ext cx="4141513" cy="50131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RAGE+UP">
  <a:themeElements>
    <a:clrScheme name="김당근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E431E"/>
      </a:accent1>
      <a:accent2>
        <a:srgbClr val="E41A00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ORAGE+UP</Template>
  <TotalTime>240</TotalTime>
  <Words>147</Words>
  <Application>Microsoft Office PowerPoint</Application>
  <PresentationFormat>화면 슬라이드 쇼(4:3)</PresentationFormat>
  <Paragraphs>64</Paragraphs>
  <Slides>8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맑은 고딕</vt:lpstr>
      <vt:lpstr>ORAGE+UP</vt:lpstr>
      <vt:lpstr>일본의 정치성향</vt:lpstr>
      <vt:lpstr>메이지 유신</vt:lpstr>
      <vt:lpstr>메이지 유신의 영향 </vt:lpstr>
      <vt:lpstr>군국주의</vt:lpstr>
      <vt:lpstr>군국주의와 세계대전</vt:lpstr>
      <vt:lpstr>일본의 우경화</vt:lpstr>
      <vt:lpstr>일본 평화헌법 개정 추진</vt:lpstr>
      <vt:lpstr>야스쿠니 신사 참배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일본의 정치성향</dc:title>
  <dc:creator>이홍규</dc:creator>
  <cp:lastModifiedBy>LG</cp:lastModifiedBy>
  <cp:revision>33</cp:revision>
  <dcterms:created xsi:type="dcterms:W3CDTF">2018-03-16T02:41:17Z</dcterms:created>
  <dcterms:modified xsi:type="dcterms:W3CDTF">2018-03-31T05:20:24Z</dcterms:modified>
</cp:coreProperties>
</file>