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5" r:id="rId3"/>
    <p:sldId id="257" r:id="rId4"/>
    <p:sldId id="280" r:id="rId5"/>
    <p:sldId id="300" r:id="rId6"/>
    <p:sldId id="268" r:id="rId7"/>
    <p:sldId id="299" r:id="rId8"/>
    <p:sldId id="278" r:id="rId9"/>
    <p:sldId id="274" r:id="rId10"/>
    <p:sldId id="302" r:id="rId11"/>
    <p:sldId id="303" r:id="rId12"/>
    <p:sldId id="301" r:id="rId13"/>
    <p:sldId id="298" r:id="rId14"/>
    <p:sldId id="282" r:id="rId15"/>
    <p:sldId id="261" r:id="rId16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86" autoAdjust="0"/>
  </p:normalViewPr>
  <p:slideViewPr>
    <p:cSldViewPr>
      <p:cViewPr>
        <p:scale>
          <a:sx n="119" d="100"/>
          <a:sy n="119" d="100"/>
        </p:scale>
        <p:origin x="-564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74F7-46CA-45F8-8643-CDA9E0090025}" type="datetimeFigureOut">
              <a:rPr lang="ko-KR" altLang="en-US" smtClean="0"/>
              <a:pPr/>
              <a:t>2018-06-13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6DB7D-872F-4EB7-A8E2-CD5327E651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35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71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60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55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62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5164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517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71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7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31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89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015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09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6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87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2018-06-13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37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54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2018-06-13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39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4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68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BBB68-AE46-47E3-818C-D0D34E1C0508}" type="datetimeFigureOut">
              <a:rPr lang="ko-KR" altLang="en-US" smtClean="0"/>
              <a:pPr/>
              <a:t>2018-06-13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614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Oie_gLH6OPg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314328" y="1032909"/>
            <a:ext cx="6373445" cy="364918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71604" y="1785930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일본의 영토와</a:t>
            </a:r>
            <a:endParaRPr lang="en-US" altLang="ko-KR" sz="6000" b="1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 algn="dist"/>
            <a:r>
              <a:rPr lang="ko-KR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영토문제</a:t>
            </a:r>
            <a:endParaRPr lang="en-US" altLang="ko-KR" sz="60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9" name="직선 연결선 8"/>
          <p:cNvCxnSpPr>
            <a:cxnSpLocks/>
          </p:cNvCxnSpPr>
          <p:nvPr/>
        </p:nvCxnSpPr>
        <p:spPr>
          <a:xfrm>
            <a:off x="2082832" y="1561356"/>
            <a:ext cx="4836438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>
            <a:cxnSpLocks/>
          </p:cNvCxnSpPr>
          <p:nvPr/>
        </p:nvCxnSpPr>
        <p:spPr>
          <a:xfrm>
            <a:off x="2051720" y="4009628"/>
            <a:ext cx="486755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76" y="-94828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5">
            <a:extLst>
              <a:ext uri="{FF2B5EF4-FFF2-40B4-BE49-F238E27FC236}">
                <a16:creationId xmlns=""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000" b="1" dirty="0" smtClean="0">
                <a:solidFill>
                  <a:schemeClr val="tx1"/>
                </a:solidFill>
              </a:rPr>
              <a:t>1895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년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-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000" b="1" dirty="0">
                <a:solidFill>
                  <a:schemeClr val="tx1"/>
                </a:solidFill>
              </a:rPr>
              <a:t>청일전쟁 이후 일본의 영토로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귀속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altLang="ko-KR" sz="2000" b="1" dirty="0" smtClean="0">
                <a:solidFill>
                  <a:schemeClr val="tx1"/>
                </a:solidFill>
              </a:rPr>
              <a:t>1951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년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-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000" b="1" dirty="0">
                <a:solidFill>
                  <a:schemeClr val="tx1"/>
                </a:solidFill>
              </a:rPr>
              <a:t>미</a:t>
            </a:r>
            <a:r>
              <a:rPr lang="en-US" altLang="ko-KR" sz="2000" b="1" dirty="0">
                <a:solidFill>
                  <a:schemeClr val="tx1"/>
                </a:solidFill>
              </a:rPr>
              <a:t>·</a:t>
            </a:r>
            <a:r>
              <a:rPr lang="ko-KR" altLang="en-US" sz="2000" b="1" dirty="0">
                <a:solidFill>
                  <a:schemeClr val="tx1"/>
                </a:solidFill>
              </a:rPr>
              <a:t>일 강화조약 체결 시 일본으로부터 미국으로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이양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altLang="ko-KR" sz="2000" b="1" dirty="0" smtClean="0">
                <a:solidFill>
                  <a:schemeClr val="tx1"/>
                </a:solidFill>
              </a:rPr>
              <a:t>1971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년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-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미</a:t>
            </a:r>
            <a:r>
              <a:rPr lang="en-US" altLang="ko-KR" sz="2000" b="1" dirty="0">
                <a:solidFill>
                  <a:schemeClr val="tx1"/>
                </a:solidFill>
              </a:rPr>
              <a:t>·</a:t>
            </a:r>
            <a:r>
              <a:rPr lang="ko-KR" altLang="en-US" sz="2000" b="1" dirty="0">
                <a:solidFill>
                  <a:schemeClr val="tx1"/>
                </a:solidFill>
              </a:rPr>
              <a:t>일 간 오키나와 반환 협정이 맺어진 뒤 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altLang="ko-KR" sz="2000" b="1" dirty="0" smtClean="0">
                <a:solidFill>
                  <a:schemeClr val="tx1"/>
                </a:solidFill>
              </a:rPr>
              <a:t>1972</a:t>
            </a:r>
            <a:r>
              <a:rPr lang="ko-KR" altLang="en-US" sz="2000" b="1" dirty="0">
                <a:solidFill>
                  <a:schemeClr val="tx1"/>
                </a:solidFill>
              </a:rPr>
              <a:t>년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-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000" b="1" dirty="0">
                <a:solidFill>
                  <a:schemeClr val="tx1"/>
                </a:solidFill>
              </a:rPr>
              <a:t>오키나와의 실제 일본 반환 시 이 섬도 </a:t>
            </a:r>
            <a:r>
              <a:rPr lang="ko-KR" altLang="en-US" sz="2000" b="1" dirty="0" err="1">
                <a:solidFill>
                  <a:schemeClr val="tx1"/>
                </a:solidFill>
              </a:rPr>
              <a:t>일본령으로</a:t>
            </a:r>
            <a:r>
              <a:rPr lang="ko-KR" altLang="en-US" sz="2000" b="1" dirty="0">
                <a:solidFill>
                  <a:schemeClr val="tx1"/>
                </a:solidFill>
              </a:rPr>
              <a:t> 편입되면서 일본이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관할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altLang="ko-KR" sz="2000" b="1" dirty="0" smtClean="0">
                <a:solidFill>
                  <a:schemeClr val="tx1"/>
                </a:solidFill>
              </a:rPr>
              <a:t>-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국제법적으로</a:t>
            </a:r>
            <a:r>
              <a:rPr lang="en-US" altLang="ko-KR" sz="2000" b="1" dirty="0">
                <a:solidFill>
                  <a:schemeClr val="tx1"/>
                </a:solidFill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</a:rPr>
              <a:t>역사적으로 일본 영토라고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주장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-</a:t>
            </a:r>
            <a:endParaRPr lang="en-US" altLang="ko-KR" sz="20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329927" y="45743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일본 측 주장</a:t>
            </a:r>
            <a:endParaRPr lang="ko-KR" altLang="en-US" sz="3200" b="1" dirty="0"/>
          </a:p>
        </p:txBody>
      </p:sp>
      <p:pic>
        <p:nvPicPr>
          <p:cNvPr id="14" name="그래픽 13" descr="책">
            <a:extLst>
              <a:ext uri="{FF2B5EF4-FFF2-40B4-BE49-F238E27FC236}">
                <a16:creationId xmlns=""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10" name="Picture 2" descr="C:\Users\win7\Desktop\bf2_4_i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17" y="1274534"/>
            <a:ext cx="3776420" cy="290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win7\Desktop\bf2_4_i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17" y="1274534"/>
            <a:ext cx="3776420" cy="290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win7\Desktop\제목 없음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542" y="731610"/>
            <a:ext cx="469692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76" y="-94828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5">
            <a:extLst>
              <a:ext uri="{FF2B5EF4-FFF2-40B4-BE49-F238E27FC236}">
                <a16:creationId xmlns=""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000" b="1" dirty="0" smtClean="0">
                <a:solidFill>
                  <a:schemeClr val="tx1"/>
                </a:solidFill>
              </a:rPr>
              <a:t>1403</a:t>
            </a:r>
            <a:r>
              <a:rPr lang="ko-KR" altLang="en-US" sz="2000" b="1" dirty="0">
                <a:solidFill>
                  <a:schemeClr val="tx1"/>
                </a:solidFill>
              </a:rPr>
              <a:t>년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-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명나라 </a:t>
            </a:r>
            <a:r>
              <a:rPr lang="ko-KR" altLang="en-US" sz="2000" b="1" dirty="0" err="1">
                <a:solidFill>
                  <a:schemeClr val="tx1"/>
                </a:solidFill>
              </a:rPr>
              <a:t>영락제</a:t>
            </a:r>
            <a:r>
              <a:rPr lang="ko-KR" altLang="en-US" sz="2000" b="1" dirty="0">
                <a:solidFill>
                  <a:schemeClr val="tx1"/>
                </a:solidFill>
              </a:rPr>
              <a:t> 시기의 문헌을 근거로 중국이 </a:t>
            </a:r>
            <a:r>
              <a:rPr lang="ko-KR" altLang="en-US" sz="2000" b="1" dirty="0" err="1">
                <a:solidFill>
                  <a:schemeClr val="tx1"/>
                </a:solidFill>
              </a:rPr>
              <a:t>댜오위다오</a:t>
            </a:r>
            <a:r>
              <a:rPr lang="en-US" altLang="ko-KR" sz="2000" b="1" dirty="0">
                <a:solidFill>
                  <a:schemeClr val="tx1"/>
                </a:solidFill>
              </a:rPr>
              <a:t>/</a:t>
            </a:r>
            <a:r>
              <a:rPr lang="ko-KR" altLang="en-US" sz="2000" b="1" dirty="0" err="1">
                <a:solidFill>
                  <a:schemeClr val="tx1"/>
                </a:solidFill>
              </a:rPr>
              <a:t>센카쿠를</a:t>
            </a:r>
            <a:r>
              <a:rPr lang="ko-KR" altLang="en-US" sz="2000" b="1" dirty="0">
                <a:solidFill>
                  <a:schemeClr val="tx1"/>
                </a:solidFill>
              </a:rPr>
              <a:t> 가장 먼저 발견했으며</a:t>
            </a:r>
            <a:r>
              <a:rPr lang="en-US" altLang="ko-KR" sz="2000" b="1" dirty="0">
                <a:solidFill>
                  <a:schemeClr val="tx1"/>
                </a:solidFill>
              </a:rPr>
              <a:t>, </a:t>
            </a:r>
            <a:r>
              <a:rPr lang="ko-KR" altLang="en-US" sz="2000" b="1" dirty="0" err="1">
                <a:solidFill>
                  <a:schemeClr val="tx1"/>
                </a:solidFill>
              </a:rPr>
              <a:t>댜오위다오라는</a:t>
            </a:r>
            <a:r>
              <a:rPr lang="ko-KR" altLang="en-US" sz="2000" b="1" dirty="0">
                <a:solidFill>
                  <a:schemeClr val="tx1"/>
                </a:solidFill>
              </a:rPr>
              <a:t> 이름을 붙이고 섬을 이용해왔다고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주장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sz="2000" b="1" dirty="0" smtClean="0">
                <a:solidFill>
                  <a:schemeClr val="tx1"/>
                </a:solidFill>
              </a:rPr>
              <a:t>청나라 강희제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(</a:t>
            </a:r>
            <a:r>
              <a:rPr lang="en-US" altLang="ko-KR" sz="2000" b="1" dirty="0">
                <a:solidFill>
                  <a:schemeClr val="tx1"/>
                </a:solidFill>
              </a:rPr>
              <a:t>17</a:t>
            </a:r>
            <a:r>
              <a:rPr lang="ko-KR" altLang="en-US" sz="2000" b="1" dirty="0">
                <a:solidFill>
                  <a:schemeClr val="tx1"/>
                </a:solidFill>
              </a:rPr>
              <a:t>세기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) - </a:t>
            </a:r>
            <a:r>
              <a:rPr lang="ko-KR" altLang="en-US" sz="2000" b="1" dirty="0">
                <a:solidFill>
                  <a:schemeClr val="tx1"/>
                </a:solidFill>
              </a:rPr>
              <a:t>중국인들이 이 섬에 신당을 짓고 제사 지냈다는 기록을 근거로 자국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땅이라고 주장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altLang="ko-KR" sz="2000" b="1" dirty="0">
                <a:solidFill>
                  <a:schemeClr val="tx1"/>
                </a:solidFill>
              </a:rPr>
              <a:t>- </a:t>
            </a:r>
            <a:r>
              <a:rPr lang="ko-KR" altLang="en-US" sz="2000" b="1" dirty="0">
                <a:solidFill>
                  <a:schemeClr val="tx1"/>
                </a:solidFill>
              </a:rPr>
              <a:t>이에 대해 중국은 힘으로 영토를 약탈한 것은 국제법상 무효라고 반박 </a:t>
            </a:r>
            <a:r>
              <a:rPr lang="en-US" altLang="ko-KR" sz="2000" b="1" dirty="0">
                <a:solidFill>
                  <a:schemeClr val="tx1"/>
                </a:solidFill>
              </a:rPr>
              <a:t>-</a:t>
            </a:r>
          </a:p>
          <a:p>
            <a:pPr algn="l"/>
            <a:endParaRPr lang="en-US" altLang="ko-KR" sz="20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374787" y="45743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중국 측 </a:t>
            </a:r>
            <a:r>
              <a:rPr lang="ko-KR" altLang="en-US" sz="3200" b="1" dirty="0" smtClean="0"/>
              <a:t>주장</a:t>
            </a:r>
            <a:endParaRPr lang="ko-KR" altLang="en-US" sz="3200" b="1" dirty="0"/>
          </a:p>
        </p:txBody>
      </p:sp>
      <p:pic>
        <p:nvPicPr>
          <p:cNvPr id="14" name="그래픽 13" descr="책">
            <a:extLst>
              <a:ext uri="{FF2B5EF4-FFF2-40B4-BE49-F238E27FC236}">
                <a16:creationId xmlns=""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10" name="Picture 2" descr="C:\Users\win7\Desktop\bf2_4_i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17" y="1274534"/>
            <a:ext cx="3776420" cy="290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win7\Desktop\bf2_4_i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17" y="1274534"/>
            <a:ext cx="3776420" cy="290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win7\Desktop\제목 없음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542" y="731610"/>
            <a:ext cx="469692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=""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최근 </a:t>
            </a:r>
            <a:r>
              <a:rPr lang="ko-KR" altLang="en-US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중일의 </a:t>
            </a:r>
            <a:r>
              <a:rPr lang="ko-KR" altLang="en-US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센카쿠열</a:t>
            </a:r>
            <a:r>
              <a:rPr lang="ko-KR" alt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도</a:t>
            </a:r>
            <a:r>
              <a:rPr lang="en-US" altLang="ko-KR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댜오위다오</a:t>
            </a:r>
            <a:r>
              <a:rPr lang="en-US" altLang="ko-KR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 </a:t>
            </a:r>
            <a:r>
              <a:rPr lang="ko-KR" altLang="en-US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뉴스</a:t>
            </a:r>
            <a:endParaRPr lang="en-US" altLang="ko-KR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86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=""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 smtClean="0">
                <a:hlinkClick r:id="rId5"/>
              </a:rPr>
              <a:t>YTN NEWS</a:t>
            </a:r>
          </a:p>
          <a:p>
            <a:pPr algn="ctr"/>
            <a:r>
              <a:rPr lang="en-US" altLang="ko-KR" sz="5400" b="1" dirty="0" smtClean="0">
                <a:hlinkClick r:id="rId5"/>
              </a:rPr>
              <a:t>YOU TUBE</a:t>
            </a:r>
            <a:endParaRPr lang="en-US" altLang="ko-KR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21486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2000232" y="-21161"/>
            <a:ext cx="5004556" cy="5736161"/>
          </a:xfrm>
          <a:prstGeom prst="parallelogram">
            <a:avLst>
              <a:gd name="adj" fmla="val 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8F6A682-3497-4A32-BB1F-0B6B110B68E7}"/>
              </a:ext>
            </a:extLst>
          </p:cNvPr>
          <p:cNvSpPr txBox="1"/>
          <p:nvPr/>
        </p:nvSpPr>
        <p:spPr>
          <a:xfrm>
            <a:off x="3786182" y="0"/>
            <a:ext cx="1643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출처</a:t>
            </a:r>
            <a:endParaRPr lang="en-US" altLang="ko-KR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dist"/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B131087-DA70-4BDB-A370-5DC76A187F3B}"/>
              </a:ext>
            </a:extLst>
          </p:cNvPr>
          <p:cNvSpPr txBox="1"/>
          <p:nvPr/>
        </p:nvSpPr>
        <p:spPr>
          <a:xfrm>
            <a:off x="2143108" y="1785930"/>
            <a:ext cx="484253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※</a:t>
            </a:r>
            <a:r>
              <a:rPr lang="ko-KR" altLang="en-US" sz="2400" b="1" dirty="0" err="1" smtClean="0">
                <a:solidFill>
                  <a:schemeClr val="bg1"/>
                </a:solidFill>
              </a:rPr>
              <a:t>네이버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지식백과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http</a:t>
            </a:r>
            <a:r>
              <a:rPr lang="en-US" altLang="ko-KR" sz="1400" b="1" dirty="0">
                <a:solidFill>
                  <a:schemeClr val="bg1"/>
                </a:solidFill>
              </a:rPr>
              <a:t>://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terms.naver.com/entry.nhn?docId=1053743&amp;cid=42147&amp;categoryId=42147</a:t>
            </a:r>
          </a:p>
          <a:p>
            <a:r>
              <a:rPr lang="en-US" altLang="ko-KR" sz="1400" b="1" dirty="0">
                <a:solidFill>
                  <a:schemeClr val="bg1"/>
                </a:solidFill>
              </a:rPr>
              <a:t>http://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terms.naver.com/entry.nhn?docId=72077&amp;cid=43667&amp;categoryId=43667</a:t>
            </a:r>
          </a:p>
          <a:p>
            <a:r>
              <a:rPr lang="en-US" altLang="ko-KR" sz="1400" b="1" dirty="0">
                <a:solidFill>
                  <a:schemeClr val="bg1"/>
                </a:solidFill>
              </a:rPr>
              <a:t>http://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terms.naver.com/entry.nhn?docId=1209227&amp;cid=40942&amp;categoryId=31658</a:t>
            </a:r>
          </a:p>
          <a:p>
            <a:r>
              <a:rPr lang="en-US" altLang="ko-KR" sz="2400" b="1" dirty="0" smtClean="0">
                <a:solidFill>
                  <a:schemeClr val="bg1"/>
                </a:solidFill>
              </a:rPr>
              <a:t>※ YTN NEWS YOUTUBE </a:t>
            </a:r>
            <a:r>
              <a:rPr lang="en-US" altLang="ko-KR" sz="1400" b="1" dirty="0">
                <a:solidFill>
                  <a:schemeClr val="bg1"/>
                </a:solidFill>
              </a:rPr>
              <a:t>https://www.youtube.com/watch?v=Oie_gLH6OPg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endParaRPr lang="en-US" altLang="ko-KR" sz="2400" b="1" dirty="0" smtClean="0">
              <a:solidFill>
                <a:schemeClr val="bg1"/>
              </a:solidFill>
            </a:endParaRPr>
          </a:p>
          <a:p>
            <a:endParaRPr lang="en-US" altLang="ko-KR" sz="2400" b="1" dirty="0" smtClean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857488" y="1500178"/>
            <a:ext cx="3600400" cy="200026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071802" y="2000244"/>
            <a:ext cx="3120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감</a:t>
            </a: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사합니다</a:t>
            </a:r>
            <a:endParaRPr lang="en-US" altLang="ko-KR" sz="44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071802" y="1928806"/>
            <a:ext cx="3168352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059832" y="2929508"/>
            <a:ext cx="3168352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6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85786" y="714360"/>
            <a:ext cx="7429552" cy="428628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72" y="1357302"/>
            <a:ext cx="7772400" cy="1225021"/>
          </a:xfrm>
        </p:spPr>
        <p:txBody>
          <a:bodyPr>
            <a:normAutofit fontScale="90000"/>
          </a:bodyPr>
          <a:lstStyle/>
          <a:p>
            <a:r>
              <a:rPr lang="ko-KR" altLang="en-US" sz="4800" b="1" dirty="0" err="1" smtClean="0">
                <a:solidFill>
                  <a:schemeClr val="bg1"/>
                </a:solidFill>
              </a:rPr>
              <a:t>센카쿠열도</a:t>
            </a:r>
            <a:r>
              <a:rPr lang="en-US" altLang="ko-KR" sz="4800" b="1" dirty="0" smtClean="0">
                <a:solidFill>
                  <a:schemeClr val="bg1"/>
                </a:solidFill>
              </a:rPr>
              <a:t>(</a:t>
            </a:r>
            <a:r>
              <a:rPr lang="ko-KR" altLang="en-US" sz="4800" b="1" dirty="0" err="1" smtClean="0">
                <a:solidFill>
                  <a:schemeClr val="bg1"/>
                </a:solidFill>
              </a:rPr>
              <a:t>댜오위다오</a:t>
            </a:r>
            <a:r>
              <a:rPr lang="en-US" altLang="ko-KR" sz="4800" b="1" dirty="0" smtClean="0">
                <a:solidFill>
                  <a:schemeClr val="bg1"/>
                </a:solidFill>
              </a:rPr>
              <a:t>) </a:t>
            </a:r>
            <a:r>
              <a:rPr lang="ko-KR" altLang="en-US" sz="4800" b="1" dirty="0" smtClean="0">
                <a:solidFill>
                  <a:schemeClr val="bg1"/>
                </a:solidFill>
              </a:rPr>
              <a:t>분쟁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8</a:t>
            </a:r>
            <a:r>
              <a:rPr lang="ko-KR" altLang="en-US" dirty="0" smtClean="0">
                <a:solidFill>
                  <a:schemeClr val="bg1"/>
                </a:solidFill>
              </a:rPr>
              <a:t>조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en-US" altLang="ko-KR" dirty="0" smtClean="0">
                <a:solidFill>
                  <a:schemeClr val="bg1"/>
                </a:solidFill>
              </a:rPr>
              <a:t>21702098</a:t>
            </a:r>
          </a:p>
          <a:p>
            <a:r>
              <a:rPr lang="ko-KR" altLang="en-US" dirty="0" smtClean="0">
                <a:solidFill>
                  <a:schemeClr val="bg1"/>
                </a:solidFill>
              </a:rPr>
              <a:t>정재균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4588395" y="-13478"/>
            <a:ext cx="3728021" cy="5736161"/>
          </a:xfrm>
          <a:prstGeom prst="parallelogram">
            <a:avLst>
              <a:gd name="adj" fmla="val 2769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57818" y="2143120"/>
            <a:ext cx="2214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목차</a:t>
            </a:r>
            <a:endParaRPr lang="en-US" altLang="ko-K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239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1691680" y="-21161"/>
            <a:ext cx="5904656" cy="5736161"/>
          </a:xfrm>
          <a:prstGeom prst="parallelogram">
            <a:avLst>
              <a:gd name="adj" fmla="val 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163984" y="1178131"/>
            <a:ext cx="50003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ko-KR" altLang="en-US" sz="2800" b="1" dirty="0" err="1" smtClean="0">
                <a:solidFill>
                  <a:schemeClr val="bg1"/>
                </a:solidFill>
              </a:rPr>
              <a:t>센카쿠열도</a:t>
            </a:r>
            <a:r>
              <a:rPr lang="en-US" altLang="ko-KR" sz="2800" b="1" dirty="0">
                <a:solidFill>
                  <a:schemeClr val="bg1"/>
                </a:solidFill>
              </a:rPr>
              <a:t>(</a:t>
            </a:r>
            <a:r>
              <a:rPr lang="ko-KR" altLang="en-US" sz="2800" b="1" dirty="0" err="1">
                <a:solidFill>
                  <a:schemeClr val="bg1"/>
                </a:solidFill>
              </a:rPr>
              <a:t>댜오위다오</a:t>
            </a:r>
            <a:r>
              <a:rPr lang="en-US" altLang="ko-KR" sz="2800" b="1" dirty="0">
                <a:solidFill>
                  <a:schemeClr val="bg1"/>
                </a:solidFill>
              </a:rPr>
              <a:t>) </a:t>
            </a:r>
            <a:r>
              <a:rPr lang="ko-KR" altLang="en-US" sz="2800" b="1" dirty="0">
                <a:solidFill>
                  <a:schemeClr val="bg1"/>
                </a:solidFill>
              </a:rPr>
              <a:t>분쟁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지도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endParaRPr lang="ko-KR" altLang="en-US" sz="2800" b="1" dirty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ko-KR" alt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센카쿠열도</a:t>
            </a:r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댜오위다오</a:t>
            </a:r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 </a:t>
            </a:r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분쟁 이유</a:t>
            </a:r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양측 주장</a:t>
            </a:r>
            <a:endParaRPr lang="en-US" altLang="ko-KR" sz="28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endParaRPr lang="en-US" altLang="ko-KR" sz="28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최근 중일의 </a:t>
            </a:r>
            <a:r>
              <a:rPr lang="ko-KR" alt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센카쿠열도</a:t>
            </a:r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댜오위다오</a:t>
            </a:r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 </a:t>
            </a:r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뉴스</a:t>
            </a:r>
            <a:endParaRPr lang="en-US" altLang="ko-KR" sz="28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altLang="ko-KR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8F6A682-3497-4A32-BB1F-0B6B110B68E7}"/>
              </a:ext>
            </a:extLst>
          </p:cNvPr>
          <p:cNvSpPr txBox="1"/>
          <p:nvPr/>
        </p:nvSpPr>
        <p:spPr>
          <a:xfrm>
            <a:off x="3275856" y="95219"/>
            <a:ext cx="2224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목차</a:t>
            </a:r>
            <a:endParaRPr lang="en-US" altLang="ko-KR" sz="4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583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=""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 err="1" smtClean="0"/>
              <a:t>센카쿠열도</a:t>
            </a:r>
            <a:r>
              <a:rPr lang="en-US" altLang="ko-KR" sz="5400" b="1" dirty="0" smtClean="0"/>
              <a:t>(</a:t>
            </a:r>
            <a:r>
              <a:rPr lang="ko-KR" altLang="en-US" sz="5400" b="1" dirty="0" err="1" smtClean="0"/>
              <a:t>댜오위다오</a:t>
            </a:r>
            <a:r>
              <a:rPr lang="en-US" altLang="ko-KR" sz="5400" b="1" dirty="0" smtClean="0"/>
              <a:t>) </a:t>
            </a:r>
            <a:r>
              <a:rPr lang="ko-KR" altLang="en-US" sz="5400" b="1" dirty="0" smtClean="0"/>
              <a:t>분쟁 지도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486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DA8BA133-BAA4-429E-B693-F26C7DF9B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7" name="대각선 방향의 모서리가 잘린 사각형 5">
            <a:extLst>
              <a:ext uri="{FF2B5EF4-FFF2-40B4-BE49-F238E27FC236}">
                <a16:creationId xmlns="" xmlns:a16="http://schemas.microsoft.com/office/drawing/2014/main" id="{3F4FDA0E-67F3-4A1D-A601-6653E6EBD81F}"/>
              </a:ext>
            </a:extLst>
          </p:cNvPr>
          <p:cNvSpPr/>
          <p:nvPr/>
        </p:nvSpPr>
        <p:spPr>
          <a:xfrm>
            <a:off x="714348" y="142856"/>
            <a:ext cx="8136904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</p:txBody>
      </p:sp>
      <p:sp>
        <p:nvSpPr>
          <p:cNvPr id="15" name="직사각형 14"/>
          <p:cNvSpPr/>
          <p:nvPr/>
        </p:nvSpPr>
        <p:spPr>
          <a:xfrm>
            <a:off x="827584" y="214294"/>
            <a:ext cx="802366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아시아 </a:t>
            </a:r>
            <a:r>
              <a:rPr lang="ko-KR" altLang="en-US" sz="2800" b="1" dirty="0">
                <a:solidFill>
                  <a:schemeClr val="tx1"/>
                </a:solidFill>
              </a:rPr>
              <a:t>내 </a:t>
            </a:r>
            <a:r>
              <a:rPr lang="ko-KR" altLang="en-US" sz="2800" b="1" dirty="0" err="1" smtClean="0">
                <a:solidFill>
                  <a:schemeClr val="tx1"/>
                </a:solidFill>
              </a:rPr>
              <a:t>센카쿠열도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(</a:t>
            </a:r>
            <a:r>
              <a:rPr lang="ko-KR" altLang="en-US" sz="2800" b="1" dirty="0" err="1">
                <a:solidFill>
                  <a:schemeClr val="tx1"/>
                </a:solidFill>
              </a:rPr>
              <a:t>댜오위다오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) </a:t>
            </a:r>
            <a:r>
              <a:rPr lang="ko-KR" altLang="en-US" sz="2800" b="1" dirty="0">
                <a:solidFill>
                  <a:schemeClr val="tx1"/>
                </a:solidFill>
              </a:rPr>
              <a:t>분쟁 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위치</a:t>
            </a:r>
          </a:p>
        </p:txBody>
      </p:sp>
      <p:pic>
        <p:nvPicPr>
          <p:cNvPr id="2050" name="Picture 2" descr="C:\Users\win7\Desktop\bf2_4_i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26" y="990491"/>
            <a:ext cx="5450948" cy="419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DA8BA133-BAA4-429E-B693-F26C7DF9B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320731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DAF4081-E8EA-4528-84BF-8F3E315D4432}"/>
              </a:ext>
            </a:extLst>
          </p:cNvPr>
          <p:cNvSpPr txBox="1"/>
          <p:nvPr/>
        </p:nvSpPr>
        <p:spPr>
          <a:xfrm>
            <a:off x="755576" y="4565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err="1" smtClean="0"/>
              <a:t>센카쿠열도</a:t>
            </a:r>
            <a:r>
              <a:rPr lang="en-US" altLang="ko-KR" sz="3200" b="1" dirty="0" smtClean="0"/>
              <a:t>(</a:t>
            </a:r>
            <a:r>
              <a:rPr lang="ko-KR" altLang="en-US" sz="3200" b="1" dirty="0" err="1"/>
              <a:t>댜오위다오</a:t>
            </a:r>
            <a:r>
              <a:rPr lang="en-US" altLang="ko-KR" sz="3200" b="1" dirty="0" smtClean="0"/>
              <a:t>) </a:t>
            </a:r>
            <a:r>
              <a:rPr lang="ko-KR" altLang="en-US" sz="3200" b="1" dirty="0"/>
              <a:t>분쟁 </a:t>
            </a:r>
            <a:r>
              <a:rPr lang="ko-KR" altLang="en-US" sz="3200" b="1" dirty="0" smtClean="0"/>
              <a:t>지도</a:t>
            </a:r>
            <a:endParaRPr lang="ko-KR" altLang="en-US" sz="3200" b="1" dirty="0">
              <a:solidFill>
                <a:srgbClr val="D996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win7\Desktop\bf2_4_i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41347"/>
            <a:ext cx="5616624" cy="431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7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=""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4358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센카쿠열도</a:t>
            </a:r>
            <a:r>
              <a:rPr lang="en-US" altLang="ko-KR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댜오위다오</a:t>
            </a:r>
            <a:r>
              <a:rPr lang="en-US" altLang="ko-KR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 </a:t>
            </a:r>
            <a:r>
              <a:rPr lang="ko-KR" altLang="en-US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분쟁 이유</a:t>
            </a:r>
            <a:r>
              <a:rPr lang="en-US" altLang="ko-KR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</a:t>
            </a:r>
            <a:r>
              <a:rPr lang="ko-KR" altLang="en-US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양측주장</a:t>
            </a:r>
            <a:endParaRPr lang="en-US" altLang="ko-KR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86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76" y="-94828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5">
            <a:extLst>
              <a:ext uri="{FF2B5EF4-FFF2-40B4-BE49-F238E27FC236}">
                <a16:creationId xmlns=""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000" b="1" dirty="0" smtClean="0">
                <a:solidFill>
                  <a:schemeClr val="tx1"/>
                </a:solidFill>
              </a:rPr>
              <a:t>1968~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1969</a:t>
            </a:r>
            <a:r>
              <a:rPr lang="ko-KR" altLang="en-US" sz="2000" b="1" dirty="0">
                <a:solidFill>
                  <a:schemeClr val="tx1"/>
                </a:solidFill>
              </a:rPr>
              <a:t>년 유엔이 조어도 부근의 해저에 석유를 포함한 막대한 천연자원이 대량으로 매장되어 있을 가능성을 제기하면서부터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시작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374787" y="45743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분쟁의 이유</a:t>
            </a:r>
            <a:endParaRPr lang="ko-KR" altLang="en-US" sz="3200" b="1" dirty="0"/>
          </a:p>
        </p:txBody>
      </p:sp>
      <p:pic>
        <p:nvPicPr>
          <p:cNvPr id="14" name="그래픽 13" descr="책">
            <a:extLst>
              <a:ext uri="{FF2B5EF4-FFF2-40B4-BE49-F238E27FC236}">
                <a16:creationId xmlns=""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10" name="Picture 2" descr="C:\Users\win7\Desktop\bf2_4_i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17" y="1274534"/>
            <a:ext cx="3776420" cy="290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win7\Desktop\bf2_4_i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17" y="1274534"/>
            <a:ext cx="3776420" cy="290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win7\Desktop\제목 없음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542" y="731610"/>
            <a:ext cx="469692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3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242</Words>
  <Application>Microsoft Office PowerPoint</Application>
  <PresentationFormat>화면 슬라이드 쇼(16:10)</PresentationFormat>
  <Paragraphs>52</Paragraphs>
  <Slides>15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센카쿠열도(댜오위다오) 분쟁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조예림</dc:creator>
  <cp:lastModifiedBy>win7</cp:lastModifiedBy>
  <cp:revision>72</cp:revision>
  <dcterms:created xsi:type="dcterms:W3CDTF">2017-04-29T12:23:00Z</dcterms:created>
  <dcterms:modified xsi:type="dcterms:W3CDTF">2018-06-13T06:55:43Z</dcterms:modified>
</cp:coreProperties>
</file>