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4"/>
  </p:notesMasterIdLst>
  <p:sldIdLst>
    <p:sldId id="256" r:id="rId2"/>
    <p:sldId id="282" r:id="rId3"/>
    <p:sldId id="283" r:id="rId4"/>
    <p:sldId id="284" r:id="rId5"/>
    <p:sldId id="285" r:id="rId6"/>
    <p:sldId id="286" r:id="rId7"/>
    <p:sldId id="287" r:id="rId8"/>
    <p:sldId id="288" r:id="rId9"/>
    <p:sldId id="289" r:id="rId10"/>
    <p:sldId id="290" r:id="rId11"/>
    <p:sldId id="265" r:id="rId12"/>
    <p:sldId id="266" r:id="rId13"/>
    <p:sldId id="267" r:id="rId14"/>
    <p:sldId id="268" r:id="rId15"/>
    <p:sldId id="269" r:id="rId16"/>
    <p:sldId id="258" r:id="rId17"/>
    <p:sldId id="264" r:id="rId18"/>
    <p:sldId id="261" r:id="rId19"/>
    <p:sldId id="260" r:id="rId20"/>
    <p:sldId id="263" r:id="rId21"/>
    <p:sldId id="281" r:id="rId22"/>
    <p:sldId id="262" r:id="rId23"/>
  </p:sldIdLst>
  <p:sldSz cx="12192000" cy="6858000"/>
  <p:notesSz cx="6858000" cy="9144000"/>
  <p:embeddedFontLst>
    <p:embeddedFont>
      <p:font typeface="나눔스퀘어라운드 Bold" pitchFamily="50" charset="-127"/>
      <p:bold r:id="rId25"/>
    </p:embeddedFont>
    <p:embeddedFont>
      <p:font typeface="맑은 고딕" pitchFamily="50" charset="-127"/>
      <p:regular r:id="rId26"/>
      <p:bold r:id="rId27"/>
    </p:embeddedFont>
    <p:embeddedFont>
      <p:font typeface="한컴 윤고딕 240" pitchFamily="18" charset="-127"/>
      <p:regular r:id="rId28"/>
    </p:embeddedFont>
    <p:embeddedFont>
      <p:font typeface="배달의민족 도현" pitchFamily="50" charset="-127"/>
      <p:regular r:id="rId29"/>
    </p:embeddedFont>
    <p:embeddedFont>
      <p:font typeface="나눔바른고딕" charset="-127"/>
      <p:regular r:id="rId30"/>
      <p:bold r:id="rId31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963D"/>
    <a:srgbClr val="ED6D62"/>
    <a:srgbClr val="EF7E75"/>
    <a:srgbClr val="292929"/>
    <a:srgbClr val="EA4E42"/>
    <a:srgbClr val="F18F87"/>
    <a:srgbClr val="FBC348"/>
    <a:srgbClr val="6FC5CC"/>
    <a:srgbClr val="1D1D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6" d="100"/>
          <a:sy n="66" d="100"/>
        </p:scale>
        <p:origin x="-1698" y="-10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1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FEAF03-2D7C-4E9D-9AE4-CBDFD7651468}" type="datetimeFigureOut">
              <a:rPr lang="ko-KR" altLang="en-US" smtClean="0"/>
              <a:t>2018-10-01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CB1288-9012-492E-91A9-253AB6AD6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93482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 lang="ko-KR" altLang="en-US"/>
            </a:pPr>
            <a:fld id="{09F4262C-968C-4EE9-8164-CE16364706B3}" type="slidenum">
              <a:rPr lang="en-US" altLang="en-US"/>
              <a:pPr lvl="0">
                <a:defRPr lang="ko-KR" altLang="en-US"/>
              </a:pPr>
              <a:t>5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38968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723591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064317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9168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825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596099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"/>
            <a:ext cx="12192000" cy="68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3760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그림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19"/>
            <a:ext cx="12192000" cy="6847562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519844" y="33252"/>
            <a:ext cx="10515600" cy="1026304"/>
          </a:xfrm>
        </p:spPr>
        <p:txBody>
          <a:bodyPr>
            <a:normAutofit/>
          </a:bodyPr>
          <a:lstStyle>
            <a:lvl1pPr marL="0"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lang="ko-KR" altLang="en-US" sz="3600" b="1" kern="1200" spc="-12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1D1D1B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  <a:cs typeface="+mn-cs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8788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59203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9874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81937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80E15-CF8D-4BD0-BA1A-F7DE6A6C0B88}" type="datetimeFigureOut">
              <a:rPr lang="ko-KR" altLang="en-US" smtClean="0"/>
              <a:t>2018-09-29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12773-F50C-4A76-9228-DD41953D600A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5144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AnyKybTebw" TargetMode="Externa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Dkxnx5O7oEY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hyperlink" Target="https://www.youtube.com/watch?v=cUSTwfL0-_E" TargetMode="Externa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71" y="1611086"/>
            <a:ext cx="626325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D6D6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고대시대</a:t>
            </a:r>
            <a:r>
              <a:rPr lang="ko-KR" altLang="en-US" sz="4800" spc="-150" dirty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의</a:t>
            </a:r>
            <a:r>
              <a:rPr lang="ko-KR" altLang="en-US" sz="4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 정치와 경제</a:t>
            </a:r>
            <a:endParaRPr lang="ko-KR" altLang="en-US" sz="4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2171" y="5364816"/>
            <a:ext cx="56653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1</a:t>
            </a:r>
            <a:r>
              <a:rPr lang="ko-KR" altLang="en-US" sz="32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조 김지연 김지영 김진희 유지연</a:t>
            </a:r>
            <a:endParaRPr lang="ko-KR" altLang="en-US" sz="32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0277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" y="151384"/>
            <a:ext cx="887730" cy="69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3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한컴 윤고딕 240"/>
                <a:ea typeface="한컴 윤고딕 240"/>
              </a:rPr>
              <a:t>헤이안 시대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114" y="1424447"/>
            <a:ext cx="10647772" cy="46601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교토 천도 이후 ~ 가마쿠라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  <a:hlinkClick r:id="rId2"/>
              </a:rPr>
              <a:t>바쿠후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개설까지 (794~1185) </a:t>
            </a:r>
          </a:p>
          <a:p>
            <a:pPr lvl="0"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승려 사이초 = 천태종</a:t>
            </a: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구카이 = 진언종</a:t>
            </a:r>
          </a:p>
          <a:p>
            <a:pPr lvl="0"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율령체제 붕괴</a:t>
            </a: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셋칸정치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자행 =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왕의 권능을 대행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하는 정치</a:t>
            </a:r>
          </a:p>
          <a:p>
            <a:pPr lvl="0"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말기 </a:t>
            </a:r>
            <a:r>
              <a:rPr lang="en-US" altLang="ko-KR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: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지방</a:t>
            </a:r>
            <a:r>
              <a:rPr lang="en-US" altLang="ko-KR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호족세력이 무사단 편성 =&gt; 귀족정권 수립</a:t>
            </a:r>
          </a:p>
          <a:p>
            <a:pPr lvl="0" algn="ctr">
              <a:defRPr lang="ko-KR" altLang="en-US"/>
            </a:pPr>
            <a:endParaRPr lang="ko-KR" altLang="en-US" sz="2500" b="1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호족대립 가마쿠라 막부의 승리</a:t>
            </a:r>
          </a:p>
        </p:txBody>
      </p:sp>
    </p:spTree>
    <p:extLst>
      <p:ext uri="{BB962C8B-B14F-4D97-AF65-F5344CB8AC3E}">
        <p14:creationId xmlns:p14="http://schemas.microsoft.com/office/powerpoint/2010/main" val="15135577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선사시대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945621" y="6267409"/>
            <a:ext cx="33308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빙하기로 인해</a:t>
            </a: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섬으로 분리된 일본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6374" y="1452964"/>
            <a:ext cx="19511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조몬 시대의 생활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4" y="2056166"/>
            <a:ext cx="3909804" cy="4026598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548" y="2104408"/>
            <a:ext cx="6590130" cy="3930114"/>
          </a:xfrm>
          <a:prstGeom prst="rect">
            <a:avLst/>
          </a:prstGeom>
        </p:spPr>
      </p:pic>
      <p:sp>
        <p:nvSpPr>
          <p:cNvPr id="29" name="TextBox 28"/>
          <p:cNvSpPr txBox="1"/>
          <p:nvPr/>
        </p:nvSpPr>
        <p:spPr>
          <a:xfrm>
            <a:off x="7176105" y="6240059"/>
            <a:ext cx="27519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무리를 지어 정착 생활 시작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86538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02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도래인과 농업 생산 경제의 시작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8685" y="1668571"/>
            <a:ext cx="3781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한반도보다 늦게 시작한 농업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9" name="오른쪽 화살표 8"/>
          <p:cNvSpPr/>
          <p:nvPr/>
        </p:nvSpPr>
        <p:spPr>
          <a:xfrm>
            <a:off x="5468105" y="3815613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EF7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0" name="오른쪽 화살표 9"/>
          <p:cNvSpPr/>
          <p:nvPr/>
        </p:nvSpPr>
        <p:spPr>
          <a:xfrm>
            <a:off x="8322270" y="3815613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3552779" y="29360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EF7E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모서리가 둥근 직사각형 11"/>
          <p:cNvSpPr/>
          <p:nvPr/>
        </p:nvSpPr>
        <p:spPr>
          <a:xfrm>
            <a:off x="6403212" y="29360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3" name="모서리가 둥근 직사각형 12"/>
          <p:cNvSpPr/>
          <p:nvPr/>
        </p:nvSpPr>
        <p:spPr>
          <a:xfrm>
            <a:off x="9253645" y="29360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EA4E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17" name="그룹 16"/>
          <p:cNvGrpSpPr/>
          <p:nvPr/>
        </p:nvGrpSpPr>
        <p:grpSpPr>
          <a:xfrm>
            <a:off x="7199873" y="3197327"/>
            <a:ext cx="559328" cy="434841"/>
            <a:chOff x="3729038" y="3565525"/>
            <a:chExt cx="679451" cy="574676"/>
          </a:xfrm>
          <a:solidFill>
            <a:schemeClr val="bg1"/>
          </a:solidFill>
        </p:grpSpPr>
        <p:sp>
          <p:nvSpPr>
            <p:cNvPr id="18" name="Freeform 5"/>
            <p:cNvSpPr>
              <a:spLocks/>
            </p:cNvSpPr>
            <p:nvPr/>
          </p:nvSpPr>
          <p:spPr bwMode="auto">
            <a:xfrm>
              <a:off x="4137026" y="3565525"/>
              <a:ext cx="198438" cy="200025"/>
            </a:xfrm>
            <a:custGeom>
              <a:avLst/>
              <a:gdLst>
                <a:gd name="T0" fmla="*/ 0 w 53"/>
                <a:gd name="T1" fmla="*/ 26 h 53"/>
                <a:gd name="T2" fmla="*/ 15 w 53"/>
                <a:gd name="T3" fmla="*/ 50 h 53"/>
                <a:gd name="T4" fmla="*/ 27 w 53"/>
                <a:gd name="T5" fmla="*/ 53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6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" h="53">
                  <a:moveTo>
                    <a:pt x="0" y="26"/>
                  </a:moveTo>
                  <a:cubicBezTo>
                    <a:pt x="9" y="31"/>
                    <a:pt x="14" y="40"/>
                    <a:pt x="15" y="50"/>
                  </a:cubicBezTo>
                  <a:cubicBezTo>
                    <a:pt x="19" y="52"/>
                    <a:pt x="23" y="53"/>
                    <a:pt x="27" y="53"/>
                  </a:cubicBezTo>
                  <a:cubicBezTo>
                    <a:pt x="41" y="53"/>
                    <a:pt x="53" y="41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6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19" name="Oval 6"/>
            <p:cNvSpPr>
              <a:spLocks noChangeArrowheads="1"/>
            </p:cNvSpPr>
            <p:nvPr/>
          </p:nvSpPr>
          <p:spPr bwMode="auto">
            <a:xfrm>
              <a:off x="3973513" y="3667125"/>
              <a:ext cx="196850" cy="2000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3902076" y="38750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altLang="ko-KR" dirty="0" smtClean="0"/>
                <a:t> </a:t>
              </a:r>
              <a:endParaRPr lang="ko-KR" altLang="en-US" dirty="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4159251" y="3773488"/>
              <a:ext cx="249238" cy="260350"/>
            </a:xfrm>
            <a:custGeom>
              <a:avLst/>
              <a:gdLst>
                <a:gd name="T0" fmla="*/ 32 w 66"/>
                <a:gd name="T1" fmla="*/ 0 h 69"/>
                <a:gd name="T2" fmla="*/ 10 w 66"/>
                <a:gd name="T3" fmla="*/ 0 h 69"/>
                <a:gd name="T4" fmla="*/ 0 w 66"/>
                <a:gd name="T5" fmla="*/ 22 h 69"/>
                <a:gd name="T6" fmla="*/ 28 w 66"/>
                <a:gd name="T7" fmla="*/ 61 h 69"/>
                <a:gd name="T8" fmla="*/ 28 w 66"/>
                <a:gd name="T9" fmla="*/ 69 h 69"/>
                <a:gd name="T10" fmla="*/ 64 w 66"/>
                <a:gd name="T11" fmla="*/ 62 h 69"/>
                <a:gd name="T12" fmla="*/ 65 w 66"/>
                <a:gd name="T13" fmla="*/ 61 h 69"/>
                <a:gd name="T14" fmla="*/ 66 w 66"/>
                <a:gd name="T15" fmla="*/ 61 h 69"/>
                <a:gd name="T16" fmla="*/ 66 w 66"/>
                <a:gd name="T17" fmla="*/ 34 h 69"/>
                <a:gd name="T18" fmla="*/ 32 w 66"/>
                <a:gd name="T19" fmla="*/ 0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6" h="69">
                  <a:moveTo>
                    <a:pt x="32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9" y="9"/>
                    <a:pt x="6" y="17"/>
                    <a:pt x="0" y="22"/>
                  </a:cubicBezTo>
                  <a:cubicBezTo>
                    <a:pt x="16" y="27"/>
                    <a:pt x="28" y="43"/>
                    <a:pt x="28" y="61"/>
                  </a:cubicBezTo>
                  <a:cubicBezTo>
                    <a:pt x="28" y="69"/>
                    <a:pt x="28" y="69"/>
                    <a:pt x="28" y="69"/>
                  </a:cubicBezTo>
                  <a:cubicBezTo>
                    <a:pt x="50" y="68"/>
                    <a:pt x="63" y="62"/>
                    <a:pt x="64" y="62"/>
                  </a:cubicBezTo>
                  <a:cubicBezTo>
                    <a:pt x="65" y="61"/>
                    <a:pt x="65" y="61"/>
                    <a:pt x="65" y="61"/>
                  </a:cubicBezTo>
                  <a:cubicBezTo>
                    <a:pt x="66" y="61"/>
                    <a:pt x="66" y="61"/>
                    <a:pt x="66" y="61"/>
                  </a:cubicBezTo>
                  <a:cubicBezTo>
                    <a:pt x="66" y="34"/>
                    <a:pt x="66" y="34"/>
                    <a:pt x="66" y="34"/>
                  </a:cubicBezTo>
                  <a:cubicBezTo>
                    <a:pt x="66" y="15"/>
                    <a:pt x="50" y="0"/>
                    <a:pt x="32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797301" y="3565525"/>
              <a:ext cx="200025" cy="200025"/>
            </a:xfrm>
            <a:custGeom>
              <a:avLst/>
              <a:gdLst>
                <a:gd name="T0" fmla="*/ 27 w 53"/>
                <a:gd name="T1" fmla="*/ 53 h 53"/>
                <a:gd name="T2" fmla="*/ 41 w 53"/>
                <a:gd name="T3" fmla="*/ 49 h 53"/>
                <a:gd name="T4" fmla="*/ 53 w 53"/>
                <a:gd name="T5" fmla="*/ 28 h 53"/>
                <a:gd name="T6" fmla="*/ 53 w 53"/>
                <a:gd name="T7" fmla="*/ 27 h 53"/>
                <a:gd name="T8" fmla="*/ 27 w 53"/>
                <a:gd name="T9" fmla="*/ 0 h 53"/>
                <a:gd name="T10" fmla="*/ 0 w 53"/>
                <a:gd name="T11" fmla="*/ 27 h 53"/>
                <a:gd name="T12" fmla="*/ 27 w 53"/>
                <a:gd name="T13" fmla="*/ 53 h 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3" h="53">
                  <a:moveTo>
                    <a:pt x="27" y="53"/>
                  </a:moveTo>
                  <a:cubicBezTo>
                    <a:pt x="32" y="53"/>
                    <a:pt x="37" y="51"/>
                    <a:pt x="41" y="49"/>
                  </a:cubicBezTo>
                  <a:cubicBezTo>
                    <a:pt x="42" y="40"/>
                    <a:pt x="46" y="33"/>
                    <a:pt x="53" y="28"/>
                  </a:cubicBezTo>
                  <a:cubicBezTo>
                    <a:pt x="53" y="28"/>
                    <a:pt x="53" y="27"/>
                    <a:pt x="53" y="27"/>
                  </a:cubicBezTo>
                  <a:cubicBezTo>
                    <a:pt x="53" y="12"/>
                    <a:pt x="41" y="0"/>
                    <a:pt x="27" y="0"/>
                  </a:cubicBezTo>
                  <a:cubicBezTo>
                    <a:pt x="12" y="0"/>
                    <a:pt x="0" y="12"/>
                    <a:pt x="0" y="27"/>
                  </a:cubicBezTo>
                  <a:cubicBezTo>
                    <a:pt x="0" y="41"/>
                    <a:pt x="12" y="53"/>
                    <a:pt x="27" y="53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729038" y="3773488"/>
              <a:ext cx="257175" cy="260350"/>
            </a:xfrm>
            <a:custGeom>
              <a:avLst/>
              <a:gdLst>
                <a:gd name="T0" fmla="*/ 68 w 68"/>
                <a:gd name="T1" fmla="*/ 22 h 69"/>
                <a:gd name="T2" fmla="*/ 58 w 68"/>
                <a:gd name="T3" fmla="*/ 0 h 69"/>
                <a:gd name="T4" fmla="*/ 56 w 68"/>
                <a:gd name="T5" fmla="*/ 0 h 69"/>
                <a:gd name="T6" fmla="*/ 33 w 68"/>
                <a:gd name="T7" fmla="*/ 0 h 69"/>
                <a:gd name="T8" fmla="*/ 0 w 68"/>
                <a:gd name="T9" fmla="*/ 34 h 69"/>
                <a:gd name="T10" fmla="*/ 0 w 68"/>
                <a:gd name="T11" fmla="*/ 61 h 69"/>
                <a:gd name="T12" fmla="*/ 0 w 68"/>
                <a:gd name="T13" fmla="*/ 61 h 69"/>
                <a:gd name="T14" fmla="*/ 2 w 68"/>
                <a:gd name="T15" fmla="*/ 62 h 69"/>
                <a:gd name="T16" fmla="*/ 40 w 68"/>
                <a:gd name="T17" fmla="*/ 69 h 69"/>
                <a:gd name="T18" fmla="*/ 40 w 68"/>
                <a:gd name="T19" fmla="*/ 61 h 69"/>
                <a:gd name="T20" fmla="*/ 68 w 68"/>
                <a:gd name="T21" fmla="*/ 22 h 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8" h="69">
                  <a:moveTo>
                    <a:pt x="68" y="22"/>
                  </a:moveTo>
                  <a:cubicBezTo>
                    <a:pt x="62" y="17"/>
                    <a:pt x="59" y="9"/>
                    <a:pt x="58" y="0"/>
                  </a:cubicBezTo>
                  <a:cubicBezTo>
                    <a:pt x="57" y="0"/>
                    <a:pt x="57" y="0"/>
                    <a:pt x="56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16" y="66"/>
                    <a:pt x="29" y="68"/>
                    <a:pt x="40" y="6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0" y="43"/>
                    <a:pt x="52" y="27"/>
                    <a:pt x="68" y="22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609077" y="3571995"/>
            <a:ext cx="15600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스퀘어라운드 Bold" pitchFamily="50" charset="-127"/>
                <a:ea typeface="나눔스퀘어라운드 Bold" pitchFamily="50" charset="-127"/>
              </a:rPr>
              <a:t>농업 중심의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CF0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CF01"/>
                </a:solidFill>
                <a:latin typeface="나눔스퀘어라운드 Bold" pitchFamily="50" charset="-127"/>
                <a:ea typeface="나눔스퀘어라운드 Bold" pitchFamily="50" charset="-127"/>
              </a:rPr>
              <a:t>생산 경제 발달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CF0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5" name="오른쪽 화살표 34"/>
          <p:cNvSpPr/>
          <p:nvPr/>
        </p:nvSpPr>
        <p:spPr>
          <a:xfrm>
            <a:off x="2643882" y="3815613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F18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6" name="모서리가 둥근 직사각형 35"/>
          <p:cNvSpPr/>
          <p:nvPr/>
        </p:nvSpPr>
        <p:spPr>
          <a:xfrm>
            <a:off x="728556" y="2936064"/>
            <a:ext cx="2209800" cy="2209800"/>
          </a:xfrm>
          <a:prstGeom prst="roundRect">
            <a:avLst>
              <a:gd name="adj" fmla="val 3991"/>
            </a:avLst>
          </a:prstGeom>
          <a:solidFill>
            <a:srgbClr val="F18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7" name="TextBox 36"/>
          <p:cNvSpPr txBox="1"/>
          <p:nvPr/>
        </p:nvSpPr>
        <p:spPr>
          <a:xfrm>
            <a:off x="994589" y="3632168"/>
            <a:ext cx="158248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도구를 직접 만들어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채집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·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수렵 생활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49324" y="3663213"/>
            <a:ext cx="183575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석기  시대 기술의 한계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충분치 못한 자원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552418" y="3680369"/>
            <a:ext cx="19543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한반도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·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중국 이주민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금속기와 농업 기술 전파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493594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4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농업 사회 계급</a:t>
            </a:r>
            <a:r>
              <a:rPr lang="en-US" altLang="ko-KR" dirty="0" smtClean="0">
                <a:latin typeface="나눔스퀘어라운드 Bold" pitchFamily="50" charset="-127"/>
                <a:ea typeface="나눔스퀘어라운드 Bold" pitchFamily="50" charset="-127"/>
              </a:rPr>
              <a:t>·</a:t>
            </a:r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농업 공동체 탄생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6" name="육각형 5"/>
          <p:cNvSpPr/>
          <p:nvPr/>
        </p:nvSpPr>
        <p:spPr>
          <a:xfrm>
            <a:off x="889460" y="3100280"/>
            <a:ext cx="2129742" cy="1835985"/>
          </a:xfrm>
          <a:prstGeom prst="hexagon">
            <a:avLst/>
          </a:prstGeom>
          <a:solidFill>
            <a:schemeClr val="bg1">
              <a:lumMod val="95000"/>
            </a:schemeClr>
          </a:solidFill>
          <a:ln w="69850">
            <a:solidFill>
              <a:srgbClr val="ED6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육각형 6"/>
          <p:cNvSpPr/>
          <p:nvPr/>
        </p:nvSpPr>
        <p:spPr>
          <a:xfrm>
            <a:off x="3597936" y="3100280"/>
            <a:ext cx="2129742" cy="1835985"/>
          </a:xfrm>
          <a:prstGeom prst="hexagon">
            <a:avLst/>
          </a:prstGeom>
          <a:solidFill>
            <a:schemeClr val="bg1">
              <a:lumMod val="95000"/>
            </a:schemeClr>
          </a:solidFill>
          <a:ln w="69850">
            <a:solidFill>
              <a:srgbClr val="ED6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육각형 7"/>
          <p:cNvSpPr/>
          <p:nvPr/>
        </p:nvSpPr>
        <p:spPr>
          <a:xfrm>
            <a:off x="6306412" y="3100280"/>
            <a:ext cx="2129742" cy="1835985"/>
          </a:xfrm>
          <a:prstGeom prst="hexagon">
            <a:avLst/>
          </a:prstGeom>
          <a:solidFill>
            <a:schemeClr val="bg1">
              <a:lumMod val="95000"/>
            </a:schemeClr>
          </a:solidFill>
          <a:ln w="69850">
            <a:solidFill>
              <a:srgbClr val="ED6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육각형 8"/>
          <p:cNvSpPr/>
          <p:nvPr/>
        </p:nvSpPr>
        <p:spPr>
          <a:xfrm>
            <a:off x="9109414" y="3100280"/>
            <a:ext cx="2129742" cy="1835985"/>
          </a:xfrm>
          <a:prstGeom prst="hexagon">
            <a:avLst/>
          </a:prstGeom>
          <a:solidFill>
            <a:schemeClr val="bg1">
              <a:lumMod val="95000"/>
            </a:schemeClr>
          </a:solidFill>
          <a:ln w="69850">
            <a:solidFill>
              <a:srgbClr val="ED6D6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624656" y="3952232"/>
            <a:ext cx="132080" cy="132080"/>
          </a:xfrm>
          <a:prstGeom prst="ellipse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타원 12"/>
          <p:cNvSpPr/>
          <p:nvPr/>
        </p:nvSpPr>
        <p:spPr>
          <a:xfrm>
            <a:off x="3235776" y="3952232"/>
            <a:ext cx="132080" cy="132080"/>
          </a:xfrm>
          <a:prstGeom prst="ellipse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타원 13"/>
          <p:cNvSpPr/>
          <p:nvPr/>
        </p:nvSpPr>
        <p:spPr>
          <a:xfrm>
            <a:off x="5939647" y="3952232"/>
            <a:ext cx="132080" cy="132080"/>
          </a:xfrm>
          <a:prstGeom prst="ellipse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5" name="타원 14"/>
          <p:cNvSpPr/>
          <p:nvPr/>
        </p:nvSpPr>
        <p:spPr>
          <a:xfrm>
            <a:off x="8682847" y="3952232"/>
            <a:ext cx="132080" cy="132080"/>
          </a:xfrm>
          <a:prstGeom prst="ellipse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6" name="타원 15"/>
          <p:cNvSpPr/>
          <p:nvPr/>
        </p:nvSpPr>
        <p:spPr>
          <a:xfrm>
            <a:off x="11416215" y="3952232"/>
            <a:ext cx="132080" cy="132080"/>
          </a:xfrm>
          <a:prstGeom prst="ellipse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62901" y="3700188"/>
            <a:ext cx="178286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빈부격차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·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지배 계급이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없던 사회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08313" y="1743878"/>
            <a:ext cx="16642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농업의 발달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005028" y="3700188"/>
            <a:ext cx="13740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농사를 지도하는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수장층의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 등장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6693759" y="3714980"/>
            <a:ext cx="13740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잉여 생산물을 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수장층에게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 바침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9503074" y="3715210"/>
            <a:ext cx="1489510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‘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재산 분배</a:t>
            </a:r>
            <a:r>
              <a:rPr lang="en-US" altLang="ko-KR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’ </a:t>
            </a: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개념과</a:t>
            </a:r>
            <a:endParaRPr lang="en-US" altLang="ko-KR" sz="1400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1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권력 형성</a:t>
            </a:r>
            <a:endParaRPr lang="ko-KR" altLang="en-US" sz="1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820283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4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>
                <a:latin typeface="나눔스퀘어라운드 Bold" pitchFamily="50" charset="-127"/>
                <a:ea typeface="나눔스퀘어라운드 Bold" pitchFamily="50" charset="-127"/>
              </a:rPr>
              <a:t>야마토</a:t>
            </a:r>
            <a:r>
              <a:rPr lang="ko-KR" altLang="en-US" smtClean="0">
                <a:latin typeface="나눔스퀘어라운드 Bold" pitchFamily="50" charset="-127"/>
                <a:ea typeface="나눔스퀘어라운드 Bold" pitchFamily="50" charset="-127"/>
              </a:rPr>
              <a:t> 국가의 성립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08131" y="1892020"/>
            <a:ext cx="42162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고대 시대의 출발점</a:t>
            </a:r>
            <a:r>
              <a:rPr lang="en-US" altLang="ko-KR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sz="24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야마토</a:t>
            </a:r>
            <a:r>
              <a:rPr lang="ko-KR" altLang="en-US" sz="24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정권</a:t>
            </a:r>
            <a:endParaRPr lang="ko-KR" altLang="en-US" sz="24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808131" y="2764987"/>
            <a:ext cx="5264583" cy="27877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대군 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오키미가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군림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왕족이 권력을 장악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>
              <a:lnSpc>
                <a:spcPct val="200000"/>
              </a:lnSpc>
            </a:pP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                 </a:t>
            </a:r>
            <a:r>
              <a:rPr lang="ko-KR" altLang="en-US" sz="1600" b="1" u="sng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광대한 토지와 백성을 소유</a:t>
            </a:r>
            <a:endParaRPr lang="en-US" altLang="ko-KR" sz="1600" b="1" u="sng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귀족 계급 형성 →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나라 시대 귀족 중심 문화 발달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ED6D62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호화로운 귀족 생활 ↔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1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일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2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회 식사 문화 서민 생활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285750" indent="-285750">
              <a:lnSpc>
                <a:spcPct val="20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6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세기 → 부유한 농민들 증가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" name="오른쪽 화살표 1"/>
          <p:cNvSpPr/>
          <p:nvPr/>
        </p:nvSpPr>
        <p:spPr>
          <a:xfrm>
            <a:off x="1400175" y="3543300"/>
            <a:ext cx="304800" cy="266700"/>
          </a:xfrm>
          <a:prstGeom prst="rightArrow">
            <a:avLst/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3889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dirty="0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4000" b="1" dirty="0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고대 시대 화폐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8818" y="2706201"/>
            <a:ext cx="1243757" cy="1243757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0275" y="2609667"/>
            <a:ext cx="2976277" cy="1436823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6748818" y="4954311"/>
            <a:ext cx="4566882" cy="8833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중국에서 수입된 일본의 최초 화폐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‘</a:t>
            </a:r>
            <a:r>
              <a:rPr lang="ko-KR" altLang="en-US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당본전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’</a:t>
            </a: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683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년 경 만들어진 것으로 추정 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685" y="1913303"/>
            <a:ext cx="1990725" cy="232410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87" y="2051729"/>
            <a:ext cx="1990725" cy="2324100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900271" y="4871324"/>
            <a:ext cx="4319232" cy="13388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물품 화폐 벼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소금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화살촉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자급자족 시절 물물교환 목적으로 사용됨</a:t>
            </a:r>
            <a:endParaRPr lang="en-US" altLang="ko-KR" b="1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285750" indent="-285750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쉽게 운반</a:t>
            </a:r>
            <a:r>
              <a:rPr lang="en-US" altLang="ko-KR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en-US" altLang="ko-KR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· </a:t>
            </a:r>
            <a:r>
              <a:rPr lang="ko-KR" altLang="en-US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보존할 수 있는 물건 </a:t>
            </a:r>
            <a:endParaRPr lang="ko-KR" altLang="en-US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14047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나라시대의 경제 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24684" y="1690811"/>
            <a:ext cx="59723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: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모든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물자를 조세를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통해 </a:t>
            </a:r>
            <a:r>
              <a:rPr lang="ko-KR" altLang="en-US" sz="2000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스스로 조달하고 </a:t>
            </a:r>
            <a:r>
              <a:rPr lang="ko-KR" altLang="en-US" sz="2000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분배</a:t>
            </a:r>
            <a:endParaRPr lang="ko-KR" altLang="en-US" sz="2000" dirty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58505" y="1444590"/>
            <a:ext cx="2830636" cy="646331"/>
          </a:xfrm>
          <a:prstGeom prst="rect">
            <a:avLst/>
          </a:prstGeom>
          <a:solidFill>
            <a:srgbClr val="EF7E75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실물공납경</a:t>
            </a:r>
            <a:r>
              <a:rPr lang="ko-KR" altLang="en-US" sz="36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제</a:t>
            </a:r>
          </a:p>
        </p:txBody>
      </p:sp>
      <p:grpSp>
        <p:nvGrpSpPr>
          <p:cNvPr id="8" name="그룹 7"/>
          <p:cNvGrpSpPr/>
          <p:nvPr/>
        </p:nvGrpSpPr>
        <p:grpSpPr>
          <a:xfrm>
            <a:off x="4930615" y="2545423"/>
            <a:ext cx="2461022" cy="2376718"/>
            <a:chOff x="2043312" y="2993568"/>
            <a:chExt cx="2461022" cy="2376718"/>
          </a:xfrm>
        </p:grpSpPr>
        <p:sp>
          <p:nvSpPr>
            <p:cNvPr id="7" name="타원 6"/>
            <p:cNvSpPr/>
            <p:nvPr/>
          </p:nvSpPr>
          <p:spPr>
            <a:xfrm>
              <a:off x="2043312" y="2993568"/>
              <a:ext cx="2461022" cy="2376718"/>
            </a:xfrm>
            <a:prstGeom prst="ellipse">
              <a:avLst/>
            </a:prstGeom>
            <a:solidFill>
              <a:srgbClr val="EF7E7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pic>
          <p:nvPicPr>
            <p:cNvPr id="1027" name="Picture 3" descr="C:\Users\K\Downloads\rice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7569" y="3372754"/>
              <a:ext cx="1767115" cy="17671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2" name="직선 연결선 21"/>
          <p:cNvCxnSpPr/>
          <p:nvPr/>
        </p:nvCxnSpPr>
        <p:spPr>
          <a:xfrm>
            <a:off x="3063027" y="3650403"/>
            <a:ext cx="1742741" cy="0"/>
          </a:xfrm>
          <a:prstGeom prst="line">
            <a:avLst/>
          </a:prstGeom>
          <a:ln w="22225">
            <a:solidFill>
              <a:srgbClr val="ED6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6" name="Picture 5" descr="http://postfiles16.naver.net/20151007_271/jajuwayo_1444212344597J5NT8_PNG/84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7736" y="2638595"/>
            <a:ext cx="2671255" cy="18848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직선 연결선 30"/>
          <p:cNvCxnSpPr/>
          <p:nvPr/>
        </p:nvCxnSpPr>
        <p:spPr>
          <a:xfrm>
            <a:off x="7556563" y="3621374"/>
            <a:ext cx="1742741" cy="0"/>
          </a:xfrm>
          <a:prstGeom prst="line">
            <a:avLst/>
          </a:prstGeom>
          <a:ln w="22225">
            <a:solidFill>
              <a:srgbClr val="ED6D6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그룹 32"/>
          <p:cNvGrpSpPr/>
          <p:nvPr/>
        </p:nvGrpSpPr>
        <p:grpSpPr>
          <a:xfrm>
            <a:off x="9664190" y="3155316"/>
            <a:ext cx="750183" cy="968342"/>
            <a:chOff x="3902076" y="2714625"/>
            <a:chExt cx="339725" cy="473076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34" name="Oval 8"/>
            <p:cNvSpPr>
              <a:spLocks noChangeArrowheads="1"/>
            </p:cNvSpPr>
            <p:nvPr/>
          </p:nvSpPr>
          <p:spPr bwMode="auto">
            <a:xfrm>
              <a:off x="3973513" y="2714625"/>
              <a:ext cx="196850" cy="200025"/>
            </a:xfrm>
            <a:prstGeom prst="ellipse">
              <a:avLst/>
            </a:pr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5" name="Freeform 9"/>
            <p:cNvSpPr>
              <a:spLocks/>
            </p:cNvSpPr>
            <p:nvPr/>
          </p:nvSpPr>
          <p:spPr bwMode="auto">
            <a:xfrm>
              <a:off x="3902076" y="2922588"/>
              <a:ext cx="339725" cy="265113"/>
            </a:xfrm>
            <a:custGeom>
              <a:avLst/>
              <a:gdLst>
                <a:gd name="T0" fmla="*/ 56 w 90"/>
                <a:gd name="T1" fmla="*/ 0 h 70"/>
                <a:gd name="T2" fmla="*/ 34 w 90"/>
                <a:gd name="T3" fmla="*/ 0 h 70"/>
                <a:gd name="T4" fmla="*/ 0 w 90"/>
                <a:gd name="T5" fmla="*/ 34 h 70"/>
                <a:gd name="T6" fmla="*/ 0 w 90"/>
                <a:gd name="T7" fmla="*/ 61 h 70"/>
                <a:gd name="T8" fmla="*/ 0 w 90"/>
                <a:gd name="T9" fmla="*/ 62 h 70"/>
                <a:gd name="T10" fmla="*/ 2 w 90"/>
                <a:gd name="T11" fmla="*/ 62 h 70"/>
                <a:gd name="T12" fmla="*/ 48 w 90"/>
                <a:gd name="T13" fmla="*/ 70 h 70"/>
                <a:gd name="T14" fmla="*/ 88 w 90"/>
                <a:gd name="T15" fmla="*/ 62 h 70"/>
                <a:gd name="T16" fmla="*/ 90 w 90"/>
                <a:gd name="T17" fmla="*/ 61 h 70"/>
                <a:gd name="T18" fmla="*/ 90 w 90"/>
                <a:gd name="T19" fmla="*/ 61 h 70"/>
                <a:gd name="T20" fmla="*/ 90 w 90"/>
                <a:gd name="T21" fmla="*/ 34 h 70"/>
                <a:gd name="T22" fmla="*/ 56 w 90"/>
                <a:gd name="T23" fmla="*/ 0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0" h="70">
                  <a:moveTo>
                    <a:pt x="56" y="0"/>
                  </a:moveTo>
                  <a:cubicBezTo>
                    <a:pt x="34" y="0"/>
                    <a:pt x="34" y="0"/>
                    <a:pt x="34" y="0"/>
                  </a:cubicBezTo>
                  <a:cubicBezTo>
                    <a:pt x="15" y="0"/>
                    <a:pt x="0" y="15"/>
                    <a:pt x="0" y="34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62"/>
                    <a:pt x="0" y="62"/>
                    <a:pt x="0" y="62"/>
                  </a:cubicBezTo>
                  <a:cubicBezTo>
                    <a:pt x="2" y="62"/>
                    <a:pt x="2" y="62"/>
                    <a:pt x="2" y="62"/>
                  </a:cubicBezTo>
                  <a:cubicBezTo>
                    <a:pt x="20" y="68"/>
                    <a:pt x="35" y="70"/>
                    <a:pt x="48" y="70"/>
                  </a:cubicBezTo>
                  <a:cubicBezTo>
                    <a:pt x="73" y="70"/>
                    <a:pt x="87" y="62"/>
                    <a:pt x="88" y="62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61"/>
                    <a:pt x="90" y="61"/>
                    <a:pt x="90" y="61"/>
                  </a:cubicBezTo>
                  <a:cubicBezTo>
                    <a:pt x="90" y="34"/>
                    <a:pt x="90" y="34"/>
                    <a:pt x="90" y="34"/>
                  </a:cubicBezTo>
                  <a:cubicBezTo>
                    <a:pt x="90" y="15"/>
                    <a:pt x="75" y="0"/>
                    <a:pt x="56" y="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9146653" y="4170539"/>
            <a:ext cx="1785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000" dirty="0" smtClean="0">
                <a:latin typeface="나눔스퀘어라운드 Bold" pitchFamily="50" charset="-127"/>
                <a:ea typeface="나눔스퀘어라운드 Bold" pitchFamily="50" charset="-127"/>
              </a:rPr>
              <a:t>상인</a:t>
            </a:r>
            <a:endParaRPr lang="ko-KR" altLang="en-US" sz="2000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cxnSp>
        <p:nvCxnSpPr>
          <p:cNvPr id="30" name="직선 연결선 29"/>
          <p:cNvCxnSpPr/>
          <p:nvPr/>
        </p:nvCxnSpPr>
        <p:spPr>
          <a:xfrm>
            <a:off x="9423669" y="3025195"/>
            <a:ext cx="1285840" cy="1356947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직선 연결선 38"/>
          <p:cNvCxnSpPr/>
          <p:nvPr/>
        </p:nvCxnSpPr>
        <p:spPr>
          <a:xfrm flipH="1">
            <a:off x="9385124" y="3013647"/>
            <a:ext cx="1263364" cy="1380044"/>
          </a:xfrm>
          <a:prstGeom prst="line">
            <a:avLst/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989373" y="4598975"/>
            <a:ext cx="40548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관인과 귀족이 소비하는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 fontAlgn="base"/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다양하고 방대한 품목 조세로 충당불가능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8971070" y="5355771"/>
            <a:ext cx="1171424" cy="369332"/>
          </a:xfrm>
          <a:prstGeom prst="rect">
            <a:avLst/>
          </a:prstGeom>
          <a:solidFill>
            <a:srgbClr val="EF7E75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유통경제</a:t>
            </a:r>
            <a:endParaRPr lang="ko-KR" altLang="en-US" dirty="0"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10161242" y="5355771"/>
            <a:ext cx="9744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발현</a:t>
            </a:r>
            <a:endParaRPr lang="ko-KR" altLang="en-US" dirty="0"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-313442" y="4691724"/>
            <a:ext cx="40548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/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농민으로부터 </a:t>
            </a:r>
            <a:r>
              <a:rPr lang="ko-KR" altLang="en-US" dirty="0"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조세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로 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징수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 fontAlgn="base"/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직접 </a:t>
            </a:r>
            <a:r>
              <a: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중앙으로 </a:t>
            </a:r>
            <a:r>
              <a:rPr lang="ko-KR" altLang="en-US" dirty="0" smtClean="0"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운반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endParaRPr lang="en-US" altLang="ko-KR" dirty="0" smtClean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 fontAlgn="base"/>
            <a:r>
              <a:rPr lang="ko-KR" altLang="en-US" dirty="0" smtClean="0"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건설사업</a:t>
            </a:r>
            <a:r>
              <a:rPr lang="ko-KR" alt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도 농민의 노동에 의지</a:t>
            </a:r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89521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7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01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27" name="제목 2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나라</a:t>
            </a:r>
            <a:r>
              <a:rPr lang="en-US" altLang="ko-KR" dirty="0" smtClean="0">
                <a:latin typeface="나눔스퀘어라운드 Bold" pitchFamily="50" charset="-127"/>
                <a:ea typeface="나눔스퀘어라운드 Bold" pitchFamily="50" charset="-127"/>
              </a:rPr>
              <a:t>,</a:t>
            </a:r>
            <a:r>
              <a:rPr lang="ko-KR" altLang="en-US" dirty="0" err="1" smtClean="0">
                <a:latin typeface="나눔스퀘어라운드 Bold" pitchFamily="50" charset="-127"/>
                <a:ea typeface="나눔스퀘어라운드 Bold" pitchFamily="50" charset="-127"/>
              </a:rPr>
              <a:t>헤이안</a:t>
            </a:r>
            <a:r>
              <a:rPr lang="ko-KR" altLang="en-US" dirty="0" smtClean="0">
                <a:latin typeface="나눔스퀘어라운드 Bold" pitchFamily="50" charset="-127"/>
                <a:ea typeface="나눔스퀘어라운드 Bold" pitchFamily="50" charset="-127"/>
              </a:rPr>
              <a:t> 시대의 경제 </a:t>
            </a:r>
            <a:endParaRPr lang="ko-KR" altLang="en-US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58617" y="1349622"/>
            <a:ext cx="51897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국가재정 </a:t>
            </a:r>
            <a:r>
              <a:rPr lang="ko-KR" altLang="en-US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</a:t>
            </a:r>
            <a:r>
              <a:rPr lang="ko-KR" altLang="en-US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기반 </a:t>
            </a:r>
            <a:r>
              <a:rPr lang="en-US" altLang="ko-KR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– </a:t>
            </a:r>
            <a:r>
              <a:rPr lang="ko-KR" altLang="en-US" sz="36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조용조 </a:t>
            </a:r>
            <a:endParaRPr lang="ko-KR" altLang="en-US" sz="36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pic>
        <p:nvPicPr>
          <p:cNvPr id="2050" name="Picture 2" descr="http://postfiles11.naver.net/20151010_170/jajuwayo_1444409675234bgi04_PNG/7.pn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3815" y="2115575"/>
            <a:ext cx="7809189" cy="1821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059436" y="4270696"/>
            <a:ext cx="238114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비단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면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포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철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소금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해조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․</a:t>
            </a: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생선 가공품 등 주로 </a:t>
            </a:r>
            <a:r>
              <a:rPr lang="ko-KR" altLang="en-US" sz="2000" dirty="0"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지역 </a:t>
            </a:r>
            <a:r>
              <a:rPr lang="ko-KR" altLang="en-US" sz="2000" dirty="0" smtClean="0">
                <a:solidFill>
                  <a:srgbClr val="EF7E75"/>
                </a:solidFill>
                <a:latin typeface="나눔스퀘어라운드 Bold" pitchFamily="50" charset="-127"/>
                <a:ea typeface="나눔스퀘어라운드 Bold" pitchFamily="50" charset="-127"/>
              </a:rPr>
              <a:t>특산물</a:t>
            </a:r>
            <a:endParaRPr lang="ko-KR" altLang="en-US" sz="2000" dirty="0">
              <a:solidFill>
                <a:srgbClr val="EF7E75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5487" y="4329103"/>
            <a:ext cx="22787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면적에 따라</a:t>
            </a:r>
            <a:r>
              <a:rPr lang="en-US" altLang="ko-KR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수확의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3%~10%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쌀을 거둠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49029" y="4270696"/>
            <a:ext cx="294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남성에게 부과되는 </a:t>
            </a:r>
            <a:r>
              <a:rPr lang="ko-KR" altLang="en-US" sz="2000" dirty="0" smtClean="0"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노역</a:t>
            </a:r>
            <a:endParaRPr lang="en-US" altLang="ko-KR" sz="2000" dirty="0" smtClean="0">
              <a:solidFill>
                <a:srgbClr val="ED6D62"/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옷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쌀 </a:t>
            </a:r>
            <a:r>
              <a:rPr lang="en-US" altLang="ko-KR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,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소금 등으로 대체할 수 있음</a:t>
            </a:r>
            <a:endParaRPr lang="ko-KR" altLang="en-US" sz="2000" dirty="0"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cxnSp>
        <p:nvCxnSpPr>
          <p:cNvPr id="7" name="직선 연결선 6"/>
          <p:cNvCxnSpPr/>
          <p:nvPr/>
        </p:nvCxnSpPr>
        <p:spPr>
          <a:xfrm>
            <a:off x="4862285" y="1933908"/>
            <a:ext cx="0" cy="3744686"/>
          </a:xfrm>
          <a:prstGeom prst="line">
            <a:avLst/>
          </a:prstGeom>
          <a:ln>
            <a:solidFill>
              <a:srgbClr val="E79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연결선 10"/>
          <p:cNvCxnSpPr/>
          <p:nvPr/>
        </p:nvCxnSpPr>
        <p:spPr>
          <a:xfrm>
            <a:off x="7498638" y="1919394"/>
            <a:ext cx="0" cy="3744686"/>
          </a:xfrm>
          <a:prstGeom prst="line">
            <a:avLst/>
          </a:prstGeom>
          <a:ln>
            <a:solidFill>
              <a:srgbClr val="E796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4009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04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9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나라</a:t>
            </a:r>
            <a:r>
              <a:rPr lang="en-US" altLang="ko-KR" dirty="0">
                <a:latin typeface="나눔스퀘어라운드 Bold" pitchFamily="50" charset="-127"/>
                <a:ea typeface="나눔스퀘어라운드 Bold" pitchFamily="50" charset="-127"/>
              </a:rPr>
              <a:t>,</a:t>
            </a:r>
            <a:r>
              <a:rPr lang="ko-KR" altLang="en-US" dirty="0" err="1">
                <a:latin typeface="나눔스퀘어라운드 Bold" pitchFamily="50" charset="-127"/>
                <a:ea typeface="나눔스퀘어라운드 Bold" pitchFamily="50" charset="-127"/>
              </a:rPr>
              <a:t>헤이안</a:t>
            </a:r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 시대의 경제 </a:t>
            </a:r>
            <a:endParaRPr lang="ko-KR" altLang="en-US" dirty="0"/>
          </a:p>
        </p:txBody>
      </p:sp>
      <p:sp>
        <p:nvSpPr>
          <p:cNvPr id="22" name="타원 21"/>
          <p:cNvSpPr/>
          <p:nvPr/>
        </p:nvSpPr>
        <p:spPr>
          <a:xfrm>
            <a:off x="5706378" y="3327059"/>
            <a:ext cx="2754716" cy="2754714"/>
          </a:xfrm>
          <a:prstGeom prst="ellipse">
            <a:avLst/>
          </a:prstGeom>
          <a:solidFill>
            <a:srgbClr val="FBC348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/>
          <p:cNvSpPr/>
          <p:nvPr/>
        </p:nvSpPr>
        <p:spPr>
          <a:xfrm>
            <a:off x="3389796" y="3327059"/>
            <a:ext cx="2754716" cy="2754714"/>
          </a:xfrm>
          <a:prstGeom prst="ellipse">
            <a:avLst/>
          </a:prstGeom>
          <a:solidFill>
            <a:srgbClr val="E7963D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4" name="직선 연결선 23"/>
          <p:cNvCxnSpPr/>
          <p:nvPr/>
        </p:nvCxnSpPr>
        <p:spPr>
          <a:xfrm>
            <a:off x="925975" y="2032515"/>
            <a:ext cx="388224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직선 연결선 24"/>
          <p:cNvCxnSpPr/>
          <p:nvPr/>
        </p:nvCxnSpPr>
        <p:spPr>
          <a:xfrm>
            <a:off x="925975" y="3965487"/>
            <a:ext cx="269352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직선 연결선 25"/>
          <p:cNvCxnSpPr/>
          <p:nvPr/>
        </p:nvCxnSpPr>
        <p:spPr>
          <a:xfrm>
            <a:off x="8229600" y="3965487"/>
            <a:ext cx="304414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4301321" y="4399765"/>
            <a:ext cx="93166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종교</a:t>
            </a:r>
            <a:endParaRPr lang="ko-KR" altLang="en-US" sz="3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669711" y="4399764"/>
            <a:ext cx="9525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건설</a:t>
            </a:r>
            <a:endParaRPr lang="ko-KR" altLang="en-US" sz="3200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882008" y="2099029"/>
            <a:ext cx="27374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귀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족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이나 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고급 관료에게는 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관위에 </a:t>
            </a:r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상응하는 </a:t>
            </a:r>
            <a:r>
              <a:rPr lang="ko-KR" altLang="en-US" dirty="0" smtClean="0"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봉급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지급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2558" y="4074702"/>
            <a:ext cx="19223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국가적</a:t>
            </a:r>
            <a:r>
              <a:rPr lang="ko-KR" altLang="en-US" dirty="0"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dirty="0" smtClean="0"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종교행사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와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대규모 사경사업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552963" y="4074702"/>
            <a:ext cx="1827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ko-KR" altLang="en-US" dirty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수도 및 사찰 </a:t>
            </a:r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조성</a:t>
            </a:r>
            <a:endParaRPr lang="en-US" altLang="ko-KR" dirty="0" smtClean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r"/>
            <a:r>
              <a:rPr lang="ko-KR" altLang="en-US" dirty="0" smtClean="0">
                <a:solidFill>
                  <a:schemeClr val="bg2">
                    <a:lumMod val="50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궁궐건축</a:t>
            </a:r>
            <a:endParaRPr lang="ko-KR" altLang="en-US" dirty="0">
              <a:solidFill>
                <a:schemeClr val="bg2">
                  <a:lumMod val="50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1" name="타원 20"/>
          <p:cNvSpPr/>
          <p:nvPr/>
        </p:nvSpPr>
        <p:spPr>
          <a:xfrm>
            <a:off x="4548087" y="1455339"/>
            <a:ext cx="2754716" cy="2754714"/>
          </a:xfrm>
          <a:prstGeom prst="ellipse">
            <a:avLst/>
          </a:prstGeom>
          <a:solidFill>
            <a:srgbClr val="ED6D62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4661317" y="2376233"/>
            <a:ext cx="252825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/>
            <a:r>
              <a:rPr lang="ko-KR" altLang="en-US" sz="3200" dirty="0" smtClean="0"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지배체제 유지</a:t>
            </a:r>
            <a:endParaRPr lang="ko-KR" altLang="en-US" sz="3200" dirty="0"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1321" y="5907888"/>
            <a:ext cx="337876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dirty="0" smtClean="0">
                <a:latin typeface="나눔스퀘어라운드 Bold" pitchFamily="50" charset="-127"/>
                <a:ea typeface="나눔스퀘어라운드 Bold" pitchFamily="50" charset="-127"/>
              </a:rPr>
              <a:t>&lt;</a:t>
            </a:r>
            <a:r>
              <a:rPr lang="ko-KR" altLang="en-US" sz="2800" dirty="0" smtClean="0">
                <a:latin typeface="나눔스퀘어라운드 Bold" pitchFamily="50" charset="-127"/>
                <a:ea typeface="나눔스퀘어라운드 Bold" pitchFamily="50" charset="-127"/>
              </a:rPr>
              <a:t>국가재정의 지출</a:t>
            </a:r>
            <a:r>
              <a:rPr lang="en-US" altLang="ko-KR" sz="2800" dirty="0" smtClean="0">
                <a:latin typeface="나눔스퀘어라운드 Bold" pitchFamily="50" charset="-127"/>
                <a:ea typeface="나눔스퀘어라운드 Bold" pitchFamily="50" charset="-127"/>
              </a:rPr>
              <a:t>&gt;</a:t>
            </a:r>
            <a:endParaRPr lang="ko-KR" altLang="en-US" sz="2800" dirty="0"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40956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03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나라</a:t>
            </a:r>
            <a:r>
              <a:rPr lang="en-US" altLang="ko-KR" dirty="0">
                <a:latin typeface="나눔스퀘어라운드 Bold" pitchFamily="50" charset="-127"/>
                <a:ea typeface="나눔스퀘어라운드 Bold" pitchFamily="50" charset="-127"/>
              </a:rPr>
              <a:t>,</a:t>
            </a:r>
            <a:r>
              <a:rPr lang="ko-KR" altLang="en-US" dirty="0" err="1">
                <a:latin typeface="나눔스퀘어라운드 Bold" pitchFamily="50" charset="-127"/>
                <a:ea typeface="나눔스퀘어라운드 Bold" pitchFamily="50" charset="-127"/>
              </a:rPr>
              <a:t>헤이안</a:t>
            </a:r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 시대의 경제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45856" y="1452964"/>
            <a:ext cx="35830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화폐</a:t>
            </a:r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사용과 변화  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34491" y="294150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28053" y="2941507"/>
            <a:ext cx="10054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사진을</a:t>
            </a:r>
            <a:endParaRPr lang="en-US" altLang="ko-KR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>
                  <a:lumMod val="65000"/>
                </a:schemeClr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  <a:p>
            <a:pPr algn="ctr"/>
            <a:r>
              <a:rPr lang="ko-KR" altLang="en-US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65000"/>
                  </a:schemeClr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넣으세요</a:t>
            </a:r>
          </a:p>
        </p:txBody>
      </p:sp>
      <p:sp>
        <p:nvSpPr>
          <p:cNvPr id="9" name="모서리가 둥근 직사각형 8"/>
          <p:cNvSpPr/>
          <p:nvPr/>
        </p:nvSpPr>
        <p:spPr>
          <a:xfrm>
            <a:off x="3643086" y="2306785"/>
            <a:ext cx="1976046" cy="3262520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ED6D62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3" name="Picture 2" descr="C:\Users\K\Desktop\와도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7486" y="2409905"/>
            <a:ext cx="1766747" cy="1709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모서리가 둥근 직사각형 25"/>
          <p:cNvSpPr/>
          <p:nvPr/>
        </p:nvSpPr>
        <p:spPr>
          <a:xfrm>
            <a:off x="1089634" y="2306785"/>
            <a:ext cx="1915774" cy="3262520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ED6D62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altLang="ko-KR" sz="3200" dirty="0" smtClean="0">
                <a:solidFill>
                  <a:srgbClr val="E7963D"/>
                </a:solidFill>
              </a:rPr>
              <a:t>START</a:t>
            </a:r>
            <a:endParaRPr lang="ko-KR" altLang="en-US" sz="3200" dirty="0">
              <a:solidFill>
                <a:srgbClr val="E7963D"/>
              </a:solidFill>
            </a:endParaRPr>
          </a:p>
        </p:txBody>
      </p:sp>
      <p:sp>
        <p:nvSpPr>
          <p:cNvPr id="13" name="모서리가 둥근 직사각형 12"/>
          <p:cNvSpPr/>
          <p:nvPr/>
        </p:nvSpPr>
        <p:spPr>
          <a:xfrm>
            <a:off x="6414090" y="2306785"/>
            <a:ext cx="2105795" cy="3262520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ED6D62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pic>
        <p:nvPicPr>
          <p:cNvPr id="27" name="Picture 3" descr="C:\Users\K\Desktop\캡처d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0553" y="2452488"/>
            <a:ext cx="1652868" cy="162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extBox 27"/>
          <p:cNvSpPr txBox="1"/>
          <p:nvPr/>
        </p:nvSpPr>
        <p:spPr>
          <a:xfrm>
            <a:off x="3794651" y="4828526"/>
            <a:ext cx="17299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7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세기 후반 주조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일부사</a:t>
            </a:r>
            <a:r>
              <a:rPr lang="ko-KR" altLang="en-US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용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9" name="오른쪽 화살표 28"/>
          <p:cNvSpPr/>
          <p:nvPr/>
        </p:nvSpPr>
        <p:spPr>
          <a:xfrm>
            <a:off x="2950106" y="3094961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0" name="오른쪽 화살표 29"/>
          <p:cNvSpPr/>
          <p:nvPr/>
        </p:nvSpPr>
        <p:spPr>
          <a:xfrm>
            <a:off x="5623875" y="3094960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1" name="오른쪽 화살표 30"/>
          <p:cNvSpPr/>
          <p:nvPr/>
        </p:nvSpPr>
        <p:spPr>
          <a:xfrm>
            <a:off x="8364208" y="3094959"/>
            <a:ext cx="929941" cy="450703"/>
          </a:xfrm>
          <a:prstGeom prst="rightArrow">
            <a:avLst>
              <a:gd name="adj1" fmla="val 62881"/>
              <a:gd name="adj2" fmla="val 50000"/>
            </a:avLst>
          </a:prstGeom>
          <a:solidFill>
            <a:srgbClr val="ED6D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476972" y="4769991"/>
            <a:ext cx="19800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708</a:t>
            </a:r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년에 주조</a:t>
            </a:r>
            <a:endParaRPr lang="en-US" altLang="ko-KR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일본 최초 유통화폐</a:t>
            </a:r>
            <a:endParaRPr lang="ko-KR" altLang="en-US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06577" y="4329483"/>
            <a:ext cx="1120820" cy="400110"/>
          </a:xfrm>
          <a:prstGeom prst="rect">
            <a:avLst/>
          </a:prstGeom>
          <a:solidFill>
            <a:srgbClr val="E7963D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화동개</a:t>
            </a:r>
            <a:r>
              <a:rPr lang="ko-KR" altLang="en-US" sz="2000" b="1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진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09571" y="4355367"/>
            <a:ext cx="886781" cy="400110"/>
          </a:xfrm>
          <a:prstGeom prst="rect">
            <a:avLst/>
          </a:prstGeom>
          <a:solidFill>
            <a:srgbClr val="E7963D"/>
          </a:solidFill>
        </p:spPr>
        <p:txBody>
          <a:bodyPr wrap="none" rtlCol="0">
            <a:spAutoFit/>
          </a:bodyPr>
          <a:lstStyle/>
          <a:p>
            <a:r>
              <a:rPr lang="ko-KR" altLang="en-US" sz="2000" b="1" dirty="0" err="1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후혼</a:t>
            </a:r>
            <a:r>
              <a:rPr lang="ko-KR" altLang="en-US" sz="2000" b="1" dirty="0" err="1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스퀘어라운드 Bold" pitchFamily="50" charset="-127"/>
                <a:ea typeface="나눔스퀘어라운드 Bold" pitchFamily="50" charset="-127"/>
              </a:rPr>
              <a:t>센</a:t>
            </a:r>
            <a:endParaRPr lang="ko-KR" altLang="en-US" sz="20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bg1"/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2" name="모서리가 둥근 직사각형 31"/>
          <p:cNvSpPr/>
          <p:nvPr/>
        </p:nvSpPr>
        <p:spPr>
          <a:xfrm>
            <a:off x="9294149" y="2306785"/>
            <a:ext cx="1915774" cy="3262520"/>
          </a:xfrm>
          <a:prstGeom prst="roundRect">
            <a:avLst>
              <a:gd name="adj" fmla="val 3196"/>
            </a:avLst>
          </a:prstGeom>
          <a:solidFill>
            <a:schemeClr val="bg1"/>
          </a:solidFill>
          <a:ln w="82550">
            <a:solidFill>
              <a:srgbClr val="ED6D62"/>
            </a:solidFill>
          </a:ln>
          <a:effectLst>
            <a:outerShdw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3200" dirty="0">
              <a:solidFill>
                <a:srgbClr val="EF7E75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9270584" y="3545662"/>
            <a:ext cx="196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중앙 이외의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지역에서는 </a:t>
            </a:r>
            <a:endParaRPr lang="en-US" altLang="ko-KR" dirty="0" smtClean="0"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algn="ctr"/>
            <a:r>
              <a:rPr lang="ko-KR" altLang="en-US" sz="2000" dirty="0" smtClean="0">
                <a:solidFill>
                  <a:srgbClr val="E7963D"/>
                </a:solidFill>
                <a:latin typeface="나눔스퀘어라운드 Bold" pitchFamily="50" charset="-127"/>
                <a:ea typeface="나눔스퀘어라운드 Bold" pitchFamily="50" charset="-127"/>
              </a:rPr>
              <a:t>현물화폐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사용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cxnSp>
        <p:nvCxnSpPr>
          <p:cNvPr id="36" name="직선 화살표 연결선 35"/>
          <p:cNvCxnSpPr/>
          <p:nvPr/>
        </p:nvCxnSpPr>
        <p:spPr>
          <a:xfrm>
            <a:off x="10232571" y="4555422"/>
            <a:ext cx="0" cy="391438"/>
          </a:xfrm>
          <a:prstGeom prst="straightConnector1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9035338" y="5002567"/>
            <a:ext cx="24333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주화 유통의</a:t>
            </a:r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제한 </a:t>
            </a:r>
            <a:endParaRPr lang="ko-KR" altLang="en-US" dirty="0">
              <a:solidFill>
                <a:schemeClr val="tx1">
                  <a:lumMod val="65000"/>
                  <a:lumOff val="3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323177" y="2831926"/>
            <a:ext cx="217458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err="1" smtClean="0">
                <a:solidFill>
                  <a:srgbClr val="E7963D"/>
                </a:solidFill>
                <a:latin typeface="나눔스퀘어라운드 Bold" pitchFamily="50" charset="-127"/>
                <a:ea typeface="나눔스퀘어라운드 Bold" pitchFamily="50" charset="-127"/>
              </a:rPr>
              <a:t>축전서위령</a:t>
            </a:r>
            <a:r>
              <a:rPr lang="ko-KR" altLang="en-US" sz="2000" dirty="0" smtClean="0"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sz="2000" dirty="0" smtClean="0">
                <a:solidFill>
                  <a:schemeClr val="bg2">
                    <a:lumMod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시행</a:t>
            </a:r>
            <a:endParaRPr lang="ko-KR" altLang="en-US" sz="2000" dirty="0">
              <a:solidFill>
                <a:schemeClr val="bg2">
                  <a:lumMod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45228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직사각형 7"/>
          <p:cNvSpPr/>
          <p:nvPr/>
        </p:nvSpPr>
        <p:spPr>
          <a:xfrm>
            <a:off x="518754" y="2488046"/>
            <a:ext cx="4795486" cy="777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1</a:t>
            </a:r>
            <a:r>
              <a:rPr lang="en-US" altLang="ko-KR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. </a:t>
            </a: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야마토  시대</a:t>
            </a:r>
          </a:p>
        </p:txBody>
      </p:sp>
      <p:sp>
        <p:nvSpPr>
          <p:cNvPr id="12" name="직사각형 11"/>
          <p:cNvSpPr/>
          <p:nvPr/>
        </p:nvSpPr>
        <p:spPr>
          <a:xfrm>
            <a:off x="4496167" y="3618099"/>
            <a:ext cx="3808427" cy="775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2</a:t>
            </a:r>
            <a:r>
              <a:rPr lang="en-US" altLang="ko-KR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. </a:t>
            </a: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나라 시대</a:t>
            </a:r>
          </a:p>
        </p:txBody>
      </p:sp>
      <p:sp>
        <p:nvSpPr>
          <p:cNvPr id="16" name="직사각형 15"/>
          <p:cNvSpPr/>
          <p:nvPr/>
        </p:nvSpPr>
        <p:spPr>
          <a:xfrm>
            <a:off x="7898093" y="4908222"/>
            <a:ext cx="4569924" cy="7762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3</a:t>
            </a:r>
            <a:r>
              <a:rPr lang="en-US" altLang="ko-KR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. </a:t>
            </a:r>
            <a:r>
              <a:rPr lang="ko-KR" altLang="en-US" sz="4500" b="1" spc="-184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헤이안 시대</a:t>
            </a:r>
          </a:p>
        </p:txBody>
      </p:sp>
    </p:spTree>
    <p:extLst>
      <p:ext uri="{BB962C8B-B14F-4D97-AF65-F5344CB8AC3E}">
        <p14:creationId xmlns:p14="http://schemas.microsoft.com/office/powerpoint/2010/main" val="40881624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871568" y="1358188"/>
            <a:ext cx="2154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시장</a:t>
            </a:r>
            <a:r>
              <a:rPr lang="ko-KR" altLang="en-US" sz="3200" b="1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의 형성</a:t>
            </a:r>
            <a:endParaRPr lang="ko-KR" altLang="en-US" sz="3200" b="1" dirty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026325" y="5225096"/>
            <a:ext cx="6248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4625" indent="-174625">
              <a:buFont typeface="Arial" panose="020B0604020202020204" pitchFamily="34" charset="0"/>
              <a:buChar char="•"/>
            </a:pPr>
            <a:r>
              <a:rPr lang="ko-KR" alt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관사와 관인들의 수요를 </a:t>
            </a:r>
            <a:r>
              <a:rPr lang="ko-KR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충족하기 위한 </a:t>
            </a:r>
            <a:r>
              <a:rPr lang="ko-KR" altLang="en-US" sz="24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ED6D62"/>
                </a:solidFill>
                <a:latin typeface="나눔스퀘어라운드 Bold" pitchFamily="50" charset="-127"/>
                <a:ea typeface="나눔스퀘어라운드 Bold" pitchFamily="50" charset="-127"/>
              </a:rPr>
              <a:t>관영시장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설치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  <a:p>
            <a:pPr marL="174625" indent="-174625">
              <a:buFont typeface="Arial" panose="020B0604020202020204" pitchFamily="34" charset="0"/>
              <a:buChar char="•"/>
            </a:pP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우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경과 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좌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경에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각각 동시 서시를 설치하고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제도</a:t>
            </a:r>
            <a:r>
              <a:rPr lang="ko-KR" altLang="en-US" sz="2000" dirty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를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 </a:t>
            </a:r>
            <a:r>
              <a:rPr lang="ko-KR" altLang="en-US" sz="2000" dirty="0" smtClean="0">
                <a:ln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나눔스퀘어라운드 Bold" pitchFamily="50" charset="-127"/>
                <a:ea typeface="나눔스퀘어라운드 Bold" pitchFamily="50" charset="-127"/>
              </a:rPr>
              <a:t>관리함</a:t>
            </a:r>
            <a:endParaRPr lang="en-US" altLang="ko-KR" sz="2000" dirty="0" smtClean="0">
              <a:ln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나눔스퀘어라운드 Bold" pitchFamily="50" charset="-127"/>
              <a:ea typeface="나눔스퀘어라운드 Bold" pitchFamily="50" charset="-127"/>
            </a:endParaRPr>
          </a:p>
        </p:txBody>
      </p:sp>
      <p:sp>
        <p:nvSpPr>
          <p:cNvPr id="11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나라</a:t>
            </a:r>
            <a:r>
              <a:rPr lang="en-US" altLang="ko-KR" dirty="0">
                <a:latin typeface="나눔스퀘어라운드 Bold" pitchFamily="50" charset="-127"/>
                <a:ea typeface="나눔스퀘어라운드 Bold" pitchFamily="50" charset="-127"/>
              </a:rPr>
              <a:t>,</a:t>
            </a:r>
            <a:r>
              <a:rPr lang="ko-KR" altLang="en-US" dirty="0" err="1">
                <a:latin typeface="나눔스퀘어라운드 Bold" pitchFamily="50" charset="-127"/>
                <a:ea typeface="나눔스퀘어라운드 Bold" pitchFamily="50" charset="-127"/>
              </a:rPr>
              <a:t>헤이안</a:t>
            </a:r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 시대의 경제 </a:t>
            </a:r>
            <a:endParaRPr lang="ko-KR" altLang="en-US" dirty="0"/>
          </a:p>
        </p:txBody>
      </p:sp>
      <p:pic>
        <p:nvPicPr>
          <p:cNvPr id="4098" name="Picture 2" descr="https://mblogthumb-phinf.pstatic.net/20140715_107/lcm6863_1405419564177otYJJ_JPEG/201005090355430c0.jpg?type=w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2720" y="2161070"/>
            <a:ext cx="3308229" cy="26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postfiles16.naver.net/20151007_143/jajuwayo_1444209587636Vy6h2_PNG/16.png?type=w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9371" y="2161070"/>
            <a:ext cx="3308229" cy="2692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7195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7736" y="151384"/>
            <a:ext cx="8418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ko-KR" sz="4400" b="1" smtClean="0">
                <a:ln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rPr>
              <a:t>05</a:t>
            </a:r>
            <a:endParaRPr lang="ko-KR" altLang="en-US" sz="4000" b="1">
              <a:ln>
                <a:solidFill>
                  <a:schemeClr val="bg1">
                    <a:lumMod val="65000"/>
                    <a:alpha val="0"/>
                  </a:schemeClr>
                </a:solidFill>
              </a:ln>
              <a:solidFill>
                <a:schemeClr val="bg1"/>
              </a:solidFill>
              <a:latin typeface="나눔바른고딕" panose="020B0603020101020101" pitchFamily="50" charset="-127"/>
              <a:ea typeface="나눔바른고딕" panose="020B0603020101020101" pitchFamily="50" charset="-127"/>
            </a:endParaRPr>
          </a:p>
        </p:txBody>
      </p:sp>
      <p:sp>
        <p:nvSpPr>
          <p:cNvPr id="11" name="제목 1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나라</a:t>
            </a:r>
            <a:r>
              <a:rPr lang="en-US" altLang="ko-KR" dirty="0">
                <a:latin typeface="나눔스퀘어라운드 Bold" pitchFamily="50" charset="-127"/>
                <a:ea typeface="나눔스퀘어라운드 Bold" pitchFamily="50" charset="-127"/>
              </a:rPr>
              <a:t>,</a:t>
            </a:r>
            <a:r>
              <a:rPr lang="ko-KR" altLang="en-US" dirty="0" err="1">
                <a:latin typeface="나눔스퀘어라운드 Bold" pitchFamily="50" charset="-127"/>
                <a:ea typeface="나눔스퀘어라운드 Bold" pitchFamily="50" charset="-127"/>
              </a:rPr>
              <a:t>헤이안</a:t>
            </a:r>
            <a:r>
              <a:rPr lang="ko-KR" altLang="en-US" dirty="0">
                <a:latin typeface="나눔스퀘어라운드 Bold" pitchFamily="50" charset="-127"/>
                <a:ea typeface="나눔스퀘어라운드 Bold" pitchFamily="50" charset="-127"/>
              </a:rPr>
              <a:t> 시대의 경제 </a:t>
            </a:r>
            <a:endParaRPr lang="ko-KR" altLang="en-US" dirty="0"/>
          </a:p>
        </p:txBody>
      </p:sp>
      <p:sp>
        <p:nvSpPr>
          <p:cNvPr id="2" name="직사각형 1"/>
          <p:cNvSpPr/>
          <p:nvPr/>
        </p:nvSpPr>
        <p:spPr>
          <a:xfrm>
            <a:off x="3388784" y="3244334"/>
            <a:ext cx="5414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https://www.youtube.com/watch?v=6NwhkXZPB-E</a:t>
            </a:r>
            <a:endParaRPr lang="ko-KR" alt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672114" y="4731657"/>
            <a:ext cx="59363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11</a:t>
            </a:r>
            <a:r>
              <a:rPr lang="ko-KR" altLang="en-US" dirty="0" smtClean="0"/>
              <a:t>분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61350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171" y="2309356"/>
            <a:ext cx="378340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6000" spc="-15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rgbClr val="ED6D62"/>
                </a:solidFill>
                <a:latin typeface="배달의민족 도현" panose="020B0600000101010101" pitchFamily="50" charset="-127"/>
                <a:ea typeface="배달의민족 도현" panose="020B0600000101010101" pitchFamily="50" charset="-127"/>
              </a:rPr>
              <a:t>감사합니다</a:t>
            </a:r>
            <a:endParaRPr lang="ko-KR" altLang="en-US" sz="6000" spc="-15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tx1">
                  <a:lumMod val="85000"/>
                  <a:lumOff val="15000"/>
                </a:schemeClr>
              </a:solidFill>
              <a:latin typeface="배달의민족 도현" panose="020B0600000101010101" pitchFamily="50" charset="-127"/>
              <a:ea typeface="배달의민족 도현" panose="020B0600000101010101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3176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67544" y="3294743"/>
            <a:ext cx="9129485" cy="99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1. </a:t>
            </a:r>
            <a:r>
              <a:rPr lang="ko-KR" altLang="en-US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야마토  시대</a:t>
            </a:r>
          </a:p>
        </p:txBody>
      </p:sp>
    </p:spTree>
    <p:extLst>
      <p:ext uri="{BB962C8B-B14F-4D97-AF65-F5344CB8AC3E}">
        <p14:creationId xmlns:p14="http://schemas.microsoft.com/office/powerpoint/2010/main" val="31048719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" y="151384"/>
            <a:ext cx="811530" cy="69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1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한컴 윤고딕 240"/>
                <a:ea typeface="한컴 윤고딕 240"/>
              </a:rPr>
              <a:t>야마토 시대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10403" y="1879492"/>
            <a:ext cx="6549135" cy="4662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최초의 통일국가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세습제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확립            국호 야마토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일본천황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오키미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군림         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귀족계급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형성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6세기 :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유교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도입,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불교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전래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7세기 :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쇼토쿠 태자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천황 중심의</a:t>
            </a: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중앙집권 국가건설 지향</a:t>
            </a:r>
          </a:p>
          <a:p>
            <a:pPr lvl="0" algn="ctr">
              <a:defRPr lang="ko-KR" altLang="en-US"/>
            </a:pPr>
            <a:endParaRPr lang="en-US" altLang="ko-KR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>
              <a:defRPr lang="ko-KR" altLang="en-US"/>
            </a:pPr>
            <a:endParaRPr lang="en-US" altLang="ko-KR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</p:txBody>
      </p:sp>
      <p:pic>
        <p:nvPicPr>
          <p:cNvPr id="9" name="그림 8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366001" y="2213552"/>
            <a:ext cx="4113067" cy="3784021"/>
          </a:xfrm>
          <a:prstGeom prst="rect">
            <a:avLst/>
          </a:prstGeom>
        </p:spPr>
      </p:pic>
      <p:sp>
        <p:nvSpPr>
          <p:cNvPr id="12" name="오른쪽 화살표 11"/>
          <p:cNvSpPr/>
          <p:nvPr/>
        </p:nvSpPr>
        <p:spPr>
          <a:xfrm>
            <a:off x="3417352" y="2671486"/>
            <a:ext cx="619200" cy="4092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  <p:sp>
        <p:nvSpPr>
          <p:cNvPr id="13" name="오른쪽 화살표 12"/>
          <p:cNvSpPr/>
          <p:nvPr/>
        </p:nvSpPr>
        <p:spPr>
          <a:xfrm>
            <a:off x="3815093" y="3429000"/>
            <a:ext cx="619200" cy="409267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bg2">
              <a:lumMod val="50000"/>
            </a:schemeClr>
          </a:solidFill>
          <a:ln algn="ctr">
            <a:noFill/>
          </a:ln>
        </p:spPr>
        <p:style>
          <a:lnRef idx="2">
            <a:schemeClr val="accent1">
              <a:shade val="2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>
            <a:noAutofit/>
          </a:bodyPr>
          <a:lstStyle/>
          <a:p>
            <a:pPr algn="ctr">
              <a:defRPr lang="ko-KR" altLang="en-US"/>
            </a:pP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42214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51460" y="151384"/>
            <a:ext cx="811530" cy="69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1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한컴 윤고딕 240"/>
                <a:ea typeface="한컴 윤고딕 240"/>
              </a:rPr>
              <a:t>야마토 시대 - 쇼토쿠 태자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7107" y="1821761"/>
            <a:ext cx="7472769" cy="39008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수나라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를 상대로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적극적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외교 &amp;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대등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한 외교</a:t>
            </a:r>
          </a:p>
          <a:p>
            <a:pPr lvl="0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천황중심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의 국가 체제 지향</a:t>
            </a:r>
          </a:p>
          <a:p>
            <a:pPr lvl="0">
              <a:defRPr lang="ko-KR" altLang="en-US"/>
            </a:pPr>
            <a:endParaRPr lang="en-US" altLang="ko-KR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관위 12계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: 신하 재능과 공적에 따라 지위결정</a:t>
            </a:r>
          </a:p>
          <a:p>
            <a:pPr lvl="0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헌법 17조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: 일본 최초의 성문법</a:t>
            </a:r>
          </a:p>
          <a:p>
            <a:pPr lvl="0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              관인과 귀족이 지켜야 할 도덕규범</a:t>
            </a:r>
          </a:p>
          <a:p>
            <a:pPr lvl="0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천황기, 국기 등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역사서 편찬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= 황실 &amp; 국가유래 유구성</a:t>
            </a: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241826" y="1328160"/>
            <a:ext cx="2926235" cy="4750089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8514735" y="6144958"/>
            <a:ext cx="2609249" cy="46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&lt;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  <a:hlinkClick r:id="rId4"/>
              </a:rPr>
              <a:t>쇼토쿠 태자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한컴 윤고딕 240"/>
                <a:ea typeface="한컴 윤고딕 24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31921325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67544" y="3294743"/>
            <a:ext cx="9129485" cy="99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2. </a:t>
            </a:r>
            <a:r>
              <a:rPr lang="ko-KR" altLang="en-US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나라 시대</a:t>
            </a:r>
          </a:p>
        </p:txBody>
      </p:sp>
    </p:spTree>
    <p:extLst>
      <p:ext uri="{BB962C8B-B14F-4D97-AF65-F5344CB8AC3E}">
        <p14:creationId xmlns:p14="http://schemas.microsoft.com/office/powerpoint/2010/main" val="24709154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" y="151384"/>
            <a:ext cx="878205" cy="69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2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한컴 윤고딕 240"/>
                <a:ea typeface="한컴 윤고딕 240"/>
                <a:hlinkClick r:id="rId2"/>
              </a:rPr>
              <a:t>나라 시대</a:t>
            </a:r>
            <a:endParaRPr lang="ko-KR" altLang="en-US" sz="4000">
              <a:latin typeface="한컴 윤고딕 240"/>
              <a:ea typeface="한컴 윤고딕 24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82069" y="1669792"/>
            <a:ext cx="6909930" cy="46624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겐메이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천황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~ 간무 천황 (84년간)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율령반포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&amp; 중앙집권적 정치제도 완성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불교문화 부흥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역사서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 고사기, 일본서기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 등 편찬 </a:t>
            </a: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rgbClr val="FF0000"/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견당사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파견 &amp; 백제 유민 유입</a:t>
            </a:r>
          </a:p>
          <a:p>
            <a:pPr lvl="0" algn="ctr">
              <a:defRPr lang="ko-KR" altLang="en-US"/>
            </a:pPr>
            <a:endParaRPr lang="ko-KR" altLang="en-US" sz="250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en-US" altLang="ko-KR" sz="2500" b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but,</a:t>
            </a:r>
            <a:r>
              <a:rPr lang="en-US" altLang="ko-KR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 </a:t>
            </a: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귀족과 승려들의 부패</a:t>
            </a:r>
          </a:p>
          <a:p>
            <a:pPr lvl="0" algn="ctr">
              <a:defRPr lang="ko-KR" altLang="en-US"/>
            </a:pPr>
            <a:r>
              <a:rPr lang="ko-KR" altLang="en-US" sz="250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2">
                    <a:lumMod val="30000"/>
                  </a:schemeClr>
                </a:solidFill>
                <a:latin typeface="한컴 윤고딕 240"/>
                <a:ea typeface="한컴 윤고딕 240"/>
              </a:rPr>
              <a:t>       무리한 조사조불 사업</a:t>
            </a:r>
          </a:p>
        </p:txBody>
      </p:sp>
      <p:pic>
        <p:nvPicPr>
          <p:cNvPr id="18" name="그림 17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0" y="1355869"/>
            <a:ext cx="5276272" cy="502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6489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3360" y="151384"/>
            <a:ext cx="878205" cy="69443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 lang="ko-KR" altLang="en-US"/>
            </a:pPr>
            <a:r>
              <a:rPr lang="en-US" altLang="ko-KR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0</a:t>
            </a:r>
            <a:r>
              <a:rPr lang="ko-KR" altLang="en-US" sz="4000" b="1">
                <a:ln w="9525">
                  <a:solidFill>
                    <a:schemeClr val="bg1">
                      <a:lumMod val="65000"/>
                      <a:alpha val="0"/>
                    </a:schemeClr>
                  </a:solidFill>
                </a:ln>
                <a:solidFill>
                  <a:schemeClr val="bg1"/>
                </a:solidFill>
                <a:latin typeface="한컴 윤고딕 240"/>
                <a:ea typeface="한컴 윤고딕 240"/>
              </a:rPr>
              <a:t>2</a:t>
            </a:r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>
              <a:defRPr lang="ko-KR" altLang="en-US"/>
            </a:pPr>
            <a:r>
              <a:rPr lang="ko-KR" altLang="en-US" sz="4000">
                <a:latin typeface="한컴 윤고딕 240"/>
                <a:ea typeface="한컴 윤고딕 240"/>
              </a:rPr>
              <a:t>공유지 반급제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2113" y="1915131"/>
            <a:ext cx="10647772" cy="3668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 lang="ko-KR" altLang="en-US"/>
            </a:pPr>
            <a:r>
              <a:rPr lang="ko-KR" altLang="en-US" sz="3500" b="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공유지 </a:t>
            </a:r>
            <a:r>
              <a:rPr lang="ko-KR" altLang="en-US" sz="3500" b="1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반급제</a:t>
            </a:r>
            <a:r>
              <a:rPr lang="ko-KR" altLang="en-US" sz="3500" b="1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= </a:t>
            </a:r>
            <a:r>
              <a:rPr lang="ko-KR" altLang="en-US" sz="3500" b="1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반전수수법</a:t>
            </a: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일정한 연령에 달한 인민에게 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일정한 면적의 농토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를 나누어 주는 제도.</a:t>
            </a:r>
          </a:p>
          <a:p>
            <a:pPr lvl="0" algn="ctr">
              <a:defRPr lang="ko-KR" altLang="en-US"/>
            </a:pP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원칙적으로 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6년마다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반전을 행함.</a:t>
            </a:r>
          </a:p>
          <a:p>
            <a:pPr lvl="0" algn="ctr">
              <a:defRPr lang="ko-KR" altLang="en-US"/>
            </a:pP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목적 : 토지의 집중을 막고 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민생안정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을 꾀하는 동시에 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rgbClr val="FF0000"/>
                </a:solidFill>
                <a:latin typeface="한컴 윤고딕 240"/>
                <a:ea typeface="한컴 윤고딕 240"/>
              </a:rPr>
              <a:t>국가의 세수확보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bg1">
                    <a:lumMod val="10000"/>
                  </a:schemeClr>
                </a:solidFill>
                <a:latin typeface="한컴 윤고딕 240"/>
                <a:ea typeface="한컴 윤고딕 240"/>
              </a:rPr>
              <a:t>.</a:t>
            </a: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endParaRPr lang="ko-KR" altLang="en-US" sz="2500" dirty="0">
              <a:ln w="9525">
                <a:solidFill>
                  <a:schemeClr val="accent1">
                    <a:shade val="50000"/>
                    <a:alpha val="0"/>
                  </a:schemeClr>
                </a:solidFill>
              </a:ln>
              <a:solidFill>
                <a:schemeClr val="tx1">
                  <a:lumMod val="75000"/>
                  <a:lumOff val="25000"/>
                </a:schemeClr>
              </a:solidFill>
              <a:latin typeface="한컴 윤고딕 240"/>
              <a:ea typeface="한컴 윤고딕 240"/>
            </a:endParaRPr>
          </a:p>
          <a:p>
            <a:pPr lvl="0" algn="ctr">
              <a:defRPr lang="ko-KR" altLang="en-US"/>
            </a:pP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9세기 이후 </a:t>
            </a:r>
            <a:r>
              <a:rPr lang="ko-KR" altLang="en-US" sz="2500" dirty="0" err="1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율령제</a:t>
            </a:r>
            <a:r>
              <a:rPr lang="ko-KR" altLang="en-US" sz="2500" dirty="0">
                <a:ln w="9525">
                  <a:solidFill>
                    <a:schemeClr val="accent1">
                      <a:shade val="50000"/>
                      <a:alpha val="0"/>
                    </a:schemeClr>
                  </a:solidFill>
                </a:ln>
                <a:solidFill>
                  <a:schemeClr val="tx1">
                    <a:lumMod val="75000"/>
                    <a:lumOff val="25000"/>
                  </a:schemeClr>
                </a:solidFill>
                <a:latin typeface="한컴 윤고딕 240"/>
                <a:ea typeface="한컴 윤고딕 240"/>
              </a:rPr>
              <a:t> 정치가 흔들림에 따라 실시가 곤란해져 902년 끝으로 폐지.</a:t>
            </a:r>
          </a:p>
        </p:txBody>
      </p:sp>
    </p:spTree>
    <p:extLst>
      <p:ext uri="{BB962C8B-B14F-4D97-AF65-F5344CB8AC3E}">
        <p14:creationId xmlns:p14="http://schemas.microsoft.com/office/powerpoint/2010/main" val="28401961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567544" y="3294743"/>
            <a:ext cx="9129485" cy="9991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lang="ko-KR" altLang="en-US"/>
            </a:pPr>
            <a:r>
              <a:rPr lang="en-US" altLang="ko-KR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3. </a:t>
            </a:r>
            <a:r>
              <a:rPr lang="ko-KR" altLang="en-US" sz="6000" b="1" spc="-125">
                <a:ln w="9525"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tx1">
                    <a:lumMod val="95000"/>
                    <a:lumOff val="5000"/>
                  </a:schemeClr>
                </a:solidFill>
                <a:latin typeface="한컴 윤고딕 240"/>
                <a:ea typeface="한컴 윤고딕 240"/>
              </a:rPr>
              <a:t>헤이안  시대</a:t>
            </a:r>
          </a:p>
        </p:txBody>
      </p:sp>
    </p:spTree>
    <p:extLst>
      <p:ext uri="{BB962C8B-B14F-4D97-AF65-F5344CB8AC3E}">
        <p14:creationId xmlns:p14="http://schemas.microsoft.com/office/powerpoint/2010/main" val="17445888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3019</TotalTime>
  <Words>612</Words>
  <Application>Microsoft Office PowerPoint</Application>
  <PresentationFormat>사용자 지정</PresentationFormat>
  <Paragraphs>176</Paragraphs>
  <Slides>22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30" baseType="lpstr">
      <vt:lpstr>굴림</vt:lpstr>
      <vt:lpstr>Arial</vt:lpstr>
      <vt:lpstr>나눔스퀘어라운드 Bold</vt:lpstr>
      <vt:lpstr>맑은 고딕</vt:lpstr>
      <vt:lpstr>한컴 윤고딕 240</vt:lpstr>
      <vt:lpstr>배달의민족 도현</vt:lpstr>
      <vt:lpstr>나눔바른고딕</vt:lpstr>
      <vt:lpstr>Office 테마</vt:lpstr>
      <vt:lpstr>PowerPoint 프레젠테이션</vt:lpstr>
      <vt:lpstr>PowerPoint 프레젠테이션</vt:lpstr>
      <vt:lpstr>PowerPoint 프레젠테이션</vt:lpstr>
      <vt:lpstr>야마토 시대</vt:lpstr>
      <vt:lpstr>야마토 시대 - 쇼토쿠 태자</vt:lpstr>
      <vt:lpstr>PowerPoint 프레젠테이션</vt:lpstr>
      <vt:lpstr>나라 시대</vt:lpstr>
      <vt:lpstr>공유지 반급제</vt:lpstr>
      <vt:lpstr>PowerPoint 프레젠테이션</vt:lpstr>
      <vt:lpstr>헤이안 시대</vt:lpstr>
      <vt:lpstr>선사시대</vt:lpstr>
      <vt:lpstr>도래인과 농업 생산 경제의 시작</vt:lpstr>
      <vt:lpstr>농업 사회 계급·농업 공동체 탄생</vt:lpstr>
      <vt:lpstr>야마토 국가의 성립</vt:lpstr>
      <vt:lpstr>고대 시대 화폐</vt:lpstr>
      <vt:lpstr>나라시대의 경제 </vt:lpstr>
      <vt:lpstr>나라,헤이안 시대의 경제 </vt:lpstr>
      <vt:lpstr>나라,헤이안 시대의 경제 </vt:lpstr>
      <vt:lpstr>나라,헤이안 시대의 경제 </vt:lpstr>
      <vt:lpstr>나라,헤이안 시대의 경제 </vt:lpstr>
      <vt:lpstr>나라,헤이안 시대의 경제 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YangJihoon</dc:creator>
  <cp:lastModifiedBy>K</cp:lastModifiedBy>
  <cp:revision>37</cp:revision>
  <dcterms:created xsi:type="dcterms:W3CDTF">2017-12-03T13:15:15Z</dcterms:created>
  <dcterms:modified xsi:type="dcterms:W3CDTF">2018-09-30T15:59:13Z</dcterms:modified>
</cp:coreProperties>
</file>