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0" r:id="rId1"/>
    <p:sldMasterId id="214748370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610"/>
    <p:restoredTop sz="94692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Master" Target="slideMasters/slideMaster2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5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3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4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0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4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779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13" Type="http://schemas.openxmlformats.org/officeDocument/2006/relationships/image" Target="../media/image1.png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2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2017-09-23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8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2.jpe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5000" b="1">
                <a:solidFill>
                  <a:srgbClr val="4f81bd"/>
                </a:solidFill>
                <a:latin typeface="한컴 윤체 L"/>
                <a:ea typeface="한컴 윤체 L"/>
              </a:rPr>
              <a:t>고대 일본국가의 사회와 문화</a:t>
            </a:r>
            <a:endParaRPr lang="ko-KR" altLang="en-US" sz="5000" b="1">
              <a:solidFill>
                <a:srgbClr val="4f81bd"/>
              </a:solidFill>
              <a:latin typeface="한컴 윤체 L"/>
              <a:ea typeface="한컴 윤체 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778" y="3717032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latin typeface="한컴 윤체 L"/>
                <a:ea typeface="한컴 윤체 L"/>
              </a:rPr>
              <a:t>2140</a:t>
            </a:r>
            <a:r>
              <a:rPr lang="ko-KR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한컴 윤체 L"/>
                <a:ea typeface="한컴 윤체 L"/>
              </a:rPr>
              <a:t>****</a:t>
            </a:r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latin typeface="한컴 윤체 L"/>
                <a:ea typeface="한컴 윤체 L"/>
              </a:rPr>
              <a:t>  </a:t>
            </a:r>
            <a:r>
              <a:rPr lang="ko-KR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한컴 윤체 L"/>
                <a:ea typeface="한컴 윤체 L"/>
              </a:rPr>
              <a:t>신중섭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한컴 윤체 L"/>
              <a:ea typeface="한컴 윤체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4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400" b="1">
                <a:solidFill>
                  <a:srgbClr val="4f81bd"/>
                </a:solidFill>
                <a:latin typeface="한컴 윤체 L"/>
                <a:ea typeface="한컴 윤체 L"/>
              </a:rPr>
              <a:t>2조</a:t>
            </a:r>
            <a:endParaRPr lang="ko-KR" altLang="en-US" sz="2400" b="1">
              <a:solidFill>
                <a:srgbClr val="4f81bd"/>
              </a:solidFill>
              <a:latin typeface="한컴 윤체 L"/>
              <a:ea typeface="한컴 윤체 L"/>
            </a:endParaRPr>
          </a:p>
        </p:txBody>
      </p:sp>
      <p:sp>
        <p:nvSpPr>
          <p:cNvPr id="1028" name=""/>
          <p:cNvSpPr/>
          <p:nvPr/>
        </p:nvSpPr>
        <p:spPr>
          <a:xfrm>
            <a:off x="6336196" y="2708920"/>
            <a:ext cx="2340260" cy="612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r>
              <a:rPr lang="ko-KR" altLang="en-US" sz="2000" b="1">
                <a:solidFill>
                  <a:schemeClr val="tx2">
                    <a:lumMod val="80000"/>
                    <a:lumOff val="20000"/>
                  </a:schemeClr>
                </a:solidFill>
                <a:latin typeface="한컴 윤체 L"/>
                <a:ea typeface="한컴 윤체 L"/>
              </a:rPr>
              <a:t>헤이안 문화</a:t>
            </a:r>
            <a:endParaRPr lang="ko-KR" altLang="en-US" sz="2000" b="1">
              <a:solidFill>
                <a:schemeClr val="tx2">
                  <a:lumMod val="80000"/>
                  <a:lumOff val="20000"/>
                </a:schemeClr>
              </a:solidFill>
              <a:latin typeface="한컴 윤체 L"/>
              <a:ea typeface="한컴 윤체 L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0" autoUpdateAnimBg="1"/>
      <p:bldP spid="1028" grpId="1" bldLvl="0" animBg="1" autoUpdateAnimBg="1"/>
      <p:bldP spid="9" grpId="2" bldLvl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58050" y="642918"/>
            <a:ext cx="178595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5400" b="1">
                <a:solidFill>
                  <a:prstClr val="white"/>
                </a:solidFill>
              </a:rPr>
              <a:t>순서</a:t>
            </a:r>
            <a:endParaRPr lang="ko-KR" altLang="en-US" sz="5400" b="1">
              <a:solidFill>
                <a:prstClr val="white"/>
              </a:solidFill>
            </a:endParaRPr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4346" y="857232"/>
            <a:ext cx="2434978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571612"/>
            <a:ext cx="857256" cy="61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prstClr val="white"/>
                </a:solidFill>
                <a:latin typeface="한컴 윤체 L"/>
                <a:ea typeface="한컴 윤체 L"/>
              </a:rPr>
              <a:t>01</a:t>
            </a:r>
            <a:endParaRPr lang="ko-KR" altLang="en-US" sz="3500" b="1">
              <a:solidFill>
                <a:prstClr val="white"/>
              </a:solidFill>
              <a:latin typeface="한컴 윤체 L"/>
              <a:ea typeface="한컴 윤체 L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4346" y="1785926"/>
            <a:ext cx="2434978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4346" y="2714620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186" y="2508306"/>
            <a:ext cx="8572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prstClr val="white"/>
                </a:solidFill>
                <a:latin typeface="한컴 윤체 L"/>
                <a:ea typeface="한컴 윤체 L"/>
              </a:rPr>
              <a:t>02</a:t>
            </a:r>
            <a:endParaRPr lang="ko-KR" altLang="en-US" sz="3500" b="1">
              <a:solidFill>
                <a:prstClr val="white"/>
              </a:solidFill>
              <a:latin typeface="한컴 윤체 L"/>
              <a:ea typeface="한컴 윤체 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186" y="3433000"/>
            <a:ext cx="8572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prstClr val="white"/>
                </a:solidFill>
                <a:latin typeface="한컴 윤체 L"/>
                <a:ea typeface="한컴 윤체 L"/>
              </a:rPr>
              <a:t>03</a:t>
            </a:r>
            <a:endParaRPr lang="ko-KR" altLang="en-US" sz="3500" b="1">
              <a:solidFill>
                <a:prstClr val="white"/>
              </a:solidFill>
              <a:latin typeface="한컴 윤체 L"/>
              <a:ea typeface="한컴 윤체 L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28860" y="15716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b="1">
                <a:solidFill>
                  <a:prstClr val="black"/>
                </a:solidFill>
              </a:rPr>
              <a:t>종교문화</a:t>
            </a:r>
            <a:endParaRPr lang="ko-KR" altLang="en-US" sz="2400" b="1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2886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b="1">
                <a:solidFill>
                  <a:prstClr val="black"/>
                </a:solidFill>
              </a:rPr>
              <a:t>문학</a:t>
            </a:r>
            <a:endParaRPr lang="ko-KR" altLang="en-US" sz="2400" b="1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2886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b="1">
                <a:solidFill>
                  <a:prstClr val="black"/>
                </a:solidFill>
              </a:rPr>
              <a:t>헤이안 시대 관복</a:t>
            </a:r>
            <a:endParaRPr lang="ko-KR" altLang="en-US" sz="2400" b="1">
              <a:solidFill>
                <a:prstClr val="black"/>
              </a:solidFill>
            </a:endParaRPr>
          </a:p>
        </p:txBody>
      </p:sp>
      <p:pic>
        <p:nvPicPr>
          <p:cNvPr id="10" name="그림 9" descr="11-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4346" y="3643314"/>
            <a:ext cx="2434978" cy="1918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6186" y="4357694"/>
            <a:ext cx="8572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prstClr val="white"/>
                </a:solidFill>
                <a:latin typeface="한컴 윤체 L"/>
                <a:ea typeface="한컴 윤체 L"/>
              </a:rPr>
              <a:t>04</a:t>
            </a:r>
            <a:endParaRPr lang="ko-KR" altLang="en-US" sz="3500" b="1">
              <a:solidFill>
                <a:prstClr val="white"/>
              </a:solidFill>
              <a:latin typeface="한컴 윤체 L"/>
              <a:ea typeface="한컴 윤체 L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28860" y="435769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b="1">
                <a:solidFill>
                  <a:prstClr val="black"/>
                </a:solidFill>
              </a:rPr>
              <a:t>정치</a:t>
            </a:r>
            <a:endParaRPr lang="ko-KR" altLang="en-US" sz="2400" b="1">
              <a:solidFill>
                <a:prstClr val="black"/>
              </a:solidFill>
            </a:endParaRPr>
          </a:p>
        </p:txBody>
      </p:sp>
      <p:pic>
        <p:nvPicPr>
          <p:cNvPr id="39" name="그림 9" descr="11-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52536" y="4725144"/>
            <a:ext cx="2434978" cy="1918701"/>
          </a:xfrm>
          <a:prstGeom prst="rect">
            <a:avLst/>
          </a:prstGeom>
        </p:spPr>
      </p:pic>
      <p:sp>
        <p:nvSpPr>
          <p:cNvPr id="40" name="TextBox 12"/>
          <p:cNvSpPr txBox="1"/>
          <p:nvPr/>
        </p:nvSpPr>
        <p:spPr>
          <a:xfrm>
            <a:off x="967996" y="5439524"/>
            <a:ext cx="857256" cy="62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prstClr val="white"/>
                </a:solidFill>
                <a:latin typeface="한컴 윤체 L"/>
                <a:ea typeface="한컴 윤체 L"/>
              </a:rPr>
              <a:t>0</a:t>
            </a:r>
            <a:r>
              <a:rPr lang="ko-KR" altLang="en-US" sz="3500" b="1">
                <a:solidFill>
                  <a:prstClr val="white"/>
                </a:solidFill>
                <a:latin typeface="한컴 윤체 L"/>
                <a:ea typeface="한컴 윤체 L"/>
              </a:rPr>
              <a:t>5</a:t>
            </a:r>
            <a:endParaRPr lang="ko-KR" altLang="en-US" sz="3500" b="1">
              <a:solidFill>
                <a:prstClr val="white"/>
              </a:solidFill>
              <a:latin typeface="한컴 윤체 L"/>
              <a:ea typeface="한컴 윤체 L"/>
            </a:endParaRPr>
          </a:p>
        </p:txBody>
      </p:sp>
      <p:sp>
        <p:nvSpPr>
          <p:cNvPr id="41" name="직사각형 21"/>
          <p:cNvSpPr/>
          <p:nvPr/>
        </p:nvSpPr>
        <p:spPr>
          <a:xfrm>
            <a:off x="2390670" y="543952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 b="1">
                <a:solidFill>
                  <a:prstClr val="black"/>
                </a:solidFill>
              </a:rPr>
              <a:t>가나문자</a:t>
            </a:r>
            <a:endParaRPr lang="ko-KR" altLang="en-US" sz="2400" b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  <p:bldP spid="7" grpId="1" bldLvl="0" animBg="1" autoUpdateAnimBg="1"/>
      <p:bldP spid="14" grpId="2" bldLvl="0" animBg="1" autoUpdateAnimBg="1"/>
      <p:bldP spid="8" grpId="3" bldLvl="0" animBg="1" autoUpdateAnimBg="1"/>
      <p:bldP spid="11" grpId="4" bldLvl="0" animBg="1" autoUpdateAnimBg="1"/>
      <p:bldP spid="20" grpId="5" bldLvl="0" animBg="1" autoUpdateAnimBg="1"/>
      <p:bldP spid="9" grpId="6" bldLvl="0" animBg="1" autoUpdateAnimBg="1"/>
      <p:bldP spid="12" grpId="7" bldLvl="0" animBg="1" autoUpdateAnimBg="1"/>
      <p:bldP spid="21" grpId="8" bldLvl="0" animBg="1" autoUpdateAnimBg="1"/>
      <p:bldP spid="10" grpId="9" bldLvl="0" animBg="1" autoUpdateAnimBg="1"/>
      <p:bldP spid="13" grpId="10" bldLvl="0" animBg="1" autoUpdateAnimBg="1"/>
      <p:bldP spid="22" grpId="11" bldLvl="0" animBg="1" autoUpdateAnimBg="1"/>
      <p:bldP spid="39" grpId="12" bldLvl="0" animBg="1" autoUpdateAnimBg="1"/>
      <p:bldP spid="40" grpId="13" bldLvl="0" animBg="1" autoUpdateAnimBg="1"/>
      <p:bldP spid="41" grpId="14" bldLvl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종교 문화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7524" y="1597043"/>
            <a:ext cx="3454182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신토란?</a:t>
            </a:r>
            <a:endParaRPr lang="ko-KR" altLang="en-US" sz="1600" b="1">
              <a:solidFill>
                <a:schemeClr val="tx1"/>
              </a:solidFill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41248" y="2312876"/>
            <a:ext cx="7461504" cy="387705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0" autoUpdateAnimBg="1"/>
      <p:bldP spid="20" grpId="1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종교문화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93873" y="2168860"/>
            <a:ext cx="2662602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tx1"/>
                </a:solidFill>
              </a:rPr>
              <a:t>일본의 신사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7" name="직사각형 5"/>
          <p:cNvSpPr/>
          <p:nvPr/>
        </p:nvSpPr>
        <p:spPr>
          <a:xfrm>
            <a:off x="5760132" y="6093296"/>
            <a:ext cx="3168352" cy="42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7000" algn="ctr">
              <a:defRPr lang="ko-KR" altLang="en-US"/>
            </a:pPr>
            <a:r>
              <a:rPr lang="ko-KR" altLang="ko-KR" sz="1000" b="1">
                <a:solidFill>
                  <a:schemeClr val="tx1"/>
                </a:solidFill>
                <a:ea typeface="함초롬바탕"/>
              </a:rPr>
              <a:t>https://youtu.be/5dHut1B9Rko</a:t>
            </a:r>
            <a:endParaRPr lang="ko-KR" altLang="ko-KR" sz="1000" b="1">
              <a:solidFill>
                <a:schemeClr val="tx1"/>
              </a:solidFill>
              <a:ea typeface="함초롬바탕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515" y="1448780"/>
            <a:ext cx="6264696" cy="469852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  <p:bldP spid="9" grpId="1" bldLvl="0" animBg="1" autoUpdateAnimBg="1"/>
      <p:bldP spid="7" grpId="2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44008" y="642918"/>
            <a:ext cx="449999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종교문화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sp>
        <p:nvSpPr>
          <p:cNvPr id="8" name="직사각형 5"/>
          <p:cNvSpPr/>
          <p:nvPr/>
        </p:nvSpPr>
        <p:spPr>
          <a:xfrm>
            <a:off x="4572000" y="6061539"/>
            <a:ext cx="1764196" cy="28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500" b="1">
                <a:solidFill>
                  <a:schemeClr val="tx1"/>
                </a:solidFill>
              </a:rPr>
              <a:t>아베노 세이메이</a:t>
            </a:r>
            <a:endParaRPr lang="ko-KR" altLang="en-US" sz="1500" b="1">
              <a:solidFill>
                <a:schemeClr val="tx1"/>
              </a:solidFill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6259" y="1808820"/>
            <a:ext cx="4145740" cy="4572508"/>
          </a:xfrm>
          <a:prstGeom prst="rect">
            <a:avLst/>
          </a:prstGeom>
        </p:spPr>
      </p:pic>
      <p:sp>
        <p:nvSpPr>
          <p:cNvPr id="10" name="직사각형 5"/>
          <p:cNvSpPr/>
          <p:nvPr/>
        </p:nvSpPr>
        <p:spPr>
          <a:xfrm>
            <a:off x="5401786" y="1808820"/>
            <a:ext cx="2662602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7000" algn="ctr">
              <a:defRPr lang="ko-KR" altLang="en-US"/>
            </a:pPr>
            <a:r>
              <a:rPr lang="ko-KR" altLang="en-US" sz="20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음양도란?</a:t>
            </a:r>
            <a:endParaRPr lang="ko-KR" altLang="en-US" sz="2000" b="1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indent="127000" algn="ctr">
              <a:defRPr lang="ko-KR" altLang="en-US"/>
            </a:pPr>
            <a:r>
              <a:rPr lang="ko-KR" altLang="en-US" sz="15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헤이안 </a:t>
            </a:r>
            <a:r>
              <a:rPr lang="ko-KR" altLang="ko-KR" sz="15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율령제 아래에 있었던 중무청의 음양료(온묘우료)</a:t>
            </a:r>
            <a:r>
              <a:rPr lang="ko-KR" altLang="en-US" sz="15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에서 오행사상을 바탕으로 점을 치거나 땅을 살피는 방기를 장관하던 기관</a:t>
            </a:r>
            <a:endParaRPr lang="ko-KR" altLang="en-US" sz="1500" b="1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1"/>
      <p:bldP spid="9" grpId="1" bldLvl="0" animBg="1" autoUpdateAnimBg="1"/>
      <p:bldP spid="8" grpId="2" bldLvl="0" animBg="1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문학작품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5536" y="1664804"/>
            <a:ext cx="4752528" cy="329706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27884" y="3681028"/>
            <a:ext cx="5264224" cy="2874543"/>
          </a:xfrm>
          <a:prstGeom prst="rect">
            <a:avLst/>
          </a:prstGeom>
        </p:spPr>
      </p:pic>
      <p:sp>
        <p:nvSpPr>
          <p:cNvPr id="8" name="직사각형 5"/>
          <p:cNvSpPr/>
          <p:nvPr/>
        </p:nvSpPr>
        <p:spPr>
          <a:xfrm>
            <a:off x="5220072" y="2065095"/>
            <a:ext cx="1764196" cy="28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500" b="1">
                <a:solidFill>
                  <a:schemeClr val="tx1"/>
                </a:solidFill>
              </a:rPr>
              <a:t>겐지모노가타리</a:t>
            </a:r>
            <a:endParaRPr lang="ko-KR" altLang="en-US" sz="1500" b="1">
              <a:solidFill>
                <a:schemeClr val="tx1"/>
              </a:solidFill>
            </a:endParaRPr>
          </a:p>
        </p:txBody>
      </p:sp>
      <p:sp>
        <p:nvSpPr>
          <p:cNvPr id="9" name="직사각형 5"/>
          <p:cNvSpPr/>
          <p:nvPr/>
        </p:nvSpPr>
        <p:spPr>
          <a:xfrm>
            <a:off x="1619672" y="6273316"/>
            <a:ext cx="1908212" cy="28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500" b="1">
                <a:solidFill>
                  <a:schemeClr val="tx1"/>
                </a:solidFill>
              </a:rPr>
              <a:t>타케토리모노가타리</a:t>
            </a:r>
            <a:endParaRPr lang="ko-KR" altLang="en-US" sz="15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  <p:bldP spid="8" grpId="1" bldLvl="0" animBg="1" autoUpdateAnimBg="1"/>
      <p:bldP spid="7" grpId="2" bldLvl="0" animBg="1" autoUpdateAnimBg="1"/>
      <p:bldP spid="9" grpId="3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7524" y="1841500"/>
            <a:ext cx="4104456" cy="38197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72000" y="642918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헤이안 관복과 복식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9932" y="1941621"/>
            <a:ext cx="3024336" cy="2974756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01950" y="3429000"/>
            <a:ext cx="2474505" cy="309313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1"/>
      <p:bldP spid="8" grpId="1" bldLvl="0" animBg="1" autoUpdateAnimBg="1"/>
      <p:bldP spid="9" grpId="2" bldLvl="0" animBg="1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2600908"/>
            <a:ext cx="3852428" cy="316835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72000" y="642918"/>
            <a:ext cx="449999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헤이안의 정치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5556" y="1808820"/>
            <a:ext cx="3384376" cy="2605969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27984" y="2854856"/>
            <a:ext cx="4248471" cy="2590367"/>
          </a:xfrm>
          <a:prstGeom prst="rect">
            <a:avLst/>
          </a:prstGeom>
        </p:spPr>
      </p:pic>
      <p:sp>
        <p:nvSpPr>
          <p:cNvPr id="9" name="직사각형 5"/>
          <p:cNvSpPr/>
          <p:nvPr/>
        </p:nvSpPr>
        <p:spPr>
          <a:xfrm>
            <a:off x="539552" y="4581128"/>
            <a:ext cx="1764196" cy="28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500" b="1">
                <a:solidFill>
                  <a:schemeClr val="tx1"/>
                </a:solidFill>
              </a:rPr>
              <a:t>견당사 경로</a:t>
            </a:r>
            <a:endParaRPr lang="ko-KR" altLang="en-US" sz="15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  <p:bldP spid="9" grpId="1" bldLvl="0" animBg="1" autoUpdateAnimBg="1"/>
      <p:bldP spid="8" grpId="2" bldLvl="0" animBg="1" autoUpdateAnimBg="1"/>
      <p:bldP spid="7" grpId="3" bldLvl="0" animBg="1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white"/>
                </a:solidFill>
              </a:rPr>
              <a:t>고대 일본국가의 사회와 문화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prstClr val="white"/>
                </a:solidFill>
              </a:rPr>
              <a:t>가나문자</a:t>
            </a:r>
            <a:endParaRPr lang="ko-KR" altLang="en-US" sz="4000" b="1">
              <a:solidFill>
                <a:prstClr val="white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838" y="1880828"/>
            <a:ext cx="7488324" cy="45189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115</ep:Words>
  <ep:PresentationFormat>화면 슬라이드 쇼(4:3)</ep:PresentationFormat>
  <ep:Paragraphs>51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ep:HeadingPairs>
  <ep:TitlesOfParts>
    <vt:vector size="11" baseType="lpstr">
      <vt:lpstr>테마1</vt:lpstr>
      <vt:lpstr>1_테마1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2017-03-19T02:07:49.000</dcterms:created>
  <dc:creator>AutoBVT</dc:creator>
  <cp:lastModifiedBy>samsung</cp:lastModifiedBy>
  <dcterms:modified xsi:type="dcterms:W3CDTF">2018-09-30T05:45:38.945</dcterms:modified>
  <cp:revision>37</cp:revision>
  <dc:title>PowerPoint 프레젠테이션</dc:title>
</cp:coreProperties>
</file>