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  <p:sldMasterId id="2147484362" r:id="rId2"/>
  </p:sldMasterIdLst>
  <p:notesMasterIdLst>
    <p:notesMasterId r:id="rId12"/>
  </p:notesMasterIdLst>
  <p:sldIdLst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7"/>
    <p:restoredTop sz="94316"/>
  </p:normalViewPr>
  <p:slideViewPr>
    <p:cSldViewPr snapToObjects="1">
      <p:cViewPr>
        <p:scale>
          <a:sx n="100" d="100"/>
          <a:sy n="100" d="100"/>
        </p:scale>
        <p:origin x="-2010" y="-294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9B97-ABDE-4204-AEBD-C110A63FD08B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77F6-E41B-4F0A-97EA-9F34BA963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34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6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9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9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0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4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5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8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0"/>
            <a:ext cx="91560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12074" y="0"/>
            <a:ext cx="3936002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27" y="9807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4800" dirty="0" smtClean="0">
                <a:solidFill>
                  <a:srgbClr val="F79646"/>
                </a:solidFill>
              </a:rPr>
              <a:t>메이지 </a:t>
            </a:r>
            <a:endParaRPr lang="en-US" altLang="ko-KR" sz="48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4800" dirty="0" smtClean="0">
                <a:solidFill>
                  <a:schemeClr val="bg1"/>
                </a:solidFill>
              </a:rPr>
              <a:t>일본</a:t>
            </a:r>
            <a:r>
              <a:rPr lang="ko-KR" altLang="en-US" sz="4800" dirty="0" smtClean="0">
                <a:solidFill>
                  <a:prstClr val="white"/>
                </a:solidFill>
              </a:rPr>
              <a:t>의</a:t>
            </a:r>
            <a:r>
              <a:rPr lang="ko-KR" altLang="en-US" sz="4800" dirty="0" smtClean="0">
                <a:solidFill>
                  <a:prstClr val="black"/>
                </a:solidFill>
              </a:rPr>
              <a:t> </a:t>
            </a:r>
            <a:endParaRPr lang="en-US" altLang="ko-KR" sz="4800" dirty="0" smtClean="0">
              <a:solidFill>
                <a:prstClr val="black"/>
              </a:solidFill>
            </a:endParaRPr>
          </a:p>
          <a:p>
            <a:pPr defTabSz="914400"/>
            <a:r>
              <a:rPr lang="ko-KR" altLang="en-US" sz="4800" dirty="0" smtClean="0">
                <a:solidFill>
                  <a:srgbClr val="F79646"/>
                </a:solidFill>
              </a:rPr>
              <a:t>정치</a:t>
            </a:r>
            <a:r>
              <a:rPr lang="en-US" altLang="ko-KR" sz="4800" dirty="0">
                <a:solidFill>
                  <a:srgbClr val="F79646"/>
                </a:solidFill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</a:rPr>
              <a:t>특징</a:t>
            </a:r>
            <a:endParaRPr lang="en-US" altLang="ko-KR" sz="4800" dirty="0" smtClean="0">
              <a:solidFill>
                <a:schemeClr val="bg1"/>
              </a:solidFill>
            </a:endParaRPr>
          </a:p>
          <a:p>
            <a:pPr defTabSz="91440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27" y="544522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dirty="0" smtClean="0">
                <a:solidFill>
                  <a:prstClr val="white"/>
                </a:solidFill>
              </a:rPr>
              <a:t>일본어 일본학과</a:t>
            </a:r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r>
              <a:rPr lang="en-US" altLang="ko-KR" dirty="0" smtClean="0">
                <a:solidFill>
                  <a:prstClr val="white"/>
                </a:solidFill>
              </a:rPr>
              <a:t>21247252</a:t>
            </a:r>
          </a:p>
          <a:p>
            <a:pPr defTabSz="914400"/>
            <a:r>
              <a:rPr lang="ko-KR" altLang="en-US" dirty="0" smtClean="0">
                <a:solidFill>
                  <a:prstClr val="white"/>
                </a:solidFill>
              </a:rPr>
              <a:t>한상</a:t>
            </a:r>
            <a:r>
              <a:rPr lang="ko-KR" altLang="en-US" dirty="0">
                <a:solidFill>
                  <a:prstClr val="white"/>
                </a:solidFill>
              </a:rPr>
              <a:t>열</a:t>
            </a:r>
          </a:p>
        </p:txBody>
      </p:sp>
    </p:spTree>
    <p:extLst>
      <p:ext uri="{BB962C8B-B14F-4D97-AF65-F5344CB8AC3E}">
        <p14:creationId xmlns:p14="http://schemas.microsoft.com/office/powerpoint/2010/main" val="217375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059832" y="1952836"/>
            <a:ext cx="2952328" cy="2952328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2400" dirty="0" smtClean="0">
                <a:solidFill>
                  <a:srgbClr val="F79646"/>
                </a:solidFill>
              </a:rPr>
              <a:t>메이지 </a:t>
            </a:r>
            <a:r>
              <a:rPr lang="ko-KR" altLang="en-US" sz="2400" dirty="0" smtClean="0">
                <a:solidFill>
                  <a:schemeClr val="bg1"/>
                </a:solidFill>
              </a:rPr>
              <a:t>유신</a:t>
            </a:r>
            <a:r>
              <a:rPr lang="ko-KR" altLang="en-US" sz="2400" dirty="0">
                <a:solidFill>
                  <a:schemeClr val="bg1"/>
                </a:solidFill>
              </a:rPr>
              <a:t>과</a:t>
            </a:r>
            <a:r>
              <a:rPr lang="ko-KR" altLang="en-US" sz="2400" dirty="0" smtClean="0">
                <a:solidFill>
                  <a:srgbClr val="F79646"/>
                </a:solidFill>
              </a:rPr>
              <a:t> </a:t>
            </a:r>
            <a:endParaRPr lang="en-US" altLang="ko-KR" sz="2400" dirty="0" smtClean="0">
              <a:solidFill>
                <a:srgbClr val="F79646"/>
              </a:solidFill>
            </a:endParaRPr>
          </a:p>
          <a:p>
            <a:pPr algn="ctr" defTabSz="914400"/>
            <a:r>
              <a:rPr lang="ko-KR" altLang="en-US" sz="2400" dirty="0" smtClean="0">
                <a:solidFill>
                  <a:srgbClr val="F79646"/>
                </a:solidFill>
              </a:rPr>
              <a:t>중앙집권화</a:t>
            </a:r>
            <a:endParaRPr lang="en-US" altLang="ko-KR" sz="24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65726" y="332656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accent6"/>
                </a:solidFill>
              </a:rPr>
              <a:t>5</a:t>
            </a:r>
            <a:r>
              <a:rPr lang="ko-KR" altLang="en-US" dirty="0" smtClean="0">
                <a:solidFill>
                  <a:schemeClr val="accent6"/>
                </a:solidFill>
              </a:rPr>
              <a:t>개조의 서문 </a:t>
            </a:r>
            <a:r>
              <a:rPr lang="ko-KR" altLang="en-US" dirty="0" smtClean="0">
                <a:solidFill>
                  <a:schemeClr val="tx1"/>
                </a:solidFill>
              </a:rPr>
              <a:t>발표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64877" y="739856"/>
            <a:ext cx="12241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96136" y="332656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천황</a:t>
            </a:r>
            <a:r>
              <a:rPr lang="ko-KR" altLang="en-US" dirty="0" smtClean="0">
                <a:solidFill>
                  <a:schemeClr val="tx1"/>
                </a:solidFill>
              </a:rPr>
              <a:t>을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accent6"/>
                </a:solidFill>
              </a:rPr>
              <a:t>도쿄</a:t>
            </a:r>
            <a:r>
              <a:rPr lang="ko-KR" altLang="en-US" dirty="0" smtClean="0">
                <a:solidFill>
                  <a:schemeClr val="tx1"/>
                </a:solidFill>
              </a:rPr>
              <a:t>로 옮겨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새로운 수도</a:t>
            </a:r>
            <a:r>
              <a:rPr lang="ko-KR" altLang="en-US" dirty="0" smtClean="0">
                <a:solidFill>
                  <a:schemeClr val="tx1"/>
                </a:solidFill>
              </a:rPr>
              <a:t>로 정함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 rot="5400000">
            <a:off x="6804248" y="3104964"/>
            <a:ext cx="1224136" cy="648072"/>
          </a:xfrm>
          <a:prstGeom prst="rightArrow">
            <a:avLst>
              <a:gd name="adj1" fmla="val 47338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96136" y="5085184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err="1" smtClean="0">
                <a:solidFill>
                  <a:srgbClr val="FFFF00"/>
                </a:solidFill>
              </a:rPr>
              <a:t>번주</a:t>
            </a:r>
            <a:r>
              <a:rPr lang="ko-KR" altLang="en-US" dirty="0" err="1" smtClean="0">
                <a:solidFill>
                  <a:schemeClr val="tx1"/>
                </a:solidFill>
              </a:rPr>
              <a:t>의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r>
              <a:rPr lang="ko-KR" altLang="en-US" dirty="0" smtClean="0">
                <a:solidFill>
                  <a:schemeClr val="accent6"/>
                </a:solidFill>
              </a:rPr>
              <a:t>세습적 권리</a:t>
            </a:r>
            <a:r>
              <a:rPr lang="ko-KR" altLang="en-US" dirty="0" smtClean="0">
                <a:solidFill>
                  <a:schemeClr val="tx1"/>
                </a:solidFill>
              </a:rPr>
              <a:t>를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</a:rPr>
              <a:t>정부</a:t>
            </a:r>
            <a:r>
              <a:rPr lang="ko-KR" altLang="en-US" dirty="0" smtClean="0">
                <a:solidFill>
                  <a:schemeClr val="tx1"/>
                </a:solidFill>
              </a:rPr>
              <a:t>에 반환하는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en-US" altLang="ko-KR" dirty="0" smtClean="0">
              <a:solidFill>
                <a:prstClr val="white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accent6"/>
                </a:solidFill>
              </a:rPr>
              <a:t>판적봉환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10800000">
            <a:off x="3964877" y="5492384"/>
            <a:ext cx="12241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5726" y="5085184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번</a:t>
            </a:r>
            <a:r>
              <a:rPr lang="ko-KR" altLang="en-US" dirty="0" smtClean="0">
                <a:solidFill>
                  <a:prstClr val="black"/>
                </a:solidFill>
              </a:rPr>
              <a:t>들을 </a:t>
            </a:r>
            <a:r>
              <a:rPr lang="ko-KR" altLang="en-US" dirty="0" smtClean="0">
                <a:solidFill>
                  <a:srgbClr val="FFFF00"/>
                </a:solidFill>
              </a:rPr>
              <a:t>통폐합</a:t>
            </a:r>
            <a:r>
              <a:rPr lang="ko-KR" altLang="en-US" dirty="0" smtClean="0">
                <a:solidFill>
                  <a:prstClr val="black"/>
                </a:solidFill>
              </a:rPr>
              <a:t>하여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현</a:t>
            </a:r>
            <a:r>
              <a:rPr lang="ko-KR" altLang="en-US" dirty="0" smtClean="0">
                <a:solidFill>
                  <a:prstClr val="black"/>
                </a:solidFill>
              </a:rPr>
              <a:t>을 설치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메이지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chemeClr val="bg1"/>
                </a:solidFill>
              </a:rPr>
              <a:t>   정부의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      군사 개혁</a:t>
            </a:r>
            <a:endParaRPr lang="ko-KR" altLang="en-US" sz="3200" dirty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16" y="1772770"/>
            <a:ext cx="6912768" cy="515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제</a:t>
            </a:r>
            <a:r>
              <a:rPr lang="en-US" altLang="ko-KR" dirty="0" smtClean="0">
                <a:solidFill>
                  <a:prstClr val="white"/>
                </a:solidFill>
              </a:rPr>
              <a:t>1</a:t>
            </a:r>
            <a:r>
              <a:rPr lang="ko-KR" altLang="en-US" dirty="0" smtClean="0">
                <a:solidFill>
                  <a:prstClr val="white"/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국민 </a:t>
            </a:r>
            <a:r>
              <a:rPr lang="ko-KR" altLang="en-US" dirty="0">
                <a:solidFill>
                  <a:srgbClr val="F79646">
                    <a:lumMod val="75000"/>
                  </a:srgbClr>
                </a:solidFill>
              </a:rPr>
              <a:t>개병</a:t>
            </a:r>
            <a:r>
              <a:rPr lang="ko-KR" altLang="en-US" dirty="0">
                <a:solidFill>
                  <a:schemeClr val="tx1"/>
                </a:solidFill>
              </a:rPr>
              <a:t>의 원칙을 담은</a:t>
            </a:r>
            <a:r>
              <a:rPr lang="ko-KR" altLang="en-US" dirty="0">
                <a:solidFill>
                  <a:srgbClr val="F79646">
                    <a:lumMod val="75000"/>
                  </a:srgbClr>
                </a:solidFill>
              </a:rPr>
              <a:t> 징병고유 </a:t>
            </a:r>
            <a:r>
              <a:rPr lang="ko-KR" altLang="en-US" dirty="0">
                <a:solidFill>
                  <a:schemeClr val="tx1"/>
                </a:solidFill>
              </a:rPr>
              <a:t>발표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15616" y="3440884"/>
            <a:ext cx="6912768" cy="515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제</a:t>
            </a:r>
            <a:r>
              <a:rPr lang="en-US" altLang="ko-KR" dirty="0">
                <a:solidFill>
                  <a:prstClr val="white"/>
                </a:solidFill>
              </a:rPr>
              <a:t>3</a:t>
            </a:r>
            <a:r>
              <a:rPr lang="ko-KR" altLang="en-US" dirty="0" smtClean="0">
                <a:solidFill>
                  <a:prstClr val="white"/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err="1" smtClean="0">
                <a:solidFill>
                  <a:srgbClr val="F79646">
                    <a:lumMod val="75000"/>
                  </a:srgbClr>
                </a:solidFill>
              </a:rPr>
              <a:t>징병령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공표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5616" y="4262686"/>
            <a:ext cx="6912768" cy="515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제</a:t>
            </a:r>
            <a:r>
              <a:rPr lang="en-US" altLang="ko-KR" dirty="0" smtClean="0">
                <a:solidFill>
                  <a:prstClr val="white"/>
                </a:solidFill>
              </a:rPr>
              <a:t>4</a:t>
            </a:r>
            <a:r>
              <a:rPr lang="ko-KR" altLang="en-US" dirty="0" smtClean="0">
                <a:solidFill>
                  <a:prstClr val="white"/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err="1" smtClean="0">
                <a:solidFill>
                  <a:srgbClr val="F79646">
                    <a:lumMod val="75000"/>
                  </a:srgbClr>
                </a:solidFill>
              </a:rPr>
              <a:t>병부성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폐지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15616" y="5126806"/>
            <a:ext cx="6912768" cy="515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제</a:t>
            </a:r>
            <a:r>
              <a:rPr lang="en-US" altLang="ko-KR" dirty="0">
                <a:solidFill>
                  <a:prstClr val="white"/>
                </a:solidFill>
              </a:rPr>
              <a:t>5</a:t>
            </a:r>
            <a:r>
              <a:rPr lang="ko-KR" altLang="en-US" dirty="0" smtClean="0">
                <a:solidFill>
                  <a:prstClr val="white"/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육군성</a:t>
            </a:r>
            <a:r>
              <a:rPr lang="ko-KR" altLang="en-US" dirty="0" smtClean="0">
                <a:solidFill>
                  <a:schemeClr val="tx1"/>
                </a:solidFill>
              </a:rPr>
              <a:t>과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ko-KR" altLang="en-US" dirty="0" err="1" smtClean="0">
                <a:solidFill>
                  <a:srgbClr val="F79646">
                    <a:lumMod val="75000"/>
                  </a:srgbClr>
                </a:solidFill>
              </a:rPr>
              <a:t>해군성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설치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30272" y="2636890"/>
            <a:ext cx="6912768" cy="515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제</a:t>
            </a:r>
            <a:r>
              <a:rPr lang="en-US" altLang="ko-KR" dirty="0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>
                <a:solidFill>
                  <a:srgbClr val="F79646">
                    <a:lumMod val="75000"/>
                  </a:srgbClr>
                </a:solidFill>
              </a:rPr>
              <a:t>징병제 </a:t>
            </a:r>
            <a:r>
              <a:rPr lang="ko-KR" altLang="en-US" dirty="0">
                <a:solidFill>
                  <a:schemeClr val="tx1"/>
                </a:solidFill>
              </a:rPr>
              <a:t>실시</a:t>
            </a:r>
            <a:r>
              <a:rPr lang="ko-KR" altLang="en-US" dirty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07261" y="5949350"/>
            <a:ext cx="6912768" cy="515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제</a:t>
            </a:r>
            <a:r>
              <a:rPr lang="en-US" altLang="ko-KR" dirty="0" smtClean="0">
                <a:solidFill>
                  <a:prstClr val="white"/>
                </a:solidFill>
              </a:rPr>
              <a:t>6</a:t>
            </a:r>
            <a:r>
              <a:rPr lang="ko-KR" altLang="en-US" dirty="0" smtClean="0">
                <a:solidFill>
                  <a:prstClr val="white"/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근대적 군사제도 </a:t>
            </a:r>
            <a:r>
              <a:rPr lang="ko-KR" altLang="en-US" dirty="0" smtClean="0">
                <a:solidFill>
                  <a:schemeClr val="tx1"/>
                </a:solidFill>
              </a:rPr>
              <a:t>탄생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2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899490" y="2007439"/>
            <a:ext cx="2808414" cy="282119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메이지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chemeClr val="bg1"/>
                </a:solidFill>
              </a:rPr>
              <a:t>정부의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조세 제도 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150256" y="1039592"/>
            <a:ext cx="1868222" cy="8750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토지소유권</a:t>
            </a:r>
            <a:r>
              <a:rPr lang="en-US" altLang="ko-KR" dirty="0" smtClean="0">
                <a:solidFill>
                  <a:prstClr val="white"/>
                </a:solidFill>
              </a:rPr>
              <a:t>, </a:t>
            </a:r>
          </a:p>
          <a:p>
            <a:pPr algn="ctr"/>
            <a:r>
              <a:rPr lang="ko-KR" altLang="en-US" dirty="0" err="1" smtClean="0">
                <a:solidFill>
                  <a:srgbClr val="FFFF00"/>
                </a:solidFill>
              </a:rPr>
              <a:t>매매권</a:t>
            </a:r>
            <a:r>
              <a:rPr lang="ko-KR" altLang="en-US" dirty="0" smtClean="0">
                <a:solidFill>
                  <a:prstClr val="white"/>
                </a:solidFill>
              </a:rPr>
              <a:t> 인정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208842" y="2852936"/>
            <a:ext cx="1980293" cy="8750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토지 권리 문서 </a:t>
            </a:r>
            <a:r>
              <a:rPr lang="en-US" altLang="ko-KR" dirty="0" smtClean="0">
                <a:solidFill>
                  <a:prstClr val="white"/>
                </a:solidFill>
              </a:rPr>
              <a:t>[</a:t>
            </a:r>
            <a:r>
              <a:rPr lang="ko-KR" altLang="en-US" dirty="0" smtClean="0">
                <a:solidFill>
                  <a:srgbClr val="FFFF00"/>
                </a:solidFill>
              </a:rPr>
              <a:t>지권</a:t>
            </a:r>
            <a:r>
              <a:rPr lang="en-US" altLang="ko-KR" dirty="0" smtClean="0">
                <a:solidFill>
                  <a:prstClr val="white"/>
                </a:solidFill>
              </a:rPr>
              <a:t>] </a:t>
            </a:r>
            <a:r>
              <a:rPr lang="ko-KR" altLang="en-US" dirty="0" smtClean="0">
                <a:solidFill>
                  <a:prstClr val="white"/>
                </a:solidFill>
              </a:rPr>
              <a:t>교부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원형 화살표 9"/>
          <p:cNvSpPr/>
          <p:nvPr/>
        </p:nvSpPr>
        <p:spPr>
          <a:xfrm>
            <a:off x="5436095" y="-171400"/>
            <a:ext cx="3296545" cy="32970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도형 10"/>
          <p:cNvSpPr/>
          <p:nvPr/>
        </p:nvSpPr>
        <p:spPr>
          <a:xfrm>
            <a:off x="4427984" y="1737500"/>
            <a:ext cx="3296545" cy="329704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막힌 원호 11"/>
          <p:cNvSpPr/>
          <p:nvPr/>
        </p:nvSpPr>
        <p:spPr>
          <a:xfrm>
            <a:off x="5668245" y="3875726"/>
            <a:ext cx="2832243" cy="283337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65515" y="4653136"/>
            <a:ext cx="1784377" cy="11521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지조개정조례</a:t>
            </a:r>
            <a:r>
              <a:rPr lang="ko-KR" altLang="en-US" dirty="0" smtClean="0">
                <a:solidFill>
                  <a:prstClr val="white"/>
                </a:solidFill>
              </a:rPr>
              <a:t> 공포</a:t>
            </a:r>
            <a:endParaRPr lang="en-US" altLang="ko-KR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7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3200" dirty="0" smtClean="0">
                <a:solidFill>
                  <a:srgbClr val="F79646"/>
                </a:solidFill>
              </a:rPr>
              <a:t>입헌체제</a:t>
            </a:r>
            <a:r>
              <a:rPr lang="ko-KR" altLang="en-US" sz="3200" dirty="0" smtClean="0">
                <a:solidFill>
                  <a:schemeClr val="bg1"/>
                </a:solidFill>
              </a:rPr>
              <a:t>의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</a:rPr>
              <a:t>수립과</a:t>
            </a:r>
            <a:r>
              <a:rPr lang="ko-KR" altLang="en-US" sz="3200" dirty="0" smtClean="0">
                <a:solidFill>
                  <a:srgbClr val="F79646"/>
                </a:solidFill>
              </a:rPr>
              <a:t> 근대 </a:t>
            </a:r>
            <a:r>
              <a:rPr lang="ko-KR" altLang="en-US" sz="3200" dirty="0" err="1" smtClean="0">
                <a:solidFill>
                  <a:srgbClr val="F79646"/>
                </a:solidFill>
              </a:rPr>
              <a:t>천황제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292080" y="1700808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err="1" smtClean="0">
                <a:solidFill>
                  <a:schemeClr val="accent6"/>
                </a:solidFill>
              </a:rPr>
              <a:t>이토</a:t>
            </a:r>
            <a:r>
              <a:rPr lang="ko-KR" altLang="en-US" dirty="0" smtClean="0">
                <a:solidFill>
                  <a:schemeClr val="accent6"/>
                </a:solidFill>
              </a:rPr>
              <a:t> </a:t>
            </a:r>
            <a:r>
              <a:rPr lang="ko-KR" altLang="en-US" dirty="0" err="1" smtClean="0">
                <a:solidFill>
                  <a:schemeClr val="accent6"/>
                </a:solidFill>
              </a:rPr>
              <a:t>히로부미</a:t>
            </a:r>
            <a:r>
              <a:rPr lang="ko-KR" altLang="en-US" dirty="0" err="1" smtClean="0">
                <a:solidFill>
                  <a:prstClr val="black"/>
                </a:solidFill>
              </a:rPr>
              <a:t>가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유럽 헌법 조사단</a:t>
            </a:r>
            <a:r>
              <a:rPr lang="ko-KR" altLang="en-US" dirty="0" smtClean="0">
                <a:solidFill>
                  <a:prstClr val="black"/>
                </a:solidFill>
              </a:rPr>
              <a:t>을 이끌고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n-US" altLang="ko-KR" dirty="0" smtClean="0">
                <a:solidFill>
                  <a:prstClr val="black"/>
                </a:solidFill>
              </a:rPr>
              <a:t>18</a:t>
            </a:r>
            <a:r>
              <a:rPr lang="ko-KR" altLang="en-US" dirty="0" smtClean="0">
                <a:solidFill>
                  <a:prstClr val="black"/>
                </a:solidFill>
              </a:rPr>
              <a:t>개월에 걸쳐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prstClr val="black"/>
                </a:solidFill>
              </a:rPr>
              <a:t>유럽 주요 나라 방문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3356992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err="1" smtClean="0">
                <a:solidFill>
                  <a:schemeClr val="accent6"/>
                </a:solidFill>
              </a:rPr>
              <a:t>독일식</a:t>
            </a:r>
            <a:r>
              <a:rPr lang="ko-KR" altLang="en-US" dirty="0" smtClean="0">
                <a:solidFill>
                  <a:schemeClr val="accent6"/>
                </a:solidFill>
              </a:rPr>
              <a:t> 헌법</a:t>
            </a:r>
            <a:r>
              <a:rPr lang="ko-KR" altLang="en-US" dirty="0" smtClean="0">
                <a:solidFill>
                  <a:prstClr val="black"/>
                </a:solidFill>
              </a:rPr>
              <a:t>을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채택</a:t>
            </a:r>
            <a:r>
              <a:rPr lang="ko-KR" altLang="en-US" dirty="0" smtClean="0">
                <a:solidFill>
                  <a:prstClr val="black"/>
                </a:solidFill>
              </a:rPr>
              <a:t>하기로 방침을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prstClr val="black"/>
                </a:solidFill>
              </a:rPr>
              <a:t>정함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92080" y="5013176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추밀원</a:t>
            </a:r>
            <a:r>
              <a:rPr lang="ko-KR" altLang="en-US" dirty="0" smtClean="0">
                <a:solidFill>
                  <a:prstClr val="black"/>
                </a:solidFill>
              </a:rPr>
              <a:t> 심의를 거쳐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n-US" altLang="ko-KR" dirty="0" smtClean="0">
                <a:solidFill>
                  <a:prstClr val="black"/>
                </a:solidFill>
              </a:rPr>
              <a:t>1889</a:t>
            </a:r>
            <a:r>
              <a:rPr lang="ko-KR" altLang="en-US" dirty="0" smtClean="0">
                <a:solidFill>
                  <a:prstClr val="black"/>
                </a:solidFill>
              </a:rPr>
              <a:t>년 </a:t>
            </a:r>
            <a:r>
              <a:rPr lang="en-US" altLang="ko-KR" dirty="0" smtClean="0">
                <a:solidFill>
                  <a:prstClr val="black"/>
                </a:solidFill>
              </a:rPr>
              <a:t>2</a:t>
            </a:r>
            <a:r>
              <a:rPr lang="ko-KR" altLang="en-US" dirty="0" smtClean="0">
                <a:solidFill>
                  <a:prstClr val="black"/>
                </a:solidFill>
              </a:rPr>
              <a:t>월 </a:t>
            </a:r>
            <a:r>
              <a:rPr lang="en-US" altLang="ko-KR" dirty="0" smtClean="0">
                <a:solidFill>
                  <a:prstClr val="black"/>
                </a:solidFill>
              </a:rPr>
              <a:t>11</a:t>
            </a:r>
            <a:r>
              <a:rPr lang="ko-KR" altLang="en-US" dirty="0" smtClean="0">
                <a:solidFill>
                  <a:prstClr val="black"/>
                </a:solidFill>
              </a:rPr>
              <a:t>일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메이지 헌법이 </a:t>
            </a:r>
            <a:endParaRPr lang="en-US" altLang="ko-KR" dirty="0" smtClean="0">
              <a:solidFill>
                <a:schemeClr val="accent6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천황</a:t>
            </a:r>
            <a:r>
              <a:rPr lang="ko-KR" altLang="en-US" dirty="0" smtClean="0">
                <a:solidFill>
                  <a:prstClr val="black"/>
                </a:solidFill>
              </a:rPr>
              <a:t>에 의해 공포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4099" name="Picture 3" descr="C:\Users\SEC\Downloads\20181006_151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2215341"/>
            <a:ext cx="4104570" cy="38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6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3200" dirty="0" smtClean="0">
                <a:solidFill>
                  <a:schemeClr val="accent6"/>
                </a:solidFill>
              </a:rPr>
              <a:t>메이지</a:t>
            </a:r>
            <a:r>
              <a:rPr lang="ko-KR" altLang="en-US" sz="3200" dirty="0" smtClean="0">
                <a:solidFill>
                  <a:schemeClr val="bg1"/>
                </a:solidFill>
              </a:rPr>
              <a:t> 헌법의 </a:t>
            </a:r>
            <a:r>
              <a:rPr lang="ko-KR" altLang="en-US" sz="3200" dirty="0" smtClean="0">
                <a:solidFill>
                  <a:srgbClr val="F79646"/>
                </a:solidFill>
              </a:rPr>
              <a:t>한계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292080" y="171780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정부 주도</a:t>
            </a:r>
            <a:r>
              <a:rPr lang="ko-KR" altLang="en-US" dirty="0" smtClean="0">
                <a:solidFill>
                  <a:prstClr val="black"/>
                </a:solidFill>
              </a:rPr>
              <a:t>로 이루어져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민중의 뜻</a:t>
            </a:r>
            <a:r>
              <a:rPr lang="ko-KR" altLang="en-US" dirty="0" smtClean="0">
                <a:solidFill>
                  <a:prstClr val="black"/>
                </a:solidFill>
              </a:rPr>
              <a:t>을 철저히 배제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292080" y="3401059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개인의 권리 보장</a:t>
            </a:r>
            <a:r>
              <a:rPr lang="ko-KR" altLang="en-US" dirty="0" smtClean="0">
                <a:solidFill>
                  <a:prstClr val="black"/>
                </a:solidFill>
              </a:rPr>
              <a:t>이라는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prstClr val="black"/>
                </a:solidFill>
              </a:rPr>
              <a:t>자유민권운동의 요구보다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국가권력의 강화</a:t>
            </a:r>
            <a:r>
              <a:rPr lang="ko-KR" altLang="en-US" dirty="0" smtClean="0">
                <a:solidFill>
                  <a:prstClr val="black"/>
                </a:solidFill>
              </a:rPr>
              <a:t>에 충실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2080" y="5085184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prstClr val="black"/>
                </a:solidFill>
              </a:rPr>
              <a:t>천황은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초헌법적 존재</a:t>
            </a:r>
            <a:r>
              <a:rPr lang="ko-KR" altLang="en-US" dirty="0" smtClean="0">
                <a:solidFill>
                  <a:prstClr val="black"/>
                </a:solidFill>
              </a:rPr>
              <a:t>이면서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헌법적 기관</a:t>
            </a:r>
            <a:r>
              <a:rPr lang="ko-KR" altLang="en-US" dirty="0" smtClean="0">
                <a:solidFill>
                  <a:prstClr val="black"/>
                </a:solidFill>
              </a:rPr>
              <a:t>으로 규정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2472852"/>
            <a:ext cx="2952410" cy="33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5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3200" dirty="0" smtClean="0">
                <a:solidFill>
                  <a:srgbClr val="F79646"/>
                </a:solidFill>
              </a:rPr>
              <a:t>메이지 </a:t>
            </a:r>
            <a:r>
              <a:rPr lang="ko-KR" altLang="en-US" sz="3200" dirty="0" smtClean="0">
                <a:solidFill>
                  <a:schemeClr val="bg1"/>
                </a:solidFill>
              </a:rPr>
              <a:t>정부의</a:t>
            </a:r>
            <a:r>
              <a:rPr lang="ko-KR" altLang="en-US" sz="3200" dirty="0" smtClean="0">
                <a:solidFill>
                  <a:srgbClr val="F79646"/>
                </a:solidFill>
              </a:rPr>
              <a:t> 형태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935427" y="2241843"/>
            <a:ext cx="3413760" cy="3413760"/>
          </a:xfrm>
          <a:custGeom>
            <a:avLst/>
            <a:gdLst>
              <a:gd name="connsiteX0" fmla="*/ 1706880 w 3413760"/>
              <a:gd name="connsiteY0" fmla="*/ 0 h 3413760"/>
              <a:gd name="connsiteX1" fmla="*/ 3185081 w 3413760"/>
              <a:gd name="connsiteY1" fmla="*/ 853440 h 3413760"/>
              <a:gd name="connsiteX2" fmla="*/ 3185081 w 3413760"/>
              <a:gd name="connsiteY2" fmla="*/ 2560320 h 3413760"/>
              <a:gd name="connsiteX3" fmla="*/ 1706880 w 3413760"/>
              <a:gd name="connsiteY3" fmla="*/ 1706880 h 3413760"/>
              <a:gd name="connsiteX4" fmla="*/ 1706880 w 341376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316689" y="0"/>
                  <a:pt x="2880177" y="325329"/>
                  <a:pt x="3185081" y="853440"/>
                </a:cubicBezTo>
                <a:cubicBezTo>
                  <a:pt x="3489986" y="1381551"/>
                  <a:pt x="3489986" y="2032209"/>
                  <a:pt x="3185081" y="2560320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343" tIns="752602" rIns="424637" bIns="1703578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300" dirty="0" smtClean="0">
                <a:solidFill>
                  <a:prstClr val="white"/>
                </a:solidFill>
              </a:rPr>
              <a:t>의</a:t>
            </a:r>
            <a:r>
              <a:rPr lang="ko-KR" altLang="en-US" sz="2300" dirty="0">
                <a:solidFill>
                  <a:prstClr val="white"/>
                </a:solidFill>
              </a:rPr>
              <a:t>회</a:t>
            </a:r>
            <a:endParaRPr lang="ko-KR" altLang="en-US" sz="2300" dirty="0">
              <a:solidFill>
                <a:prstClr val="white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2865119" y="2363763"/>
            <a:ext cx="3413760" cy="3413760"/>
          </a:xfrm>
          <a:custGeom>
            <a:avLst/>
            <a:gdLst>
              <a:gd name="connsiteX0" fmla="*/ 3185081 w 3413760"/>
              <a:gd name="connsiteY0" fmla="*/ 2560320 h 3413760"/>
              <a:gd name="connsiteX1" fmla="*/ 1706880 w 3413760"/>
              <a:gd name="connsiteY1" fmla="*/ 3413760 h 3413760"/>
              <a:gd name="connsiteX2" fmla="*/ 228679 w 3413760"/>
              <a:gd name="connsiteY2" fmla="*/ 2560320 h 3413760"/>
              <a:gd name="connsiteX3" fmla="*/ 1706880 w 3413760"/>
              <a:gd name="connsiteY3" fmla="*/ 1706880 h 3413760"/>
              <a:gd name="connsiteX4" fmla="*/ 3185081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3185081" y="2560320"/>
                </a:moveTo>
                <a:cubicBezTo>
                  <a:pt x="2880176" y="3088431"/>
                  <a:pt x="2316689" y="3413760"/>
                  <a:pt x="1706880" y="3413760"/>
                </a:cubicBezTo>
                <a:cubicBezTo>
                  <a:pt x="1097071" y="3413760"/>
                  <a:pt x="533583" y="3088431"/>
                  <a:pt x="228679" y="2560320"/>
                </a:cubicBezTo>
                <a:lnTo>
                  <a:pt x="1706880" y="1706880"/>
                </a:lnTo>
                <a:lnTo>
                  <a:pt x="3185081" y="25603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2011" tIns="2244091" rIns="801369" bIns="334009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300" dirty="0" smtClean="0">
                <a:solidFill>
                  <a:prstClr val="white"/>
                </a:solidFill>
              </a:rPr>
              <a:t>재판</a:t>
            </a:r>
            <a:r>
              <a:rPr lang="ko-KR" altLang="en-US" sz="2300" dirty="0">
                <a:solidFill>
                  <a:prstClr val="white"/>
                </a:solidFill>
              </a:rPr>
              <a:t>소</a:t>
            </a:r>
            <a:endParaRPr lang="ko-KR" altLang="en-US" sz="2300" dirty="0">
              <a:solidFill>
                <a:prstClr val="white"/>
              </a:solidFill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2794812" y="2241843"/>
            <a:ext cx="3413760" cy="3413760"/>
          </a:xfrm>
          <a:custGeom>
            <a:avLst/>
            <a:gdLst>
              <a:gd name="connsiteX0" fmla="*/ 228679 w 3413760"/>
              <a:gd name="connsiteY0" fmla="*/ 2560320 h 3413760"/>
              <a:gd name="connsiteX1" fmla="*/ 228679 w 3413760"/>
              <a:gd name="connsiteY1" fmla="*/ 853440 h 3413760"/>
              <a:gd name="connsiteX2" fmla="*/ 1706880 w 3413760"/>
              <a:gd name="connsiteY2" fmla="*/ 0 h 3413760"/>
              <a:gd name="connsiteX3" fmla="*/ 1706880 w 3413760"/>
              <a:gd name="connsiteY3" fmla="*/ 1706880 h 3413760"/>
              <a:gd name="connsiteX4" fmla="*/ 228679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228679" y="2560320"/>
                </a:moveTo>
                <a:cubicBezTo>
                  <a:pt x="-76226" y="2032209"/>
                  <a:pt x="-76226" y="1381551"/>
                  <a:pt x="228679" y="853440"/>
                </a:cubicBezTo>
                <a:cubicBezTo>
                  <a:pt x="533584" y="325329"/>
                  <a:pt x="1097071" y="0"/>
                  <a:pt x="1706880" y="0"/>
                </a:cubicBezTo>
                <a:lnTo>
                  <a:pt x="1706880" y="1706880"/>
                </a:lnTo>
                <a:lnTo>
                  <a:pt x="228679" y="25603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4637" tIns="752602" rIns="1828343" bIns="1703578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300" dirty="0" smtClean="0">
                <a:solidFill>
                  <a:prstClr val="white"/>
                </a:solidFill>
              </a:rPr>
              <a:t>내</a:t>
            </a:r>
            <a:r>
              <a:rPr lang="ko-KR" altLang="en-US" sz="2300" dirty="0">
                <a:solidFill>
                  <a:prstClr val="white"/>
                </a:solidFill>
              </a:rPr>
              <a:t>각</a:t>
            </a:r>
            <a:endParaRPr lang="ko-KR" altLang="en-US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6" y="1"/>
            <a:ext cx="9164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43510" y="1952796"/>
            <a:ext cx="3230156" cy="295241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smtClean="0">
                <a:solidFill>
                  <a:schemeClr val="accent6"/>
                </a:solidFill>
              </a:rPr>
              <a:t>메이지</a:t>
            </a:r>
            <a:r>
              <a:rPr lang="ko-KR" altLang="en-US" sz="3200" dirty="0" smtClean="0">
                <a:solidFill>
                  <a:prstClr val="white"/>
                </a:solidFill>
              </a:rPr>
              <a:t> 헌법 </a:t>
            </a:r>
            <a:endParaRPr lang="en-US" altLang="ko-KR" sz="3200" dirty="0" smtClean="0">
              <a:solidFill>
                <a:prstClr val="white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chemeClr val="accent6"/>
                </a:solidFill>
              </a:rPr>
              <a:t>제정</a:t>
            </a:r>
            <a:r>
              <a:rPr lang="ko-KR" altLang="en-US" sz="3200" dirty="0" smtClean="0">
                <a:solidFill>
                  <a:prstClr val="white"/>
                </a:solidFill>
              </a:rPr>
              <a:t>이 </a:t>
            </a:r>
            <a:endParaRPr lang="en-US" altLang="ko-KR" sz="3200" dirty="0" smtClean="0">
              <a:solidFill>
                <a:prstClr val="white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prstClr val="white"/>
                </a:solidFill>
              </a:rPr>
              <a:t>가지는 </a:t>
            </a:r>
            <a:r>
              <a:rPr lang="ko-KR" altLang="en-US" sz="3200" dirty="0" smtClean="0">
                <a:solidFill>
                  <a:schemeClr val="accent6"/>
                </a:solidFill>
              </a:rPr>
              <a:t>의의</a:t>
            </a:r>
            <a:endParaRPr lang="en-US" altLang="ko-KR" sz="3200" dirty="0" smtClean="0">
              <a:solidFill>
                <a:schemeClr val="accent6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92080" y="112468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일본이</a:t>
            </a:r>
            <a:r>
              <a:rPr lang="ko-KR" altLang="en-US" dirty="0" smtClean="0">
                <a:solidFill>
                  <a:schemeClr val="accent6"/>
                </a:solidFill>
              </a:rPr>
              <a:t> 근대국가</a:t>
            </a:r>
            <a:r>
              <a:rPr lang="ko-KR" altLang="en-US" dirty="0" smtClean="0">
                <a:solidFill>
                  <a:schemeClr val="tx1"/>
                </a:solidFill>
              </a:rPr>
              <a:t>로서</a:t>
            </a:r>
            <a:r>
              <a:rPr lang="ko-KR" altLang="en-US" dirty="0" smtClean="0">
                <a:solidFill>
                  <a:schemeClr val="accent6"/>
                </a:solidFill>
              </a:rPr>
              <a:t> </a:t>
            </a:r>
            <a:endParaRPr lang="en-US" altLang="ko-KR" dirty="0" smtClean="0">
              <a:solidFill>
                <a:schemeClr val="accent6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제도적 토대</a:t>
            </a:r>
            <a:r>
              <a:rPr lang="ko-KR" altLang="en-US" dirty="0" smtClean="0">
                <a:solidFill>
                  <a:schemeClr val="tx1"/>
                </a:solidFill>
              </a:rPr>
              <a:t>를 갖</a:t>
            </a:r>
            <a:r>
              <a:rPr lang="ko-KR" altLang="en-US" dirty="0">
                <a:solidFill>
                  <a:schemeClr val="tx1"/>
                </a:solidFill>
              </a:rPr>
              <a:t>춤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92080" y="285292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국가권력의 행사</a:t>
            </a:r>
            <a:r>
              <a:rPr lang="ko-KR" altLang="en-US" dirty="0" smtClean="0">
                <a:solidFill>
                  <a:schemeClr val="tx1"/>
                </a:solidFill>
              </a:rPr>
              <a:t>에 대한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6"/>
                </a:solidFill>
              </a:rPr>
              <a:t>법적 절차</a:t>
            </a:r>
            <a:r>
              <a:rPr lang="ko-KR" altLang="en-US" dirty="0" smtClean="0">
                <a:solidFill>
                  <a:schemeClr val="tx1"/>
                </a:solidFill>
              </a:rPr>
              <a:t>가 마련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92080" y="4581160"/>
            <a:ext cx="3456384" cy="15501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중의원 선거를 </a:t>
            </a:r>
            <a:r>
              <a:rPr lang="ko-KR" altLang="en-US" dirty="0">
                <a:solidFill>
                  <a:schemeClr val="tx1"/>
                </a:solidFill>
              </a:rPr>
              <a:t>통해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accent5"/>
                </a:solidFill>
              </a:rPr>
              <a:t>의회 구성</a:t>
            </a:r>
            <a:endParaRPr lang="en-US" altLang="ko-KR" dirty="0" smtClean="0">
              <a:solidFill>
                <a:schemeClr val="accent5"/>
              </a:solidFill>
            </a:endParaRPr>
          </a:p>
          <a:p>
            <a:pPr algn="ctr" defTabSz="914400"/>
            <a:r>
              <a:rPr lang="ko-KR" altLang="en-US" dirty="0" smtClean="0">
                <a:solidFill>
                  <a:schemeClr val="tx1"/>
                </a:solidFill>
              </a:rPr>
              <a:t>입헌체제의</a:t>
            </a:r>
            <a:r>
              <a:rPr lang="ko-KR" altLang="en-US" dirty="0" smtClean="0">
                <a:solidFill>
                  <a:schemeClr val="accent5"/>
                </a:solidFill>
              </a:rPr>
              <a:t> </a:t>
            </a:r>
            <a:r>
              <a:rPr lang="ko-KR" altLang="en-US" dirty="0" smtClean="0">
                <a:solidFill>
                  <a:schemeClr val="accent6"/>
                </a:solidFill>
              </a:rPr>
              <a:t>형식적 완성</a:t>
            </a:r>
            <a:endParaRPr lang="en-US" altLang="ko-KR" dirty="0">
              <a:solidFill>
                <a:schemeClr val="accent6"/>
              </a:solidFill>
            </a:endParaRPr>
          </a:p>
          <a:p>
            <a:pPr algn="ctr" defTabSz="914400"/>
            <a:endParaRPr lang="en-US" altLang="ko-KR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4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ko-KR" altLang="en-US" dirty="0" smtClea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80728"/>
            <a:ext cx="6120748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4800" dirty="0" smtClean="0">
                <a:solidFill>
                  <a:srgbClr val="F79646"/>
                </a:solidFill>
                <a:latin typeface="HY견명조" pitchFamily="18" charset="-127"/>
                <a:ea typeface="HY견명조" pitchFamily="18" charset="-127"/>
              </a:rPr>
              <a:t>참고 자료</a:t>
            </a:r>
            <a:endParaRPr lang="en-US" altLang="ko-KR" sz="4800" dirty="0" smtClean="0">
              <a:solidFill>
                <a:srgbClr val="F79646"/>
              </a:solidFill>
              <a:latin typeface="HY견명조" pitchFamily="18" charset="-127"/>
              <a:ea typeface="HY견명조" pitchFamily="18" charset="-127"/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아틀라스 일본사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사계절 출판사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일본사학회 지음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동북아 역사재단 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www.nahf.or.kr</a:t>
            </a:r>
          </a:p>
          <a:p>
            <a:pPr defTabSz="914400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 사회 일본 문화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소와당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출판사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이토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아비토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지음</a:t>
            </a:r>
            <a:endParaRPr lang="en-US" altLang="ko-KR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9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196</Words>
  <Application>Microsoft Office PowerPoint</Application>
  <PresentationFormat>화면 슬라이드 쇼(4:3)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Office 테마</vt:lpstr>
      <vt:lpstr>13_Office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독도 침탈역사</dc:title>
  <dc:creator>user</dc:creator>
  <cp:lastModifiedBy>SEC</cp:lastModifiedBy>
  <cp:revision>53</cp:revision>
  <dcterms:created xsi:type="dcterms:W3CDTF">2017-03-26T10:13:27Z</dcterms:created>
  <dcterms:modified xsi:type="dcterms:W3CDTF">2018-10-06T07:21:42Z</dcterms:modified>
  <cp:contentStatus>화면 슬라이드 쇼(4:3)</cp:contentStatus>
</cp:coreProperties>
</file>