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0" r:id="rId4"/>
    <p:sldId id="285" r:id="rId5"/>
    <p:sldId id="288" r:id="rId6"/>
    <p:sldId id="287" r:id="rId7"/>
    <p:sldId id="290" r:id="rId8"/>
    <p:sldId id="286" r:id="rId9"/>
    <p:sldId id="278" r:id="rId10"/>
    <p:sldId id="279" r:id="rId11"/>
    <p:sldId id="292" r:id="rId12"/>
    <p:sldId id="281" r:id="rId13"/>
    <p:sldId id="282" r:id="rId14"/>
    <p:sldId id="293" r:id="rId15"/>
    <p:sldId id="296" r:id="rId16"/>
    <p:sldId id="295" r:id="rId17"/>
    <p:sldId id="280" r:id="rId18"/>
    <p:sldId id="294" r:id="rId19"/>
    <p:sldId id="297" r:id="rId20"/>
    <p:sldId id="272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6854"/>
    <a:srgbClr val="E7E3DD"/>
    <a:srgbClr val="C8BEB0"/>
    <a:srgbClr val="F9F6F5"/>
    <a:srgbClr val="433629"/>
    <a:srgbClr val="F8796C"/>
    <a:srgbClr val="CDC4B7"/>
    <a:srgbClr val="A08E74"/>
    <a:srgbClr val="8D7B61"/>
    <a:srgbClr val="D3CBB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8" autoAdjust="0"/>
    <p:restoredTop sz="94660" autoAdjust="0"/>
  </p:normalViewPr>
  <p:slideViewPr>
    <p:cSldViewPr snapToGrid="0" showGuides="1">
      <p:cViewPr>
        <p:scale>
          <a:sx n="66" d="100"/>
          <a:sy n="66" d="100"/>
        </p:scale>
        <p:origin x="-870" y="-27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14441844"/>
      </p:ext>
    </p:extLst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80157832"/>
      </p:ext>
    </p:extLst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7865705"/>
      </p:ext>
    </p:extLst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87496974"/>
      </p:ext>
    </p:extLst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64894898"/>
      </p:ext>
    </p:extLst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87073313"/>
      </p:ext>
    </p:extLst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78532065"/>
      </p:ext>
    </p:extLst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680100051"/>
      </p:ext>
    </p:extLst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37169624"/>
      </p:ext>
    </p:extLst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52688453"/>
      </p:ext>
    </p:extLst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38035514"/>
      </p:ext>
    </p:extLst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760BA-A47A-42FD-82F2-087A62219492}" type="datetimeFigureOut">
              <a:rPr lang="ko-KR" altLang="en-US" smtClean="0"/>
              <a:pPr/>
              <a:t>2018-10-07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E9AB7-D0C7-45D2-B809-1E4A5DF9A0F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8542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hZItYPzlomU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_x159620968" descr="EMB00001e6856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278744"/>
            <a:ext cx="12192000" cy="2862322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400" b="1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r>
              <a:rPr lang="ko-KR" altLang="en-US" sz="4800" b="1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/>
                <a:cs typeface="조선일보명조" panose="02030304000000000000" pitchFamily="18" charset="-127"/>
              </a:rPr>
              <a:t>일본 메이지 정치</a:t>
            </a:r>
            <a:endParaRPr lang="en-US" altLang="ko-KR" sz="4800" b="1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/>
              <a:cs typeface="조선일보명조" panose="02030304000000000000" pitchFamily="18" charset="-127"/>
            </a:endParaRPr>
          </a:p>
          <a:p>
            <a:pPr algn="ctr"/>
            <a:endParaRPr lang="en-US" altLang="ko-KR" sz="4400" b="1" dirty="0" smtClean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  <a:p>
            <a:pPr algn="ctr"/>
            <a:endParaRPr lang="en-US" altLang="ko-KR" sz="4400" b="1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4715120" y="2251894"/>
            <a:ext cx="276176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4702420" y="5115279"/>
            <a:ext cx="276176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85520" y="3993922"/>
            <a:ext cx="1620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중국어중국학과</a:t>
            </a:r>
            <a:endParaRPr lang="en-US" altLang="ko-KR" sz="1600" dirty="0" smtClean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  <a:p>
            <a:pPr algn="ctr"/>
            <a:r>
              <a:rPr lang="en-US" altLang="ko-KR" sz="1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21501260</a:t>
            </a:r>
          </a:p>
          <a:p>
            <a:pPr algn="ctr"/>
            <a:r>
              <a:rPr lang="ko-KR" altLang="en-US" sz="1600" dirty="0" smtClean="0">
                <a:solidFill>
                  <a:schemeClr val="bg1"/>
                </a:solidFill>
                <a:latin typeface="Adobe Song Std L" panose="02020300000000000000" pitchFamily="18" charset="-128"/>
                <a:ea typeface="Adobe Song Std L" panose="02020300000000000000" pitchFamily="18" charset="-128"/>
              </a:rPr>
              <a:t>김은애</a:t>
            </a:r>
            <a:endParaRPr lang="en-US" altLang="ko-KR" sz="1600" dirty="0" smtClean="0">
              <a:solidFill>
                <a:schemeClr val="bg1"/>
              </a:solidFill>
              <a:latin typeface="Adobe Song Std L" panose="02020300000000000000" pitchFamily="18" charset="-128"/>
              <a:ea typeface="Adobe Song Std L" panose="02020300000000000000" pitchFamily="18" charset="-128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0698909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76609104" descr="EMB000020ac89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ê´ë ¨ ì´ë¯¸ì§"/>
          <p:cNvPicPr>
            <a:picLocks noChangeAspect="1" noChangeArrowheads="1"/>
          </p:cNvPicPr>
          <p:nvPr/>
        </p:nvPicPr>
        <p:blipFill>
          <a:blip r:embed="rId2" cstate="print">
            <a:lum bright="47000" contrast="-73000"/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3" name="직사각형 12"/>
          <p:cNvSpPr/>
          <p:nvPr/>
        </p:nvSpPr>
        <p:spPr>
          <a:xfrm>
            <a:off x="9510472" y="6280235"/>
            <a:ext cx="2376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88765E"/>
                </a:solidFill>
              </a:rPr>
              <a:t>http://blog.naver.com/2icct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93726" y="4272467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D3C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ko-KR" altLang="en-US" sz="13800" dirty="0">
              <a:solidFill>
                <a:srgbClr val="D3C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8613" y="4359551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D3C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ko-KR" altLang="en-US" sz="13800" dirty="0">
              <a:solidFill>
                <a:srgbClr val="D3C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09887" y="5032791"/>
            <a:ext cx="88585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아시아 최초의 입헌군주제</a:t>
            </a:r>
            <a:r>
              <a:rPr lang="en-US" altLang="ko-KR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의회제 민주주의 국가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5946036" y="4284158"/>
            <a:ext cx="372953" cy="441434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8796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중앙 행정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그룹 14"/>
          <p:cNvGrpSpPr/>
          <p:nvPr/>
        </p:nvGrpSpPr>
        <p:grpSpPr>
          <a:xfrm>
            <a:off x="2959670" y="1475796"/>
            <a:ext cx="6345685" cy="2373321"/>
            <a:chOff x="2959670" y="1911216"/>
            <a:chExt cx="6345685" cy="2373321"/>
          </a:xfrm>
        </p:grpSpPr>
        <p:sp>
          <p:nvSpPr>
            <p:cNvPr id="20" name="타원 19"/>
            <p:cNvSpPr/>
            <p:nvPr/>
          </p:nvSpPr>
          <p:spPr>
            <a:xfrm>
              <a:off x="2959670" y="1911216"/>
              <a:ext cx="2373321" cy="2373321"/>
            </a:xfrm>
            <a:prstGeom prst="ellipse">
              <a:avLst/>
            </a:prstGeom>
            <a:solidFill>
              <a:srgbClr val="F8796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srgbClr val="433629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에도</a:t>
              </a:r>
              <a:r>
                <a:rPr lang="en-US" altLang="ko-KR" sz="2000" b="1" dirty="0" smtClean="0">
                  <a:solidFill>
                    <a:srgbClr val="433629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-&gt; </a:t>
              </a:r>
              <a:r>
                <a:rPr lang="ko-KR" altLang="en-US" sz="2000" b="1" dirty="0" smtClean="0">
                  <a:solidFill>
                    <a:srgbClr val="433629"/>
                  </a:solidFill>
                  <a:latin typeface="조선일보명조" panose="02030304000000000000" pitchFamily="18" charset="-127"/>
                  <a:ea typeface="조선일보명조" panose="02030304000000000000" pitchFamily="18" charset="-127"/>
                  <a:cs typeface="조선일보명조" panose="02030304000000000000" pitchFamily="18" charset="-127"/>
                </a:rPr>
                <a:t>도쿄</a:t>
              </a:r>
              <a:endParaRPr lang="en-US" altLang="ko-KR" sz="20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6932034" y="1911216"/>
              <a:ext cx="2373321" cy="2373321"/>
            </a:xfrm>
            <a:prstGeom prst="ellipse">
              <a:avLst/>
            </a:prstGeom>
            <a:solidFill>
              <a:srgbClr val="F8796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srgbClr val="433629"/>
                  </a:solidFill>
                  <a:latin typeface="나눔고딕" panose="020D0604000000000000" pitchFamily="50" charset="-127"/>
                  <a:ea typeface="조선일보명조" panose="02030304000000000000" pitchFamily="18" charset="-127"/>
                </a:rPr>
                <a:t>제국 헌법</a:t>
              </a:r>
              <a:endParaRPr lang="en-US" altLang="ko-KR" sz="2000" b="1" dirty="0" smtClean="0">
                <a:solidFill>
                  <a:srgbClr val="433629"/>
                </a:solidFill>
                <a:latin typeface="나눔고딕" panose="020D0604000000000000" pitchFamily="50" charset="-127"/>
                <a:ea typeface="조선일보명조" panose="02030304000000000000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>
                  <a:solidFill>
                    <a:srgbClr val="433629"/>
                  </a:solidFill>
                  <a:latin typeface="나눔고딕" panose="020D0604000000000000" pitchFamily="50" charset="-127"/>
                  <a:ea typeface="조선일보명조" panose="02030304000000000000" pitchFamily="18" charset="-127"/>
                </a:rPr>
                <a:t>공포</a:t>
              </a:r>
              <a:r>
                <a:rPr lang="en-US" altLang="ko-KR" sz="2000" dirty="0" smtClean="0">
                  <a:solidFill>
                    <a:srgbClr val="43362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(1889</a:t>
              </a:r>
              <a:r>
                <a:rPr lang="ko-KR" altLang="en-US" sz="2000" dirty="0" smtClean="0">
                  <a:solidFill>
                    <a:srgbClr val="43362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</a:t>
              </a:r>
              <a:r>
                <a:rPr lang="en-US" altLang="ko-KR" sz="2000" dirty="0" smtClean="0">
                  <a:solidFill>
                    <a:srgbClr val="433629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en-US" altLang="ko-KR" sz="2000" b="1" dirty="0" smtClean="0">
                <a:solidFill>
                  <a:srgbClr val="433629"/>
                </a:solidFill>
                <a:latin typeface="나눔고딕" panose="020D0604000000000000" pitchFamily="50" charset="-127"/>
                <a:ea typeface="조선일보명조" panose="02030304000000000000" pitchFamily="18" charset="-127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4945852" y="1911216"/>
              <a:ext cx="2373321" cy="2373321"/>
            </a:xfrm>
            <a:prstGeom prst="ellipse">
              <a:avLst/>
            </a:prstGeom>
            <a:solidFill>
              <a:srgbClr val="C00000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000" b="1" dirty="0" smtClean="0">
                  <a:latin typeface="나눔고딕" panose="020D0604000000000000" pitchFamily="50" charset="-127"/>
                  <a:ea typeface="조선일보명조" panose="02030304000000000000" pitchFamily="18" charset="-127"/>
                </a:rPr>
                <a:t>의회 발족</a:t>
              </a:r>
              <a:endParaRPr lang="en-US" altLang="ko-KR" sz="2000" b="1" dirty="0" smtClean="0">
                <a:latin typeface="나눔고딕" panose="020D0604000000000000" pitchFamily="50" charset="-127"/>
                <a:ea typeface="조선일보명조" panose="02030304000000000000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2000" b="1" dirty="0" smtClean="0">
                  <a:latin typeface="나눔고딕" panose="020D0604000000000000" pitchFamily="50" charset="-127"/>
                  <a:ea typeface="조선일보명조" panose="02030304000000000000" pitchFamily="18" charset="-127"/>
                </a:rPr>
                <a:t>(1890</a:t>
              </a:r>
              <a:r>
                <a:rPr lang="ko-KR" altLang="en-US" sz="2000" b="1" dirty="0" smtClean="0">
                  <a:latin typeface="나눔고딕" panose="020D0604000000000000" pitchFamily="50" charset="-127"/>
                  <a:ea typeface="조선일보명조" panose="02030304000000000000" pitchFamily="18" charset="-127"/>
                </a:rPr>
                <a:t>년</a:t>
              </a:r>
              <a:r>
                <a:rPr lang="en-US" altLang="ko-KR" sz="2000" b="1" dirty="0" smtClean="0">
                  <a:latin typeface="나눔고딕" panose="020D0604000000000000" pitchFamily="50" charset="-127"/>
                  <a:ea typeface="조선일보명조" panose="02030304000000000000" pitchFamily="18" charset="-127"/>
                </a:rPr>
                <a:t>)</a:t>
              </a:r>
              <a:endPara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1549922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오각형 15"/>
          <p:cNvSpPr/>
          <p:nvPr/>
        </p:nvSpPr>
        <p:spPr>
          <a:xfrm rot="5400000">
            <a:off x="6677102" y="1858341"/>
            <a:ext cx="2423878" cy="2858290"/>
          </a:xfrm>
          <a:prstGeom prst="homePlate">
            <a:avLst>
              <a:gd name="adj" fmla="val 24250"/>
            </a:avLst>
          </a:prstGeom>
          <a:solidFill>
            <a:srgbClr val="C5BAA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7" name="오각형 16"/>
          <p:cNvSpPr/>
          <p:nvPr/>
        </p:nvSpPr>
        <p:spPr>
          <a:xfrm rot="5400000">
            <a:off x="2974684" y="1844049"/>
            <a:ext cx="2423879" cy="2857852"/>
          </a:xfrm>
          <a:prstGeom prst="homePlate">
            <a:avLst>
              <a:gd name="adj" fmla="val 24250"/>
            </a:avLst>
          </a:prstGeom>
          <a:solidFill>
            <a:srgbClr val="F8796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중앙 집권화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178597" y="2409363"/>
            <a:ext cx="37301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지방 </a:t>
            </a:r>
            <a:r>
              <a:rPr lang="ko-KR" altLang="en-US" sz="28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다이묘</a:t>
            </a:r>
            <a:endParaRPr lang="en-US" altLang="ko-KR" sz="28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중앙 정부에 </a:t>
            </a:r>
            <a:endParaRPr lang="en-US" altLang="ko-KR" sz="28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ko-KR" altLang="en-US" sz="28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토지 반납</a:t>
            </a:r>
            <a:endParaRPr lang="ko-KR" altLang="en-US" sz="28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46660" y="2648855"/>
            <a:ext cx="309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폐번치현</a:t>
            </a:r>
            <a:endParaRPr lang="en-US" altLang="ko-KR" sz="2800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r>
              <a:rPr lang="en-US" altLang="ko-KR" sz="1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1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번을 폐지하고 현을 설치</a:t>
            </a:r>
            <a:r>
              <a:rPr lang="en-US" altLang="ko-KR" sz="1200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1200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7926" y="5323069"/>
            <a:ext cx="3672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 smtClean="0">
                <a:solidFill>
                  <a:srgbClr val="46382A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중앙 집권화 </a:t>
            </a:r>
            <a:endParaRPr lang="en-US" altLang="ko-KR" sz="4800" dirty="0">
              <a:solidFill>
                <a:srgbClr val="46382A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18069" y="4765944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D3C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ko-KR" altLang="en-US" sz="13800" dirty="0">
              <a:solidFill>
                <a:srgbClr val="D3C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2385" y="4765943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D3C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ko-KR" altLang="en-US" sz="13800" dirty="0">
              <a:solidFill>
                <a:srgbClr val="D3C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453509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>
          <a:xfrm>
            <a:off x="1442523" y="1915889"/>
            <a:ext cx="3768106" cy="21771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사농공상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선비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농민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장인</a:t>
            </a:r>
            <a:r>
              <a:rPr lang="en-US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상인 순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7170057" y="1915890"/>
            <a:ext cx="4221851" cy="223111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무사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=&gt;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사족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그 외 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=&gt; </a:t>
            </a:r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평민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r>
              <a:rPr lang="ko-KR" alt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다이묘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, </a:t>
            </a:r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승려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=&gt; </a:t>
            </a:r>
            <a:r>
              <a:rPr lang="ko-KR" altLang="en-US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화족</a:t>
            </a:r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19" name="오른쪽 화살표 18"/>
          <p:cNvSpPr/>
          <p:nvPr/>
        </p:nvSpPr>
        <p:spPr>
          <a:xfrm>
            <a:off x="5973292" y="2270825"/>
            <a:ext cx="746827" cy="9513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2325033" y="1524004"/>
            <a:ext cx="1921608" cy="516318"/>
          </a:xfrm>
          <a:prstGeom prst="roundRect">
            <a:avLst/>
          </a:prstGeom>
          <a:solidFill>
            <a:srgbClr val="897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에도 막부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292233" y="1509489"/>
            <a:ext cx="1921608" cy="516319"/>
          </a:xfrm>
          <a:prstGeom prst="roundRect">
            <a:avLst/>
          </a:prstGeom>
          <a:solidFill>
            <a:srgbClr val="897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메이지 시대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신분제 폐지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ë©ì´ì§ ì ì  | ì¸ì¤í°ì¦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3656"/>
            <a:ext cx="12192000" cy="26343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4965332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ê´ë ¨ ì´ë¯¸ì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20800"/>
            <a:ext cx="8824686" cy="5537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경제 산업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9027886" y="1422402"/>
            <a:ext cx="2830285" cy="477519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정부 주도 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r>
              <a:rPr lang="ko-KR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산업육성 시작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r>
              <a:rPr lang="ko-KR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서양식 공업 도입</a:t>
            </a:r>
            <a:endParaRPr lang="ko-KR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ë©ì´ì§ ìë ì°ì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F9F6F5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경제 산업</a:t>
            </a:r>
            <a:endParaRPr lang="ko-KR" altLang="en-US" sz="3200" b="1" dirty="0">
              <a:solidFill>
                <a:srgbClr val="F9F6F5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직사각형 11"/>
          <p:cNvSpPr/>
          <p:nvPr/>
        </p:nvSpPr>
        <p:spPr>
          <a:xfrm>
            <a:off x="261257" y="2206171"/>
            <a:ext cx="4746172" cy="4151085"/>
          </a:xfrm>
          <a:prstGeom prst="rect">
            <a:avLst/>
          </a:prstGeom>
          <a:solidFill>
            <a:srgbClr val="F9F6F5">
              <a:alpha val="87000"/>
            </a:srgbClr>
          </a:solidFill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철도 및 선박 산업</a:t>
            </a:r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엔 화 도입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(1871)</a:t>
            </a:r>
          </a:p>
          <a:p>
            <a:pPr algn="ctr"/>
            <a:endParaRPr lang="en-US" altLang="ko-KR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/>
            <a:r>
              <a:rPr lang="ko-KR" alt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일본 은행 설립</a:t>
            </a: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(1882)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외교 정치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082" name="Picture 2" descr="ì´ìì¿ ë¼ ì¬ì ë¨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713" y="1204686"/>
            <a:ext cx="6444344" cy="5653314"/>
          </a:xfrm>
          <a:prstGeom prst="rect">
            <a:avLst/>
          </a:prstGeom>
          <a:noFill/>
        </p:spPr>
      </p:pic>
      <p:sp>
        <p:nvSpPr>
          <p:cNvPr id="7" name="모서리가 둥근 직사각형 6"/>
          <p:cNvSpPr/>
          <p:nvPr/>
        </p:nvSpPr>
        <p:spPr>
          <a:xfrm>
            <a:off x="6676557" y="1228985"/>
            <a:ext cx="3802741" cy="2602772"/>
          </a:xfrm>
          <a:prstGeom prst="roundRect">
            <a:avLst/>
          </a:prstGeom>
          <a:solidFill>
            <a:srgbClr val="E7E3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dirty="0" smtClean="0">
                <a:solidFill>
                  <a:srgbClr val="433629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2000" dirty="0" smtClean="0">
                <a:solidFill>
                  <a:srgbClr val="433629"/>
                </a:solidFill>
                <a:latin typeface="맑은 고딕" pitchFamily="50" charset="-127"/>
                <a:ea typeface="맑은 고딕" pitchFamily="50" charset="-127"/>
              </a:rPr>
              <a:t>서구 여러 제도 조사</a:t>
            </a:r>
            <a:endParaRPr lang="en-US" altLang="ko-KR" sz="2000" dirty="0" smtClean="0">
              <a:solidFill>
                <a:srgbClr val="433629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rgbClr val="433629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solidFill>
                  <a:srgbClr val="433629"/>
                </a:solidFill>
                <a:latin typeface="맑은 고딕" pitchFamily="50" charset="-127"/>
                <a:ea typeface="맑은 고딕" pitchFamily="50" charset="-127"/>
              </a:rPr>
              <a:t>조약 개정을 위한 사전준비</a:t>
            </a:r>
            <a:endParaRPr lang="en-US" altLang="ko-KR" sz="2000" dirty="0">
              <a:solidFill>
                <a:srgbClr val="4336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676557" y="1129196"/>
            <a:ext cx="3831770" cy="727091"/>
          </a:xfrm>
          <a:prstGeom prst="roundRect">
            <a:avLst/>
          </a:prstGeom>
          <a:solidFill>
            <a:srgbClr val="89775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국외 외교 정치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2000" b="1" dirty="0" err="1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이와쿠라</a:t>
            </a:r>
            <a:r>
              <a:rPr lang="ko-KR" altLang="en-US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사절단</a:t>
            </a:r>
            <a:r>
              <a:rPr lang="en-US" altLang="ko-KR" sz="20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  <a:endParaRPr lang="ko-KR" altLang="en-US" sz="2000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6662042" y="3347700"/>
            <a:ext cx="3846286" cy="2958768"/>
          </a:xfrm>
          <a:prstGeom prst="roundRect">
            <a:avLst/>
          </a:prstGeom>
          <a:solidFill>
            <a:srgbClr val="E7E3D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 smtClean="0">
                <a:solidFill>
                  <a:srgbClr val="433629"/>
                </a:solidFill>
                <a:latin typeface="맑은 고딕" pitchFamily="50" charset="-127"/>
                <a:ea typeface="맑은 고딕" pitchFamily="50" charset="-127"/>
              </a:rPr>
              <a:t>외국인 공격 금지</a:t>
            </a:r>
            <a:endParaRPr lang="en-US" altLang="ko-KR" sz="2000" dirty="0" smtClean="0">
              <a:solidFill>
                <a:srgbClr val="433629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rgbClr val="433629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solidFill>
                  <a:srgbClr val="433629"/>
                </a:solidFill>
                <a:latin typeface="맑은 고딕" pitchFamily="50" charset="-127"/>
                <a:ea typeface="맑은 고딕" pitchFamily="50" charset="-127"/>
              </a:rPr>
              <a:t>외국인의 국내 여행 자유화 </a:t>
            </a:r>
            <a:endParaRPr lang="en-US" altLang="ko-KR" sz="2000" dirty="0" smtClean="0">
              <a:solidFill>
                <a:srgbClr val="433629"/>
              </a:solidFill>
              <a:latin typeface="맑은 고딕" pitchFamily="50" charset="-127"/>
              <a:ea typeface="맑은 고딕" pitchFamily="50" charset="-127"/>
            </a:endParaRPr>
          </a:p>
          <a:p>
            <a:endParaRPr lang="en-US" altLang="ko-KR" sz="2000" dirty="0" smtClean="0">
              <a:solidFill>
                <a:srgbClr val="433629"/>
              </a:solidFill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sz="2000" dirty="0" smtClean="0">
                <a:solidFill>
                  <a:srgbClr val="433629"/>
                </a:solidFill>
                <a:latin typeface="맑은 고딕" pitchFamily="50" charset="-127"/>
                <a:ea typeface="맑은 고딕" pitchFamily="50" charset="-127"/>
              </a:rPr>
              <a:t>유럽화 정책</a:t>
            </a:r>
            <a:endParaRPr lang="en-US" altLang="ko-KR" sz="2000" dirty="0">
              <a:solidFill>
                <a:srgbClr val="433629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6662042" y="3247912"/>
            <a:ext cx="3846286" cy="617727"/>
          </a:xfrm>
          <a:prstGeom prst="roundRect">
            <a:avLst/>
          </a:prstGeom>
          <a:solidFill>
            <a:srgbClr val="89775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국내 외교 정치</a:t>
            </a:r>
            <a:endParaRPr lang="ko-KR" altLang="en-US" sz="2800" b="1" dirty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서양 모방한 개혁 정치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오각형 12"/>
          <p:cNvSpPr/>
          <p:nvPr/>
        </p:nvSpPr>
        <p:spPr>
          <a:xfrm>
            <a:off x="368251" y="1660018"/>
            <a:ext cx="11359264" cy="879979"/>
          </a:xfrm>
          <a:prstGeom prst="homePlate">
            <a:avLst>
              <a:gd name="adj" fmla="val 24250"/>
            </a:avLst>
          </a:prstGeom>
          <a:solidFill>
            <a:srgbClr val="E7E3D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rgbClr val="433629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</a:t>
            </a:r>
            <a:r>
              <a:rPr lang="ko-KR" altLang="en-US" sz="2400" b="1" dirty="0" smtClean="0">
                <a:solidFill>
                  <a:srgbClr val="433629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의무교육</a:t>
            </a:r>
            <a:endParaRPr lang="en-US" altLang="ko-KR" sz="2400" b="1" dirty="0" smtClean="0">
              <a:solidFill>
                <a:srgbClr val="433629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7C6854"/>
                </a:solidFill>
              </a:rPr>
              <a:t>서구의 경제력과 군사력의 근원 중 하나라고 여김</a:t>
            </a:r>
          </a:p>
        </p:txBody>
      </p:sp>
      <p:sp>
        <p:nvSpPr>
          <p:cNvPr id="14" name="오각형 13"/>
          <p:cNvSpPr/>
          <p:nvPr/>
        </p:nvSpPr>
        <p:spPr>
          <a:xfrm>
            <a:off x="375512" y="3352808"/>
            <a:ext cx="11381144" cy="899885"/>
          </a:xfrm>
          <a:prstGeom prst="homePlate">
            <a:avLst>
              <a:gd name="adj" fmla="val 24250"/>
            </a:avLst>
          </a:prstGeom>
          <a:solidFill>
            <a:srgbClr val="E7E3DD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433629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징병제</a:t>
            </a:r>
            <a:endParaRPr lang="en-US" altLang="ko-KR" sz="2400" b="1" dirty="0" smtClean="0">
              <a:solidFill>
                <a:srgbClr val="433629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7C6854"/>
                </a:solidFill>
              </a:rPr>
              <a:t>군사력 구축을 위해</a:t>
            </a:r>
          </a:p>
        </p:txBody>
      </p:sp>
      <p:sp>
        <p:nvSpPr>
          <p:cNvPr id="15" name="오각형 14"/>
          <p:cNvSpPr/>
          <p:nvPr/>
        </p:nvSpPr>
        <p:spPr>
          <a:xfrm>
            <a:off x="362857" y="2540000"/>
            <a:ext cx="11364686" cy="817684"/>
          </a:xfrm>
          <a:prstGeom prst="homePlate">
            <a:avLst>
              <a:gd name="adj" fmla="val 24250"/>
            </a:avLst>
          </a:prstGeom>
          <a:solidFill>
            <a:srgbClr val="F8796C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>
                <a:solidFill>
                  <a:srgbClr val="433629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단발령</a:t>
            </a:r>
            <a:endParaRPr lang="en-US" altLang="ko-KR" sz="2400" b="1" dirty="0" smtClean="0">
              <a:solidFill>
                <a:srgbClr val="433629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/>
            <a:r>
              <a:rPr lang="ko-KR" altLang="en-US" dirty="0" smtClean="0">
                <a:solidFill>
                  <a:srgbClr val="7C6854"/>
                </a:solidFill>
              </a:rPr>
              <a:t>근대적이고 서구화된 새 국가라는 이미지를 부각시키기 위해</a:t>
            </a:r>
          </a:p>
        </p:txBody>
      </p:sp>
      <p:sp>
        <p:nvSpPr>
          <p:cNvPr id="16" name="오각형 15"/>
          <p:cNvSpPr/>
          <p:nvPr/>
        </p:nvSpPr>
        <p:spPr>
          <a:xfrm>
            <a:off x="442689" y="5210631"/>
            <a:ext cx="11306629" cy="1081267"/>
          </a:xfrm>
          <a:prstGeom prst="homePlate">
            <a:avLst>
              <a:gd name="adj" fmla="val 24250"/>
            </a:avLst>
          </a:prstGeom>
          <a:noFill/>
          <a:ln w="41275">
            <a:solidFill>
              <a:srgbClr val="F8796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800" dirty="0" smtClean="0">
                <a:solidFill>
                  <a:srgbClr val="433629"/>
                </a:solidFill>
              </a:rPr>
              <a:t>급격한 개혁으로 혼란 야기</a:t>
            </a:r>
            <a:endParaRPr lang="ko-KR" altLang="en-US" sz="4800" dirty="0">
              <a:solidFill>
                <a:srgbClr val="433629"/>
              </a:solidFill>
            </a:endParaRPr>
          </a:p>
        </p:txBody>
      </p:sp>
      <p:sp>
        <p:nvSpPr>
          <p:cNvPr id="17" name="오른쪽 화살표 16"/>
          <p:cNvSpPr/>
          <p:nvPr/>
        </p:nvSpPr>
        <p:spPr>
          <a:xfrm rot="5400000">
            <a:off x="5755577" y="4273797"/>
            <a:ext cx="746827" cy="95135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ë©ì´ì§ ìë ì°ìíëª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3657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3955" y="3685561"/>
            <a:ext cx="360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제국주의의 시작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457580" y="3700030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38287" y="4383315"/>
            <a:ext cx="6633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 smtClean="0"/>
              <a:t>사이고 </a:t>
            </a:r>
            <a:r>
              <a:rPr lang="ko-KR" altLang="en-US" sz="2000" b="1" dirty="0" err="1" smtClean="0"/>
              <a:t>다카모리</a:t>
            </a:r>
            <a:endParaRPr lang="en-US" altLang="ko-KR" sz="2000" b="1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징병제로 인해 입지가 좁아진 무사들의 불만을 해소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서양 열강들에게서 뒤처지지 않기 위해 조선을 침략해야 한다는 </a:t>
            </a:r>
            <a:r>
              <a:rPr lang="ko-KR" altLang="en-US" sz="2000" dirty="0" err="1" smtClean="0"/>
              <a:t>정한론</a:t>
            </a:r>
            <a:r>
              <a:rPr lang="ko-KR" altLang="en-US" sz="2000" dirty="0" smtClean="0"/>
              <a:t> 주장</a:t>
            </a:r>
          </a:p>
        </p:txBody>
      </p:sp>
      <p:pic>
        <p:nvPicPr>
          <p:cNvPr id="45060" name="Picture 4" descr="ì¬ì´ê³  ë¤ì¹´ëª¨ë¦¬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532" y="4328433"/>
            <a:ext cx="1865497" cy="2410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9992105" y="4765944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D3C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ko-KR" altLang="en-US" sz="13800" dirty="0">
              <a:solidFill>
                <a:srgbClr val="D3C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2385" y="4765943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D3C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ko-KR" altLang="en-US" sz="13800" dirty="0">
              <a:solidFill>
                <a:srgbClr val="D3C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ê´ë ¨ ì´ë¯¸ì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873829"/>
            <a:ext cx="5936344" cy="3984171"/>
          </a:xfrm>
          <a:prstGeom prst="rect">
            <a:avLst/>
          </a:prstGeom>
          <a:noFill/>
        </p:spPr>
      </p:pic>
      <p:pic>
        <p:nvPicPr>
          <p:cNvPr id="1028" name="Picture 4" descr="ì¼ë³¸ ì êµ­ì£¼ìì ëí ì´ë¯¸ì§ ê²ìê²°ê³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6343" y="2873829"/>
            <a:ext cx="6255657" cy="3984172"/>
          </a:xfrm>
          <a:prstGeom prst="rect">
            <a:avLst/>
          </a:prstGeom>
          <a:noFill/>
        </p:spPr>
      </p:pic>
      <p:cxnSp>
        <p:nvCxnSpPr>
          <p:cNvPr id="4" name="직선 연결선 3"/>
          <p:cNvCxnSpPr/>
          <p:nvPr/>
        </p:nvCxnSpPr>
        <p:spPr>
          <a:xfrm>
            <a:off x="449943" y="420914"/>
            <a:ext cx="0" cy="222068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53141" y="986971"/>
            <a:ext cx="5791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7C6854"/>
                </a:solidFill>
              </a:rPr>
              <a:t>한국을 비롯한 수 많은 국가들을 점령 및 약탈</a:t>
            </a:r>
            <a:endParaRPr lang="en-US" altLang="ko-KR" sz="2000" dirty="0" smtClean="0">
              <a:solidFill>
                <a:srgbClr val="7C6854"/>
              </a:solidFill>
            </a:endParaRPr>
          </a:p>
          <a:p>
            <a:endParaRPr lang="en-US" altLang="ko-KR" sz="2000" dirty="0" smtClean="0">
              <a:solidFill>
                <a:srgbClr val="7C6854"/>
              </a:solidFill>
            </a:endParaRPr>
          </a:p>
          <a:p>
            <a:r>
              <a:rPr lang="ko-KR" altLang="en-US" sz="2000" dirty="0" smtClean="0">
                <a:solidFill>
                  <a:srgbClr val="7C6854"/>
                </a:solidFill>
              </a:rPr>
              <a:t>강제 징병 등의 제국주의적 면모</a:t>
            </a:r>
            <a:endParaRPr lang="en-US" altLang="ko-KR" sz="2000" dirty="0" smtClean="0">
              <a:solidFill>
                <a:srgbClr val="7C6854"/>
              </a:solidFill>
            </a:endParaRPr>
          </a:p>
          <a:p>
            <a:endParaRPr lang="en-US" altLang="ko-KR" sz="2000" dirty="0" smtClean="0">
              <a:solidFill>
                <a:srgbClr val="7C6854"/>
              </a:solidFill>
            </a:endParaRPr>
          </a:p>
          <a:p>
            <a:r>
              <a:rPr lang="ko-KR" altLang="en-US" sz="2000" dirty="0" smtClean="0">
                <a:solidFill>
                  <a:srgbClr val="7C6854"/>
                </a:solidFill>
              </a:rPr>
              <a:t>제국주의로 경제</a:t>
            </a:r>
            <a:r>
              <a:rPr lang="en-US" altLang="ko-KR" sz="2000" dirty="0" smtClean="0">
                <a:solidFill>
                  <a:srgbClr val="7C6854"/>
                </a:solidFill>
              </a:rPr>
              <a:t>, </a:t>
            </a:r>
            <a:r>
              <a:rPr lang="ko-KR" altLang="en-US" sz="2000" dirty="0" smtClean="0">
                <a:solidFill>
                  <a:srgbClr val="7C6854"/>
                </a:solidFill>
              </a:rPr>
              <a:t>정치적 안정을 도모</a:t>
            </a:r>
            <a:endParaRPr lang="en-US" altLang="ko-KR" sz="2000" dirty="0" smtClean="0">
              <a:solidFill>
                <a:srgbClr val="7C685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441" y="274704"/>
            <a:ext cx="3602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제국주의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8E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upload.wikimedia.org/wikipedia/commons/c/c3/Taisehok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314" y="0"/>
            <a:ext cx="5776685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74397" y="1535986"/>
            <a:ext cx="585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6F5943"/>
                </a:solidFill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01 </a:t>
            </a:r>
            <a:endParaRPr lang="en-US" altLang="ko-KR" sz="2800" b="1" dirty="0">
              <a:solidFill>
                <a:srgbClr val="6F5943"/>
              </a:solidFill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    </a:t>
            </a:r>
            <a:r>
              <a:rPr lang="en-US" altLang="ko-KR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 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메이지 시대가 수립되기까지</a:t>
            </a:r>
            <a:endParaRPr lang="en-US" altLang="ko-KR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  <a:p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396" y="3515356"/>
            <a:ext cx="56119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solidFill>
                  <a:srgbClr val="6F5943"/>
                </a:solidFill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02 </a:t>
            </a:r>
            <a:endParaRPr lang="en-US" altLang="ko-KR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  <a:p>
            <a:r>
              <a:rPr lang="en-US" altLang="ko-KR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      </a:t>
            </a:r>
            <a:r>
              <a:rPr lang="ko-KR" altLang="en-US" sz="28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  <a:cs typeface="조선일보명조" panose="02030304000000000000" pitchFamily="18" charset="-127"/>
              </a:rPr>
              <a:t>메이지 시대의 정치</a:t>
            </a:r>
            <a:endParaRPr lang="en-US" altLang="ko-KR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  <a:p>
            <a:endParaRPr lang="ko-KR" altLang="en-US" sz="28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조선일보명조" panose="02030304000000000000" pitchFamily="18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432706" y="342897"/>
            <a:ext cx="11326589" cy="0"/>
          </a:xfrm>
          <a:prstGeom prst="line">
            <a:avLst/>
          </a:prstGeom>
          <a:ln>
            <a:solidFill>
              <a:srgbClr val="937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/>
          <p:cNvCxnSpPr/>
          <p:nvPr/>
        </p:nvCxnSpPr>
        <p:spPr>
          <a:xfrm>
            <a:off x="432705" y="6438897"/>
            <a:ext cx="11326589" cy="0"/>
          </a:xfrm>
          <a:prstGeom prst="line">
            <a:avLst/>
          </a:prstGeom>
          <a:ln>
            <a:solidFill>
              <a:srgbClr val="93776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0" y="0"/>
            <a:ext cx="1496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6F5A4E"/>
                </a:solidFill>
                <a:latin typeface="맑은 고딕" pitchFamily="50" charset="-127"/>
                <a:ea typeface="맑은 고딕" pitchFamily="50" charset="-127"/>
              </a:rPr>
              <a:t>Contents</a:t>
            </a:r>
            <a:endParaRPr lang="ko-KR" altLang="en-US" sz="2400" b="1" dirty="0">
              <a:solidFill>
                <a:srgbClr val="6F5A4E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75355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6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_x159620968" descr="EMB00001e68564f"/>
          <p:cNvPicPr>
            <a:picLocks noChangeAspect="1" noChangeArrowheads="1"/>
          </p:cNvPicPr>
          <p:nvPr/>
        </p:nvPicPr>
        <p:blipFill>
          <a:blip r:embed="rId2" cstate="print">
            <a:lum bright="44000" contrast="-68000"/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직사각형 6"/>
          <p:cNvSpPr/>
          <p:nvPr/>
        </p:nvSpPr>
        <p:spPr>
          <a:xfrm>
            <a:off x="3889829" y="2544202"/>
            <a:ext cx="4412343" cy="1712686"/>
          </a:xfrm>
          <a:prstGeom prst="rect">
            <a:avLst/>
          </a:prstGeom>
          <a:noFill/>
          <a:ln w="12700">
            <a:solidFill>
              <a:srgbClr val="8876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43362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8040" y="3031506"/>
            <a:ext cx="2701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000" b="1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감사합니다</a:t>
            </a:r>
            <a:endParaRPr lang="ko-KR" altLang="en-US" sz="40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649187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_x159620968" descr="EMB00001e68564f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0" y="2539795"/>
            <a:ext cx="12192000" cy="12003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 smtClean="0">
                <a:solidFill>
                  <a:schemeClr val="bg1"/>
                </a:solidFill>
              </a:rPr>
              <a:t>01</a:t>
            </a:r>
            <a:r>
              <a:rPr lang="en-US" altLang="ko-KR" sz="66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400" b="1" dirty="0" smtClean="0">
                <a:solidFill>
                  <a:schemeClr val="bg1"/>
                </a:solidFill>
              </a:rPr>
              <a:t>메이지 시대가 수립되기까지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41378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2" name="Picture 12" descr="https://t1.daumcdn.net/cfile/tistory/204C80054BC48FE865?original"/>
          <p:cNvPicPr>
            <a:picLocks noChangeAspect="1" noChangeArrowheads="1"/>
          </p:cNvPicPr>
          <p:nvPr/>
        </p:nvPicPr>
        <p:blipFill>
          <a:blip r:embed="rId2" cstate="print">
            <a:lum bright="21000" contrast="-71000"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020283" y="212308"/>
            <a:ext cx="4812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solidFill>
                  <a:srgbClr val="6F5A4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endParaRPr lang="ko-KR" altLang="en-US" sz="6600" dirty="0">
              <a:solidFill>
                <a:srgbClr val="6F5A4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0283" y="5286808"/>
            <a:ext cx="4812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solidFill>
                  <a:srgbClr val="6F5A4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lang="ko-KR" altLang="en-US" sz="6600" dirty="0">
              <a:solidFill>
                <a:srgbClr val="6F5A4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" name="오각형 16"/>
          <p:cNvSpPr/>
          <p:nvPr/>
        </p:nvSpPr>
        <p:spPr>
          <a:xfrm>
            <a:off x="1224793" y="2308570"/>
            <a:ext cx="3338769" cy="3099002"/>
          </a:xfrm>
          <a:prstGeom prst="homePlate">
            <a:avLst>
              <a:gd name="adj" fmla="val 2425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각형 17"/>
          <p:cNvSpPr/>
          <p:nvPr/>
        </p:nvSpPr>
        <p:spPr>
          <a:xfrm>
            <a:off x="4619170" y="2308570"/>
            <a:ext cx="3338769" cy="3099002"/>
          </a:xfrm>
          <a:prstGeom prst="homePlate">
            <a:avLst>
              <a:gd name="adj" fmla="val 24250"/>
            </a:avLst>
          </a:prstGeom>
          <a:solidFill>
            <a:srgbClr val="C5BAAB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각형 18"/>
          <p:cNvSpPr/>
          <p:nvPr/>
        </p:nvSpPr>
        <p:spPr>
          <a:xfrm>
            <a:off x="8013547" y="2308570"/>
            <a:ext cx="3338769" cy="3099002"/>
          </a:xfrm>
          <a:prstGeom prst="homePlate">
            <a:avLst>
              <a:gd name="adj" fmla="val 24250"/>
            </a:avLst>
          </a:prstGeom>
          <a:solidFill>
            <a:srgbClr val="A08E74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Picture 2" descr="ê´ë ¨ ì´ë¯¸ì§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43932" y="2536596"/>
            <a:ext cx="1558926" cy="155643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1233711" y="438410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페리</a:t>
            </a:r>
            <a:r>
              <a:rPr lang="ko-KR" altLang="en-US" sz="2800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제독의 내항</a:t>
            </a:r>
            <a:endParaRPr lang="en-US" altLang="ko-KR" sz="2800" dirty="0">
              <a:solidFill>
                <a:srgbClr val="433629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8219" y="437684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미일화친조약</a:t>
            </a:r>
            <a:endParaRPr lang="en-US" altLang="ko-KR" sz="2800" dirty="0">
              <a:solidFill>
                <a:srgbClr val="433629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48" y="2722775"/>
            <a:ext cx="888525" cy="88852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8026269" y="438410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chemeClr val="bg1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미일수호통상조약</a:t>
            </a:r>
            <a:endParaRPr lang="en-US" altLang="ko-KR" sz="2800" dirty="0">
              <a:solidFill>
                <a:schemeClr val="bg1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57926" y="2878392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</a:rPr>
              <a:t>1854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72" y="2715521"/>
            <a:ext cx="888525" cy="8885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9445350" y="2871138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chemeClr val="bg1"/>
                </a:solidFill>
              </a:rPr>
              <a:t>1858</a:t>
            </a:r>
            <a:endParaRPr lang="ko-KR" altLang="en-US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8564" y="2871138"/>
            <a:ext cx="1133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 smtClean="0">
                <a:solidFill>
                  <a:srgbClr val="433629"/>
                </a:solidFill>
              </a:rPr>
              <a:t>1853</a:t>
            </a:r>
            <a:endParaRPr lang="ko-KR" altLang="en-US" sz="3200" b="1" dirty="0">
              <a:solidFill>
                <a:srgbClr val="43362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 시대가 수립되기까지</a:t>
            </a:r>
            <a:endParaRPr lang="ko-KR" altLang="en-US" sz="3200" b="1" dirty="0">
              <a:solidFill>
                <a:schemeClr val="bg1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32" name="직선 연결선 31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004976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/>
      <p:bldP spid="23" grpId="0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83" y="2154142"/>
            <a:ext cx="2099035" cy="209903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9510472" y="6280235"/>
            <a:ext cx="2376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88765E"/>
                </a:solidFill>
              </a:rPr>
              <a:t>http://blog.naver.com/2icct</a:t>
            </a:r>
          </a:p>
        </p:txBody>
      </p:sp>
      <p:sp>
        <p:nvSpPr>
          <p:cNvPr id="14" name="아래쪽 화살표 13"/>
          <p:cNvSpPr/>
          <p:nvPr/>
        </p:nvSpPr>
        <p:spPr>
          <a:xfrm>
            <a:off x="5946036" y="4719578"/>
            <a:ext cx="372953" cy="441434"/>
          </a:xfrm>
          <a:prstGeom prst="downArrow">
            <a:avLst/>
          </a:prstGeom>
          <a:solidFill>
            <a:srgbClr val="A18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3335469" y="536661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 smtClean="0">
                <a:solidFill>
                  <a:srgbClr val="46382A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막부의 무능력함 증명 </a:t>
            </a:r>
            <a:r>
              <a:rPr lang="en-US" altLang="ko-KR" sz="2400" dirty="0" smtClean="0">
                <a:solidFill>
                  <a:srgbClr val="46382A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; </a:t>
            </a:r>
            <a:r>
              <a:rPr lang="ko-KR" altLang="en-US" sz="2400" dirty="0" smtClean="0">
                <a:solidFill>
                  <a:srgbClr val="46382A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권위 하락</a:t>
            </a:r>
            <a:endParaRPr lang="en-US" altLang="ko-KR" sz="2400" dirty="0">
              <a:solidFill>
                <a:srgbClr val="46382A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8" name="직선 연결선 17"/>
          <p:cNvCxnSpPr/>
          <p:nvPr/>
        </p:nvCxnSpPr>
        <p:spPr>
          <a:xfrm>
            <a:off x="457580" y="840772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918069" y="4765944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D3C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ko-KR" altLang="en-US" sz="13800" dirty="0">
              <a:solidFill>
                <a:srgbClr val="D3C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2385" y="4765943"/>
            <a:ext cx="77457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800" dirty="0">
                <a:solidFill>
                  <a:srgbClr val="D3CB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ko-KR" altLang="en-US" sz="13800" dirty="0">
              <a:solidFill>
                <a:srgbClr val="D3CB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그룹 14"/>
          <p:cNvGrpSpPr/>
          <p:nvPr/>
        </p:nvGrpSpPr>
        <p:grpSpPr>
          <a:xfrm>
            <a:off x="2959670" y="1911216"/>
            <a:ext cx="6345685" cy="2373321"/>
            <a:chOff x="2959670" y="1911216"/>
            <a:chExt cx="6345685" cy="2373321"/>
          </a:xfrm>
        </p:grpSpPr>
        <p:sp>
          <p:nvSpPr>
            <p:cNvPr id="20" name="타원 19"/>
            <p:cNvSpPr/>
            <p:nvPr/>
          </p:nvSpPr>
          <p:spPr>
            <a:xfrm>
              <a:off x="2959670" y="1911216"/>
              <a:ext cx="2373321" cy="2373321"/>
            </a:xfrm>
            <a:prstGeom prst="ellipse">
              <a:avLst/>
            </a:prstGeom>
            <a:solidFill>
              <a:srgbClr val="C8BEB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b="1" dirty="0" smtClean="0">
                  <a:solidFill>
                    <a:srgbClr val="433629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막부의 탄압</a:t>
              </a:r>
              <a:r>
                <a:rPr lang="en-US" altLang="ko-KR" b="1" dirty="0" smtClean="0">
                  <a:solidFill>
                    <a:srgbClr val="433629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-&gt;</a:t>
              </a:r>
              <a:endParaRPr lang="en-US" altLang="ko-KR" b="1" dirty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  <p:sp>
          <p:nvSpPr>
            <p:cNvPr id="21" name="타원 20"/>
            <p:cNvSpPr/>
            <p:nvPr/>
          </p:nvSpPr>
          <p:spPr>
            <a:xfrm>
              <a:off x="6932034" y="1911216"/>
              <a:ext cx="2373321" cy="2373321"/>
            </a:xfrm>
            <a:prstGeom prst="ellipse">
              <a:avLst/>
            </a:prstGeom>
            <a:solidFill>
              <a:srgbClr val="C8BEB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altLang="ko-KR" b="1" dirty="0" smtClean="0">
                  <a:solidFill>
                    <a:srgbClr val="433629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 &lt;-</a:t>
              </a:r>
              <a:r>
                <a:rPr lang="ko-KR" altLang="en-US" b="1" dirty="0" smtClean="0">
                  <a:solidFill>
                    <a:srgbClr val="433629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막부의 탄압</a:t>
              </a:r>
              <a:endParaRPr lang="en-US" altLang="ko-KR" b="1" dirty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4945852" y="1911216"/>
              <a:ext cx="2373321" cy="2373321"/>
            </a:xfrm>
            <a:prstGeom prst="ellipse">
              <a:avLst/>
            </a:prstGeom>
            <a:solidFill>
              <a:srgbClr val="A18F77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2800" b="1" dirty="0" smtClean="0">
                  <a:solidFill>
                    <a:srgbClr val="F9F6F5"/>
                  </a:solidFill>
                  <a:latin typeface="함초롬돋움" pitchFamily="18" charset="-127"/>
                  <a:ea typeface="함초롬돋움" pitchFamily="18" charset="-127"/>
                  <a:cs typeface="함초롬돋움" pitchFamily="18" charset="-127"/>
                </a:rPr>
                <a:t>반발</a:t>
              </a:r>
              <a:endParaRPr lang="ko-KR" altLang="en-US" sz="2800" b="1" dirty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 시대가 수립되기까지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24" name="직선 연결선 23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54992286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ì¬ì°ë§ ì¡°ìì ëí ì´ë¯¸ì§ ê²ìê²°ê³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580469"/>
            <a:ext cx="6299201" cy="43558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93955" y="666649"/>
            <a:ext cx="5779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433629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rPr>
              <a:t>메이지 시대가 수립되기까지</a:t>
            </a:r>
            <a:endParaRPr lang="ko-KR" altLang="en-US" sz="3200" b="1" dirty="0">
              <a:solidFill>
                <a:srgbClr val="433629"/>
              </a:solidFill>
              <a:latin typeface="조선일보명조" panose="02030304000000000000" pitchFamily="18" charset="-127"/>
              <a:ea typeface="조선일보명조" panose="02030304000000000000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457580" y="681118"/>
            <a:ext cx="0" cy="48541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6212145" y="4443800"/>
            <a:ext cx="5958063" cy="592657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-&gt; </a:t>
            </a:r>
            <a:r>
              <a:rPr lang="ko-KR" altLang="en-US" sz="3200" b="1" dirty="0" err="1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사쓰마</a:t>
            </a:r>
            <a:r>
              <a:rPr lang="ko-KR" altLang="en-US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번</a:t>
            </a:r>
            <a:r>
              <a:rPr lang="en-US" altLang="ko-KR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현재 </a:t>
            </a:r>
            <a:r>
              <a:rPr lang="ko-KR" altLang="en-US" sz="3200" b="1" dirty="0" err="1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가고시마</a:t>
            </a:r>
            <a:r>
              <a:rPr lang="ko-KR" altLang="en-US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현</a:t>
            </a:r>
            <a:r>
              <a:rPr lang="en-US" altLang="ko-KR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5392107" y="2578754"/>
            <a:ext cx="5958063" cy="592657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-&gt; </a:t>
            </a:r>
            <a:r>
              <a:rPr lang="ko-KR" altLang="en-US" sz="3200" b="1" dirty="0" err="1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조슈</a:t>
            </a:r>
            <a:r>
              <a:rPr lang="ko-KR" altLang="en-US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번</a:t>
            </a:r>
            <a:r>
              <a:rPr lang="en-US" altLang="ko-KR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(</a:t>
            </a:r>
            <a:r>
              <a:rPr lang="ko-KR" altLang="en-US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현재 </a:t>
            </a:r>
            <a:r>
              <a:rPr lang="ko-KR" altLang="en-US" sz="3200" b="1" dirty="0" err="1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야마구치</a:t>
            </a:r>
            <a:r>
              <a:rPr lang="ko-KR" altLang="en-US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현</a:t>
            </a:r>
            <a:r>
              <a:rPr lang="en-US" altLang="ko-KR" sz="3200" b="1" dirty="0" smtClean="0">
                <a:solidFill>
                  <a:srgbClr val="433629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)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894030" y="1646865"/>
            <a:ext cx="46176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4000" b="1" dirty="0" err="1" smtClean="0">
                <a:solidFill>
                  <a:srgbClr val="6F5A4E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존왕양이</a:t>
            </a:r>
            <a:endParaRPr lang="en-US" altLang="ko-KR" sz="4000" b="1" dirty="0" smtClean="0">
              <a:solidFill>
                <a:srgbClr val="6F5A4E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3600" dirty="0" smtClean="0">
              <a:solidFill>
                <a:srgbClr val="6F5A4E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solidFill>
                  <a:srgbClr val="6F5A4E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천황을 받들고 서양을 물리치자</a:t>
            </a:r>
            <a:endParaRPr lang="en-US" altLang="ko-KR" sz="2400" dirty="0" smtClean="0">
              <a:solidFill>
                <a:srgbClr val="6F5A4E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20283" y="212308"/>
            <a:ext cx="4812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solidFill>
                  <a:srgbClr val="6F5A4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“</a:t>
            </a:r>
            <a:endParaRPr lang="ko-KR" altLang="en-US" sz="6600" dirty="0">
              <a:solidFill>
                <a:srgbClr val="6F5A4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20283" y="5286808"/>
            <a:ext cx="4812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>
                <a:solidFill>
                  <a:srgbClr val="6F5A4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”</a:t>
            </a:r>
            <a:endParaRPr lang="ko-KR" altLang="en-US" sz="6600" dirty="0">
              <a:solidFill>
                <a:srgbClr val="6F5A4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338" name="Picture 2" descr="https://jmagazine.joins.com/_data/photo/2017/05/thumb_2949993309_IkTderbq_01_twi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7508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00497643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ê´ë ¨ ì´ë¯¸ì§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3193143"/>
          </a:xfrm>
          <a:prstGeom prst="rect">
            <a:avLst/>
          </a:prstGeom>
          <a:noFill/>
        </p:spPr>
      </p:pic>
      <p:sp>
        <p:nvSpPr>
          <p:cNvPr id="5" name="아래쪽 화살표 4"/>
          <p:cNvSpPr/>
          <p:nvPr/>
        </p:nvSpPr>
        <p:spPr>
          <a:xfrm>
            <a:off x="5162280" y="3543944"/>
            <a:ext cx="372953" cy="441434"/>
          </a:xfrm>
          <a:prstGeom prst="downArrow">
            <a:avLst/>
          </a:prstGeom>
          <a:solidFill>
            <a:srgbClr val="A18F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090058" y="4298657"/>
            <a:ext cx="7837714" cy="151311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개국파로</a:t>
            </a:r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변심 및 </a:t>
            </a:r>
            <a:r>
              <a:rPr lang="ko-KR" altLang="en-US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신정부</a:t>
            </a:r>
            <a:r>
              <a:rPr lang="ko-KR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탄생 </a:t>
            </a:r>
            <a:endParaRPr lang="ko-KR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580809" y="3435092"/>
            <a:ext cx="5421020" cy="592657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서양에게 승리하기는 힘들다고 판단</a:t>
            </a:r>
            <a:r>
              <a:rPr lang="en-US" altLang="ko-KR" sz="2400" b="1" dirty="0" smtClean="0">
                <a:solidFill>
                  <a:srgbClr val="C00000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249714" y="1178124"/>
            <a:ext cx="7242629" cy="592657"/>
          </a:xfrm>
          <a:prstGeom prst="rect">
            <a:avLst/>
          </a:prstGeom>
          <a:solidFill>
            <a:srgbClr val="433629">
              <a:alpha val="75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4000" b="1" dirty="0" err="1" smtClean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사쓰마</a:t>
            </a:r>
            <a:r>
              <a:rPr lang="ko-KR" altLang="en-US" sz="4000" b="1" dirty="0" smtClean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번</a:t>
            </a:r>
            <a:r>
              <a:rPr lang="en-US" altLang="ko-KR" sz="4000" b="1" dirty="0" smtClean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/ </a:t>
            </a:r>
            <a:r>
              <a:rPr lang="ko-KR" altLang="en-US" sz="4000" b="1" dirty="0" err="1" smtClean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조슈</a:t>
            </a:r>
            <a:r>
              <a:rPr lang="ko-KR" altLang="en-US" sz="4000" b="1" dirty="0" smtClean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번 </a:t>
            </a:r>
            <a:r>
              <a:rPr lang="en-US" altLang="ko-KR" sz="4000" b="1" dirty="0" err="1" smtClean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vs</a:t>
            </a:r>
            <a:r>
              <a:rPr lang="en-US" altLang="ko-KR" sz="4000" b="1" dirty="0" smtClean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 </a:t>
            </a:r>
            <a:r>
              <a:rPr lang="ko-KR" altLang="en-US" sz="4000" b="1" dirty="0" smtClean="0">
                <a:solidFill>
                  <a:srgbClr val="F9F6F5"/>
                </a:solidFill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서양 열강</a:t>
            </a:r>
            <a:endParaRPr lang="en-US" altLang="ko-KR" sz="4000" b="1" dirty="0" smtClean="0">
              <a:solidFill>
                <a:srgbClr val="F9F6F5"/>
              </a:solidFill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_x159620968" descr="EMB00001e68564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539795"/>
            <a:ext cx="12192000" cy="1200329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b="1" dirty="0" smtClean="0">
                <a:solidFill>
                  <a:schemeClr val="bg1"/>
                </a:solidFill>
              </a:rPr>
              <a:t>02</a:t>
            </a:r>
            <a:r>
              <a:rPr lang="en-US" altLang="ko-KR" sz="6600" b="1" dirty="0" smtClean="0">
                <a:solidFill>
                  <a:schemeClr val="bg1"/>
                </a:solidFill>
              </a:rPr>
              <a:t> </a:t>
            </a:r>
            <a:r>
              <a:rPr lang="ko-KR" altLang="en-US" sz="4400" b="1" dirty="0" smtClean="0">
                <a:solidFill>
                  <a:schemeClr val="bg1"/>
                </a:solidFill>
              </a:rPr>
              <a:t>메이지 시대의 정치</a:t>
            </a:r>
            <a:endParaRPr lang="ko-KR" alt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413787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312</Words>
  <Application>Microsoft Office PowerPoint</Application>
  <PresentationFormat>사용자 지정</PresentationFormat>
  <Paragraphs>115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ICCT</dc:creator>
  <cp:lastModifiedBy>user</cp:lastModifiedBy>
  <cp:revision>159</cp:revision>
  <dcterms:created xsi:type="dcterms:W3CDTF">2016-05-26T02:13:11Z</dcterms:created>
  <dcterms:modified xsi:type="dcterms:W3CDTF">2018-10-07T11:46:01Z</dcterms:modified>
</cp:coreProperties>
</file>