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7" r:id="rId2"/>
    <p:sldId id="298" r:id="rId3"/>
    <p:sldId id="300" r:id="rId4"/>
    <p:sldId id="299" r:id="rId5"/>
    <p:sldId id="301" r:id="rId6"/>
    <p:sldId id="304" r:id="rId7"/>
    <p:sldId id="306" r:id="rId8"/>
    <p:sldId id="307" r:id="rId9"/>
    <p:sldId id="302" r:id="rId10"/>
    <p:sldId id="308" r:id="rId11"/>
    <p:sldId id="309" r:id="rId12"/>
    <p:sldId id="303" r:id="rId13"/>
    <p:sldId id="310" r:id="rId14"/>
    <p:sldId id="311" r:id="rId15"/>
    <p:sldId id="297" r:id="rId1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595"/>
    <a:srgbClr val="82BBC8"/>
    <a:srgbClr val="62A9BA"/>
    <a:srgbClr val="387280"/>
    <a:srgbClr val="21434B"/>
    <a:srgbClr val="56A4B6"/>
    <a:srgbClr val="3286D2"/>
    <a:srgbClr val="3582D7"/>
    <a:srgbClr val="3B769B"/>
    <a:srgbClr val="18648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7" autoAdjust="0"/>
    <p:restoredTop sz="99561" autoAdjust="0"/>
  </p:normalViewPr>
  <p:slideViewPr>
    <p:cSldViewPr snapToGrid="0">
      <p:cViewPr>
        <p:scale>
          <a:sx n="60" d="100"/>
          <a:sy n="60" d="100"/>
        </p:scale>
        <p:origin x="234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4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43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4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40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013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051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81" y="1709744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81" y="4589469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32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954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304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9362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304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3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675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30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31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30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26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40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165A-E35E-45E3-8B76-60E309AE989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2018-10-10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5" y="6356356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6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EBE2-04A1-4312-8B8B-38400B01AA9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43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kcOhx6XJO4c?list=PLF7w-aqUziDK25DEZ6ddFiqtoiRLEEvak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4PWbxHlMmM?list=PLF7w-aqUziDK25DEZ6ddFiqtoiRLEEva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youtu.be/szL6xXKm6hI?t=284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R2T4DOnJAc?list=PLF7w-aqUziDK25DEZ6ddFiqtoiRLEEvak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264304" y="1054600"/>
            <a:ext cx="391506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000" spc="300" dirty="0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중세 일본의</a:t>
            </a:r>
            <a:endParaRPr lang="en-US" altLang="ko-KR" sz="5000" spc="300" dirty="0" smtClean="0">
              <a:solidFill>
                <a:srgbClr val="387280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r>
              <a:rPr lang="ko-KR" altLang="en-US" sz="5000" spc="300" dirty="0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사회</a:t>
            </a:r>
            <a:endParaRPr lang="en-US" altLang="ko-KR" sz="5000" spc="300" dirty="0" smtClean="0">
              <a:solidFill>
                <a:srgbClr val="38728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 rot="21046633">
            <a:off x="7663192" y="806601"/>
            <a:ext cx="2306910" cy="494980"/>
          </a:xfrm>
          <a:custGeom>
            <a:avLst/>
            <a:gdLst/>
            <a:ahLst/>
            <a:cxnLst/>
            <a:rect l="l" t="t" r="r" b="b"/>
            <a:pathLst>
              <a:path w="2306910" h="494980">
                <a:moveTo>
                  <a:pt x="2306910" y="0"/>
                </a:moveTo>
                <a:lnTo>
                  <a:pt x="2226539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21046633">
            <a:off x="8684069" y="721733"/>
            <a:ext cx="1279392" cy="49498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392582" y="2784778"/>
            <a:ext cx="1838780" cy="45719"/>
          </a:xfrm>
          <a:prstGeom prst="rect">
            <a:avLst/>
          </a:pr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21836" y="2784778"/>
            <a:ext cx="1162050" cy="45719"/>
          </a:xfrm>
          <a:prstGeom prst="rect">
            <a:avLst/>
          </a:prstGeom>
          <a:solidFill>
            <a:srgbClr val="214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818458" y="4538032"/>
            <a:ext cx="42027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sz="2500" spc="300" dirty="0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21*1*5*4 </a:t>
            </a:r>
            <a:r>
              <a:rPr lang="ko-KR" altLang="en-US" sz="2500" spc="300" dirty="0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권</a:t>
            </a:r>
            <a:r>
              <a:rPr lang="en-US" altLang="ko-KR" sz="2500" spc="300" dirty="0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*</a:t>
            </a:r>
            <a:r>
              <a:rPr lang="ko-KR" altLang="en-US" sz="2500" spc="300" dirty="0" err="1" smtClean="0">
                <a:solidFill>
                  <a:srgbClr val="387280"/>
                </a:solidFill>
                <a:latin typeface="Noto Sans CJK KR Bold" pitchFamily="34" charset="-127"/>
                <a:ea typeface="Noto Sans CJK KR Bold" pitchFamily="34" charset="-127"/>
              </a:rPr>
              <a:t>름</a:t>
            </a:r>
            <a:endParaRPr lang="en-US" altLang="ko-KR" sz="2500" spc="300" dirty="0" smtClean="0">
              <a:solidFill>
                <a:srgbClr val="38728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585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1035605" y="1571591"/>
            <a:ext cx="2900519" cy="567264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80891" y="502507"/>
            <a:ext cx="577306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센고쿠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코쿠진과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지지무라이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945931" y="2505556"/>
            <a:ext cx="3137337" cy="1685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쿠닌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 중심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● 세가지 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지행형태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5928170" y="1545316"/>
            <a:ext cx="2900519" cy="567264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1292621" y="1603179"/>
            <a:ext cx="233344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코쿠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진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6148398" y="1618945"/>
            <a:ext cx="233344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지지무라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이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pic>
        <p:nvPicPr>
          <p:cNvPr id="25602" name="Picture 2" descr="C:\Users\huki2\AppData\Local\Microsoft\Windows\INetCache\IE\QMNJUZX4\arrow-31932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9676" y="1554382"/>
            <a:ext cx="1234803" cy="621260"/>
          </a:xfrm>
          <a:prstGeom prst="rect">
            <a:avLst/>
          </a:prstGeom>
          <a:noFill/>
        </p:spPr>
      </p:pic>
      <p:sp>
        <p:nvSpPr>
          <p:cNvPr id="38" name="직사각형 37"/>
          <p:cNvSpPr/>
          <p:nvPr/>
        </p:nvSpPr>
        <p:spPr>
          <a:xfrm>
            <a:off x="4477408" y="1790852"/>
            <a:ext cx="977463" cy="579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spc="300" dirty="0" smtClean="0">
                <a:solidFill>
                  <a:srgbClr val="FF0000"/>
                </a:solidFill>
                <a:latin typeface="HY엽서M" pitchFamily="18" charset="-127"/>
                <a:ea typeface="HY엽서M" pitchFamily="18" charset="-127"/>
              </a:rPr>
              <a:t>포섭</a:t>
            </a:r>
            <a:endParaRPr lang="en-US" altLang="ko-KR" sz="2500" spc="300" dirty="0" smtClean="0">
              <a:solidFill>
                <a:srgbClr val="FF0000"/>
              </a:solidFill>
              <a:latin typeface="HY엽서M" pitchFamily="18" charset="-127"/>
              <a:ea typeface="HY엽서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580459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아즈시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모모야마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오다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노부나가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2640015" y="1860626"/>
            <a:ext cx="3098634" cy="614560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1230046" y="3500239"/>
            <a:ext cx="2191071" cy="787982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 err="1" smtClean="0">
                <a:solidFill>
                  <a:schemeClr val="tx1"/>
                </a:solidFill>
              </a:rPr>
              <a:t>소오쬬오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5060733" y="3430037"/>
            <a:ext cx="2171824" cy="826653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smtClean="0">
                <a:solidFill>
                  <a:schemeClr val="tx1"/>
                </a:solidFill>
              </a:rPr>
              <a:t>쬬오구미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505148" y="1954250"/>
            <a:ext cx="147668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쬬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오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cxnSp>
        <p:nvCxnSpPr>
          <p:cNvPr id="37" name="Shape 36"/>
          <p:cNvCxnSpPr>
            <a:stCxn id="28" idx="0"/>
          </p:cNvCxnSpPr>
          <p:nvPr/>
        </p:nvCxnSpPr>
        <p:spPr>
          <a:xfrm rot="16200000" flipV="1">
            <a:off x="5023787" y="2307179"/>
            <a:ext cx="513416" cy="173230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26" idx="0"/>
          </p:cNvCxnSpPr>
          <p:nvPr/>
        </p:nvCxnSpPr>
        <p:spPr>
          <a:xfrm rot="5400000" flipH="1" flipV="1">
            <a:off x="3062389" y="2179814"/>
            <a:ext cx="583618" cy="205723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>
            <a:stCxn id="25" idx="2"/>
          </p:cNvCxnSpPr>
          <p:nvPr/>
        </p:nvCxnSpPr>
        <p:spPr>
          <a:xfrm rot="5400000">
            <a:off x="3978646" y="2674406"/>
            <a:ext cx="409907" cy="11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25" name="Picture 1" descr="C:\Users\huki2\AppData\Local\Microsoft\Windows\INetCache\IE\RUV2CFNB\chovynz_Bell_Icon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5945" y="520262"/>
            <a:ext cx="383517" cy="404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77437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아즈시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모모야마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혼노지의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난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488731" y="1876392"/>
            <a:ext cx="3011214" cy="519967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894419" y="1876391"/>
            <a:ext cx="3010878" cy="504202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725214" y="1922720"/>
            <a:ext cx="2695903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아케치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미쓰히데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925461" y="1891862"/>
            <a:ext cx="32163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도요토미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히데요시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232638224" descr="EMB000009ec74c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144" y="3037380"/>
            <a:ext cx="5392683" cy="3248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774375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아즈시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모모야마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도요토미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히데요시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6" name="모서리가 둥근 직사각형 25"/>
          <p:cNvSpPr/>
          <p:nvPr/>
        </p:nvSpPr>
        <p:spPr>
          <a:xfrm>
            <a:off x="3468750" y="1844860"/>
            <a:ext cx="3010878" cy="504202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31" name="직사각형 30"/>
          <p:cNvSpPr/>
          <p:nvPr/>
        </p:nvSpPr>
        <p:spPr>
          <a:xfrm>
            <a:off x="3531323" y="1860331"/>
            <a:ext cx="3216318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도요토미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히데요시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3689131" y="2694741"/>
            <a:ext cx="3389586" cy="2146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● 전국통일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도검몰수령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10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조선 침략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585189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카마쿠라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도쿠가와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이에야스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50883" y="2600148"/>
            <a:ext cx="1939158" cy="95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미쯔나리의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군사 정변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945932" y="1876393"/>
            <a:ext cx="2097740" cy="551498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137338" y="1876391"/>
            <a:ext cx="1838655" cy="567264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123793" y="1883577"/>
            <a:ext cx="1784522" cy="560078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867105" y="1970013"/>
            <a:ext cx="23017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세키가하라</a:t>
            </a:r>
            <a:r>
              <a:rPr lang="ko-KR" altLang="en-US" spc="300" dirty="0" smtClean="0">
                <a:latin typeface="Noto Sans CJK KR Bold" pitchFamily="34" charset="-127"/>
                <a:ea typeface="Noto Sans CJK KR Bold" pitchFamily="34" charset="-127"/>
              </a:rPr>
              <a:t> 전투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168717" y="1981552"/>
            <a:ext cx="182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smtClean="0">
                <a:solidFill>
                  <a:sysClr val="windowText" lastClr="000000"/>
                </a:solidFill>
                <a:latin typeface="Noto Sans CJK KR Bold" pitchFamily="34" charset="-127"/>
                <a:ea typeface="Noto Sans CJK KR Bold" pitchFamily="34" charset="-127"/>
              </a:rPr>
              <a:t>직할지 봉투</a:t>
            </a:r>
            <a:endParaRPr lang="en-US" altLang="ko-KR" spc="300" dirty="0" smtClean="0">
              <a:solidFill>
                <a:sysClr val="windowText" lastClr="00000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092262" y="2502116"/>
            <a:ext cx="22229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아지스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모모야마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시대의 종막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288744" y="1952809"/>
            <a:ext cx="14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smtClean="0">
                <a:latin typeface="Noto Sans CJK KR Bold" pitchFamily="34" charset="-127"/>
                <a:ea typeface="Noto Sans CJK KR Bold" pitchFamily="34" charset="-127"/>
              </a:rPr>
              <a:t>에도 막부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69843" y="1901285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NO4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7649" name="_x232638144" descr="EMB000009ec74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718" y="3640357"/>
            <a:ext cx="4114799" cy="3017856"/>
          </a:xfrm>
          <a:prstGeom prst="rect">
            <a:avLst/>
          </a:prstGeom>
          <a:noFill/>
        </p:spPr>
      </p:pic>
      <p:pic>
        <p:nvPicPr>
          <p:cNvPr id="27651" name="Picture 3" descr="C:\Users\huki2\AppData\Local\Microsoft\Windows\INetCache\IE\RUV2CFNB\chovynz_Bell_Icon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5682" y="520318"/>
            <a:ext cx="429830" cy="416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 rot="21046633">
            <a:off x="7663192" y="806601"/>
            <a:ext cx="2306910" cy="494980"/>
          </a:xfrm>
          <a:custGeom>
            <a:avLst/>
            <a:gdLst/>
            <a:ahLst/>
            <a:cxnLst/>
            <a:rect l="l" t="t" r="r" b="b"/>
            <a:pathLst>
              <a:path w="2306910" h="494980">
                <a:moveTo>
                  <a:pt x="2306910" y="0"/>
                </a:moveTo>
                <a:lnTo>
                  <a:pt x="2226539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1046633">
            <a:off x="8684069" y="721733"/>
            <a:ext cx="1279392" cy="49498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392582" y="2784778"/>
            <a:ext cx="1838780" cy="45719"/>
          </a:xfrm>
          <a:prstGeom prst="rect">
            <a:avLst/>
          </a:pr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21836" y="2784778"/>
            <a:ext cx="1162050" cy="45719"/>
          </a:xfrm>
          <a:prstGeom prst="rect">
            <a:avLst/>
          </a:prstGeom>
          <a:solidFill>
            <a:srgbClr val="214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818458" y="4538032"/>
            <a:ext cx="39150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n-US" altLang="ko-KR" sz="2500" spc="300" dirty="0" smtClean="0">
              <a:solidFill>
                <a:srgbClr val="38728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6193" y="1954924"/>
            <a:ext cx="2837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smtClean="0">
                <a:latin typeface="양재깨비체B" pitchFamily="18" charset="-127"/>
                <a:ea typeface="양재깨비체B" pitchFamily="18" charset="-127"/>
              </a:rPr>
              <a:t>감사합니다</a:t>
            </a:r>
            <a:endParaRPr lang="ko-KR" altLang="en-US" sz="4000" dirty="0">
              <a:latin typeface="양재깨비체B" pitchFamily="18" charset="-127"/>
              <a:ea typeface="양재깨비체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9835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39150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목차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693307" y="2708671"/>
            <a:ext cx="1535502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Noto Sans CJK KR Bold" pitchFamily="34" charset="-127"/>
                <a:ea typeface="Noto Sans CJK KR Bold" pitchFamily="34" charset="-127"/>
              </a:rPr>
              <a:t>카마쿠라</a:t>
            </a:r>
            <a:endParaRPr lang="en-US" altLang="ko-KR" b="1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1593965" y="2042532"/>
            <a:ext cx="1872208" cy="1872208"/>
          </a:xfrm>
          <a:prstGeom prst="ellipse">
            <a:avLst/>
          </a:prstGeom>
          <a:noFill/>
          <a:ln w="19050">
            <a:solidFill>
              <a:srgbClr val="418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3192642" y="2048286"/>
            <a:ext cx="1872208" cy="1872208"/>
          </a:xfrm>
          <a:prstGeom prst="ellipse">
            <a:avLst/>
          </a:prstGeom>
          <a:solidFill>
            <a:srgbClr val="82BBC8"/>
          </a:solidFill>
          <a:ln w="19050">
            <a:solidFill>
              <a:srgbClr val="82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796072" y="2028151"/>
            <a:ext cx="1872208" cy="1872208"/>
          </a:xfrm>
          <a:prstGeom prst="ellipse">
            <a:avLst/>
          </a:prstGeom>
          <a:noFill/>
          <a:ln w="19050">
            <a:solidFill>
              <a:srgbClr val="418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6398925" y="2033905"/>
            <a:ext cx="1872208" cy="1872208"/>
          </a:xfrm>
          <a:prstGeom prst="ellipse">
            <a:avLst/>
          </a:prstGeom>
          <a:solidFill>
            <a:srgbClr val="82BBC8"/>
          </a:solidFill>
          <a:ln w="19050">
            <a:solidFill>
              <a:srgbClr val="82BB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3381209" y="2698962"/>
            <a:ext cx="1535502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endParaRPr lang="en-US" altLang="ko-KR" b="1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916711" y="2675084"/>
            <a:ext cx="1535502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Noto Sans CJK KR Bold" pitchFamily="34" charset="-127"/>
                <a:ea typeface="Noto Sans CJK KR Bold" pitchFamily="34" charset="-127"/>
              </a:rPr>
              <a:t>센고구</a:t>
            </a:r>
            <a:endParaRPr lang="en-US" altLang="ko-KR" b="1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6346209" y="2665373"/>
            <a:ext cx="1965277" cy="454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err="1" smtClean="0">
                <a:latin typeface="Noto Sans CJK KR Bold" pitchFamily="34" charset="-127"/>
                <a:ea typeface="Noto Sans CJK KR Bold" pitchFamily="34" charset="-127"/>
              </a:rPr>
              <a:t>아즈시</a:t>
            </a:r>
            <a:r>
              <a:rPr lang="ko-KR" altLang="en-US" b="1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b="1" dirty="0" err="1" smtClean="0">
                <a:latin typeface="Noto Sans CJK KR Bold" pitchFamily="34" charset="-127"/>
                <a:ea typeface="Noto Sans CJK KR Bold" pitchFamily="34" charset="-127"/>
              </a:rPr>
              <a:t>모모야마</a:t>
            </a:r>
            <a:endParaRPr lang="en-US" altLang="ko-KR" b="1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96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1" y="502508"/>
            <a:ext cx="594648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카마쿠라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미나모토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요리토모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150883" y="2600148"/>
            <a:ext cx="1939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쇼군과의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300" dirty="0" smtClean="0">
                <a:latin typeface="Noto Sans CJK KR Bold" pitchFamily="34" charset="-127"/>
                <a:ea typeface="Noto Sans CJK KR Bold" pitchFamily="34" charset="-127"/>
              </a:rPr>
              <a:t>   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주종관계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50883" y="1876392"/>
            <a:ext cx="1892788" cy="567263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137338" y="1876391"/>
            <a:ext cx="1838655" cy="567264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123793" y="1883577"/>
            <a:ext cx="1784522" cy="560078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340070" y="1970011"/>
            <a:ext cx="1466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고케닌</a:t>
            </a:r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제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148198" y="2595921"/>
            <a:ext cx="1928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군사</a:t>
            </a:r>
            <a:r>
              <a:rPr lang="en-US" altLang="ko-KR" sz="2000" spc="300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경찰권 장악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310606" y="1981552"/>
            <a:ext cx="14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solidFill>
                  <a:sysClr val="windowText" lastClr="000000"/>
                </a:solidFill>
                <a:latin typeface="Noto Sans CJK KR Bold" pitchFamily="34" charset="-127"/>
                <a:ea typeface="Noto Sans CJK KR Bold" pitchFamily="34" charset="-127"/>
              </a:rPr>
              <a:t>슈</a:t>
            </a:r>
            <a:r>
              <a:rPr lang="ko-KR" altLang="en-US" spc="300" dirty="0" err="1" smtClean="0">
                <a:solidFill>
                  <a:sysClr val="windowText" lastClr="000000"/>
                </a:solidFill>
                <a:latin typeface="Noto Sans CJK KR Bold" pitchFamily="34" charset="-127"/>
                <a:ea typeface="Noto Sans CJK KR Bold" pitchFamily="34" charset="-127"/>
              </a:rPr>
              <a:t>고</a:t>
            </a:r>
            <a:endParaRPr lang="en-US" altLang="ko-KR" spc="300" dirty="0" smtClean="0">
              <a:solidFill>
                <a:sysClr val="windowText" lastClr="00000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57163" y="2502116"/>
            <a:ext cx="20624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장원과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공령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설치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225682" y="1968575"/>
            <a:ext cx="14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지토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69843" y="1901285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NO4</a:t>
            </a:r>
          </a:p>
        </p:txBody>
      </p:sp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578883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카마쿠라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사회 구조 및 모습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477630" y="1734496"/>
            <a:ext cx="6231708" cy="297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● 무사들의 일족결합 구조</a:t>
            </a:r>
            <a:endParaRPr lang="en-US" altLang="ko-KR" sz="25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5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dirty="0" err="1" smtClean="0">
                <a:latin typeface="Noto Sans CJK KR Bold" pitchFamily="34" charset="-127"/>
                <a:ea typeface="Noto Sans CJK KR Bold" pitchFamily="34" charset="-127"/>
              </a:rPr>
              <a:t>무사층과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농민층의 가치관 혼합</a:t>
            </a:r>
            <a:endParaRPr lang="en-US" altLang="ko-KR" sz="25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5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 사회적 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불안으로 인한 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종교탄</a:t>
            </a:r>
            <a:r>
              <a:rPr lang="ko-KR" altLang="en-US" sz="2500" dirty="0" smtClean="0">
                <a:latin typeface="Noto Sans CJK KR Bold" pitchFamily="34" charset="-127"/>
                <a:ea typeface="Noto Sans CJK KR Bold" pitchFamily="34" charset="-127"/>
              </a:rPr>
              <a:t>생</a:t>
            </a:r>
            <a:endParaRPr lang="en-US" altLang="ko-KR" sz="25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pic>
        <p:nvPicPr>
          <p:cNvPr id="7169" name="Picture 1" descr="C:\Users\huki2\AppData\Local\Microsoft\Windows\INetCache\IE\RUV2CFNB\chovynz_Bell_Icon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96" y="458023"/>
            <a:ext cx="503270" cy="487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427534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막부의 설립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214394" y="2915458"/>
            <a:ext cx="32157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막부 설립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378772" y="1876392"/>
            <a:ext cx="2799089" cy="551498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243417" y="1883577"/>
            <a:ext cx="1664898" cy="345057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7175739" y="1885016"/>
            <a:ext cx="1664898" cy="345057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455631" y="1906953"/>
            <a:ext cx="2927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아시카가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다카우지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157163" y="2502116"/>
            <a:ext cx="2062498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고민은 언제나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더 좋은 결과를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만든다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320275" y="1905513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NO3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7123983" y="2497888"/>
            <a:ext cx="2062498" cy="1027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흑흑흑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그래 그래 그래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흑흑흑</a:t>
            </a:r>
            <a:r>
              <a:rPr lang="ko-KR" altLang="en-US" sz="1400" spc="300" dirty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1400" spc="300" dirty="0" smtClean="0">
                <a:solidFill>
                  <a:srgbClr val="418595"/>
                </a:solidFill>
                <a:latin typeface="Noto Sans CJK KR Bold" pitchFamily="34" charset="-127"/>
                <a:ea typeface="Noto Sans CJK KR Bold" pitchFamily="34" charset="-127"/>
              </a:rPr>
              <a:t>파이팅</a:t>
            </a:r>
            <a:endParaRPr lang="en-US" altLang="ko-KR" sz="1400" spc="300" dirty="0" smtClean="0">
              <a:solidFill>
                <a:srgbClr val="418595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69843" y="1901285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NO4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232641104" descr="EMB000009ec74b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8028" y="1362841"/>
            <a:ext cx="3965357" cy="4628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1" y="502508"/>
            <a:ext cx="60883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요시미쓰의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통치와 사후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351506" y="1766027"/>
            <a:ext cx="4986232" cy="3808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남북조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 통일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왜구 소탕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○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다이묘들의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 세력 강화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○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반막부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 세력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4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1" y="502508"/>
            <a:ext cx="608837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오닌의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난과 그 이후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52871" y="2223228"/>
            <a:ext cx="4986232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요시시마와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요시미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300" dirty="0" err="1" smtClean="0">
                <a:latin typeface="Noto Sans CJK KR Bold" pitchFamily="34" charset="-127"/>
                <a:ea typeface="Noto Sans CJK KR Bold" pitchFamily="34" charset="-127"/>
              </a:rPr>
              <a:t>요리히사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○ 쿠데타</a:t>
            </a:r>
            <a:r>
              <a:rPr lang="en-US" altLang="ko-KR" sz="2300" dirty="0" smtClean="0">
                <a:latin typeface="Noto Sans CJK KR Bold" pitchFamily="34" charset="-127"/>
                <a:ea typeface="Noto Sans CJK KR Bold" pitchFamily="34" charset="-127"/>
              </a:rPr>
              <a:t>, </a:t>
            </a:r>
            <a:r>
              <a:rPr lang="ko-KR" altLang="en-US" sz="2300" dirty="0" smtClean="0">
                <a:latin typeface="Noto Sans CJK KR Bold" pitchFamily="34" charset="-127"/>
                <a:ea typeface="Noto Sans CJK KR Bold" pitchFamily="34" charset="-127"/>
              </a:rPr>
              <a:t>정권상실</a:t>
            </a: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232639104" descr="EMB000009ec74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2096" y="2094734"/>
            <a:ext cx="5357704" cy="3041959"/>
          </a:xfrm>
          <a:prstGeom prst="rect">
            <a:avLst/>
          </a:prstGeom>
          <a:noFill/>
        </p:spPr>
      </p:pic>
      <p:pic>
        <p:nvPicPr>
          <p:cNvPr id="23555" name="Picture 3" descr="C:\Users\huki2\AppData\Local\Microsoft\Windows\INetCache\IE\RUV2CFNB\chovynz_Bell_Icon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8289" y="489060"/>
            <a:ext cx="461690" cy="447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47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391506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무로마치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- 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요리아이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1150883" y="1876392"/>
            <a:ext cx="1892788" cy="567263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3137338" y="1876391"/>
            <a:ext cx="1838655" cy="567264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5123793" y="1883577"/>
            <a:ext cx="1784522" cy="560078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340070" y="1970011"/>
            <a:ext cx="1466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투차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310606" y="1981552"/>
            <a:ext cx="14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solidFill>
                  <a:sysClr val="windowText" lastClr="000000"/>
                </a:solidFill>
                <a:latin typeface="Noto Sans CJK KR Bold" pitchFamily="34" charset="-127"/>
                <a:ea typeface="Noto Sans CJK KR Bold" pitchFamily="34" charset="-127"/>
              </a:rPr>
              <a:t>문</a:t>
            </a:r>
            <a:r>
              <a:rPr lang="ko-KR" altLang="en-US" spc="300" dirty="0" err="1" smtClean="0">
                <a:solidFill>
                  <a:sysClr val="windowText" lastClr="000000"/>
                </a:solidFill>
                <a:latin typeface="Noto Sans CJK KR Bold" pitchFamily="34" charset="-127"/>
                <a:ea typeface="Noto Sans CJK KR Bold" pitchFamily="34" charset="-127"/>
              </a:rPr>
              <a:t>향</a:t>
            </a:r>
            <a:endParaRPr lang="en-US" altLang="ko-KR" spc="300" dirty="0" smtClean="0">
              <a:solidFill>
                <a:sysClr val="windowText" lastClr="000000"/>
              </a:solidFill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3344129" y="4583164"/>
            <a:ext cx="1417057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도박판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225682" y="1968575"/>
            <a:ext cx="14766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pc="300" dirty="0" err="1" smtClean="0">
                <a:latin typeface="Noto Sans CJK KR Bold" pitchFamily="34" charset="-127"/>
                <a:ea typeface="Noto Sans CJK KR Bold" pitchFamily="34" charset="-127"/>
              </a:rPr>
              <a:t>렌가</a:t>
            </a:r>
            <a:endParaRPr lang="en-US" altLang="ko-KR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69843" y="1901285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NO4</a:t>
            </a:r>
          </a:p>
        </p:txBody>
      </p:sp>
      <p:pic>
        <p:nvPicPr>
          <p:cNvPr id="24579" name="Picture 3" descr="C:\Users\huki2\AppData\Local\Microsoft\Windows\INetCache\IE\QMNJUZX4\arrow-319326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233538" y="3179250"/>
            <a:ext cx="1643370" cy="826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80892" y="502508"/>
            <a:ext cx="42280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b="1" spc="300" err="1" smtClean="0">
                <a:latin typeface="Noto Sans CJK KR Bold" pitchFamily="34" charset="-127"/>
                <a:ea typeface="Noto Sans CJK KR Bold" pitchFamily="34" charset="-127"/>
              </a:rPr>
              <a:t>센고쿠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en-US" altLang="ko-KR" sz="2500" b="1" spc="300" dirty="0" smtClean="0">
                <a:latin typeface="Noto Sans CJK KR Bold" pitchFamily="34" charset="-127"/>
                <a:ea typeface="Noto Sans CJK KR Bold" pitchFamily="34" charset="-127"/>
              </a:rPr>
              <a:t>–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센고쿠</a:t>
            </a:r>
            <a:r>
              <a:rPr lang="ko-KR" altLang="en-US" sz="2500" b="1" spc="300" dirty="0" smtClean="0">
                <a:latin typeface="Noto Sans CJK KR Bold" pitchFamily="34" charset="-127"/>
                <a:ea typeface="Noto Sans CJK KR Bold" pitchFamily="34" charset="-127"/>
              </a:rPr>
              <a:t> </a:t>
            </a:r>
            <a:r>
              <a:rPr lang="ko-KR" altLang="en-US" sz="2500" b="1" spc="300" dirty="0" err="1" smtClean="0">
                <a:latin typeface="Noto Sans CJK KR Bold" pitchFamily="34" charset="-127"/>
                <a:ea typeface="Noto Sans CJK KR Bold" pitchFamily="34" charset="-127"/>
              </a:rPr>
              <a:t>다이묘</a:t>
            </a:r>
            <a:endParaRPr lang="en-US" altLang="ko-KR" sz="2500" b="1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283" y="349924"/>
            <a:ext cx="1844593" cy="45719"/>
            <a:chOff x="-283" y="349924"/>
            <a:chExt cx="1844593" cy="45719"/>
          </a:xfrm>
        </p:grpSpPr>
        <p:sp>
          <p:nvSpPr>
            <p:cNvPr id="3" name="직사각형 2"/>
            <p:cNvSpPr/>
            <p:nvPr/>
          </p:nvSpPr>
          <p:spPr>
            <a:xfrm>
              <a:off x="-283" y="349924"/>
              <a:ext cx="1838780" cy="45719"/>
            </a:xfrm>
            <a:prstGeom prst="rect">
              <a:avLst/>
            </a:prstGeom>
            <a:solidFill>
              <a:srgbClr val="418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82260" y="349924"/>
              <a:ext cx="1162050" cy="45719"/>
            </a:xfrm>
            <a:prstGeom prst="rect">
              <a:avLst/>
            </a:prstGeom>
            <a:solidFill>
              <a:srgbClr val="2143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3" name="직사각형 1"/>
          <p:cNvSpPr/>
          <p:nvPr/>
        </p:nvSpPr>
        <p:spPr>
          <a:xfrm rot="20674339">
            <a:off x="3683088" y="6341109"/>
            <a:ext cx="3889234" cy="834491"/>
          </a:xfrm>
          <a:custGeom>
            <a:avLst/>
            <a:gdLst/>
            <a:ahLst/>
            <a:cxnLst/>
            <a:rect l="l" t="t" r="r" b="b"/>
            <a:pathLst>
              <a:path w="3889234" h="834491">
                <a:moveTo>
                  <a:pt x="3889234" y="0"/>
                </a:moveTo>
                <a:lnTo>
                  <a:pt x="3753736" y="834491"/>
                </a:lnTo>
                <a:lnTo>
                  <a:pt x="2933294" y="834491"/>
                </a:lnTo>
                <a:lnTo>
                  <a:pt x="0" y="25002"/>
                </a:lnTo>
                <a:lnTo>
                  <a:pt x="0" y="0"/>
                </a:lnTo>
                <a:close/>
              </a:path>
            </a:pathLst>
          </a:custGeom>
          <a:solidFill>
            <a:srgbClr val="82BB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 rot="20674339">
            <a:off x="5498751" y="5850398"/>
            <a:ext cx="3889234" cy="834490"/>
          </a:xfrm>
          <a:custGeom>
            <a:avLst/>
            <a:gdLst/>
            <a:ahLst/>
            <a:cxnLst/>
            <a:rect l="l" t="t" r="r" b="b"/>
            <a:pathLst>
              <a:path w="3889234" h="834490">
                <a:moveTo>
                  <a:pt x="3889234" y="0"/>
                </a:moveTo>
                <a:lnTo>
                  <a:pt x="3753735" y="834490"/>
                </a:lnTo>
                <a:lnTo>
                  <a:pt x="965043" y="834490"/>
                </a:lnTo>
                <a:lnTo>
                  <a:pt x="0" y="568171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직사각형 18"/>
          <p:cNvSpPr/>
          <p:nvPr/>
        </p:nvSpPr>
        <p:spPr>
          <a:xfrm rot="20674339">
            <a:off x="7199381" y="5602100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1279392" h="494980">
                <a:moveTo>
                  <a:pt x="1279392" y="0"/>
                </a:moveTo>
                <a:lnTo>
                  <a:pt x="1199020" y="494980"/>
                </a:lnTo>
                <a:lnTo>
                  <a:pt x="0" y="49498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2" name="직사각형 18"/>
          <p:cNvSpPr/>
          <p:nvPr/>
        </p:nvSpPr>
        <p:spPr>
          <a:xfrm rot="20674339">
            <a:off x="9129195" y="5240776"/>
            <a:ext cx="937841" cy="834491"/>
          </a:xfrm>
          <a:custGeom>
            <a:avLst/>
            <a:gdLst/>
            <a:ahLst/>
            <a:cxnLst/>
            <a:rect l="l" t="t" r="r" b="b"/>
            <a:pathLst>
              <a:path w="937841" h="834491">
                <a:moveTo>
                  <a:pt x="937841" y="0"/>
                </a:moveTo>
                <a:lnTo>
                  <a:pt x="707550" y="834491"/>
                </a:lnTo>
                <a:lnTo>
                  <a:pt x="0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직사각형 1"/>
          <p:cNvSpPr/>
          <p:nvPr/>
        </p:nvSpPr>
        <p:spPr>
          <a:xfrm rot="20674339">
            <a:off x="6246244" y="6465401"/>
            <a:ext cx="3335681" cy="834490"/>
          </a:xfrm>
          <a:custGeom>
            <a:avLst/>
            <a:gdLst/>
            <a:ahLst/>
            <a:cxnLst/>
            <a:rect l="l" t="t" r="r" b="b"/>
            <a:pathLst>
              <a:path w="3335681" h="834490">
                <a:moveTo>
                  <a:pt x="3335681" y="0"/>
                </a:moveTo>
                <a:lnTo>
                  <a:pt x="3200183" y="834490"/>
                </a:lnTo>
                <a:lnTo>
                  <a:pt x="3023890" y="834490"/>
                </a:lnTo>
                <a:lnTo>
                  <a:pt x="0" y="0"/>
                </a:lnTo>
                <a:close/>
              </a:path>
            </a:pathLst>
          </a:custGeom>
          <a:solidFill>
            <a:srgbClr val="56A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7" name="직사각형 18"/>
          <p:cNvSpPr/>
          <p:nvPr/>
        </p:nvSpPr>
        <p:spPr>
          <a:xfrm rot="20674339">
            <a:off x="7371393" y="6290734"/>
            <a:ext cx="2156935" cy="834490"/>
          </a:xfrm>
          <a:custGeom>
            <a:avLst/>
            <a:gdLst/>
            <a:ahLst/>
            <a:cxnLst/>
            <a:rect l="l" t="t" r="r" b="b"/>
            <a:pathLst>
              <a:path w="2156935" h="834490">
                <a:moveTo>
                  <a:pt x="2156935" y="0"/>
                </a:moveTo>
                <a:lnTo>
                  <a:pt x="2021436" y="834489"/>
                </a:lnTo>
                <a:lnTo>
                  <a:pt x="1923861" y="834490"/>
                </a:lnTo>
                <a:lnTo>
                  <a:pt x="0" y="303570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8" name="직사각형 18"/>
          <p:cNvSpPr/>
          <p:nvPr/>
        </p:nvSpPr>
        <p:spPr>
          <a:xfrm rot="20674339">
            <a:off x="9326252" y="5943655"/>
            <a:ext cx="728144" cy="834491"/>
          </a:xfrm>
          <a:custGeom>
            <a:avLst/>
            <a:gdLst/>
            <a:ahLst/>
            <a:cxnLst/>
            <a:rect l="l" t="t" r="r" b="b"/>
            <a:pathLst>
              <a:path w="728144" h="834491">
                <a:moveTo>
                  <a:pt x="728144" y="0"/>
                </a:moveTo>
                <a:lnTo>
                  <a:pt x="497854" y="834491"/>
                </a:lnTo>
                <a:lnTo>
                  <a:pt x="1" y="834491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1" name="직사각형 18"/>
          <p:cNvSpPr/>
          <p:nvPr/>
        </p:nvSpPr>
        <p:spPr>
          <a:xfrm rot="20674339">
            <a:off x="7874076" y="6648014"/>
            <a:ext cx="1736554" cy="458676"/>
          </a:xfrm>
          <a:custGeom>
            <a:avLst/>
            <a:gdLst/>
            <a:ahLst/>
            <a:cxnLst/>
            <a:rect l="l" t="t" r="r" b="b"/>
            <a:pathLst>
              <a:path w="1736554" h="458676">
                <a:moveTo>
                  <a:pt x="1736554" y="0"/>
                </a:moveTo>
                <a:lnTo>
                  <a:pt x="1662076" y="458676"/>
                </a:lnTo>
                <a:lnTo>
                  <a:pt x="0" y="0"/>
                </a:lnTo>
                <a:close/>
              </a:path>
            </a:pathLst>
          </a:custGeom>
          <a:solidFill>
            <a:srgbClr val="418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2" name="직사각형 18"/>
          <p:cNvSpPr/>
          <p:nvPr/>
        </p:nvSpPr>
        <p:spPr>
          <a:xfrm rot="20674339">
            <a:off x="9422374" y="6377227"/>
            <a:ext cx="592244" cy="567158"/>
          </a:xfrm>
          <a:custGeom>
            <a:avLst/>
            <a:gdLst/>
            <a:ahLst/>
            <a:cxnLst/>
            <a:rect l="l" t="t" r="r" b="b"/>
            <a:pathLst>
              <a:path w="592244" h="567158">
                <a:moveTo>
                  <a:pt x="592244" y="1"/>
                </a:moveTo>
                <a:lnTo>
                  <a:pt x="435727" y="567158"/>
                </a:lnTo>
                <a:lnTo>
                  <a:pt x="0" y="446913"/>
                </a:lnTo>
                <a:lnTo>
                  <a:pt x="0" y="0"/>
                </a:lnTo>
                <a:close/>
              </a:path>
            </a:pathLst>
          </a:custGeom>
          <a:solidFill>
            <a:srgbClr val="3872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20258" y="2710508"/>
            <a:ext cx="219095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spc="300" dirty="0" err="1" smtClean="0">
                <a:latin typeface="Noto Sans CJK KR Bold" pitchFamily="34" charset="-127"/>
                <a:ea typeface="Noto Sans CJK KR Bold" pitchFamily="34" charset="-127"/>
              </a:rPr>
              <a:t>다이묘들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 간의 토지 전쟁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>
          <a:xfrm>
            <a:off x="788276" y="1876392"/>
            <a:ext cx="2255395" cy="583029"/>
          </a:xfrm>
          <a:prstGeom prst="roundRect">
            <a:avLst/>
          </a:prstGeom>
          <a:noFill/>
          <a:ln w="19050" cap="rnd">
            <a:solidFill>
              <a:srgbClr val="4185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918841" y="1860626"/>
            <a:ext cx="2096814" cy="614561"/>
          </a:xfrm>
          <a:prstGeom prst="roundRect">
            <a:avLst/>
          </a:prstGeom>
          <a:solidFill>
            <a:srgbClr val="82BBC8"/>
          </a:solidFill>
          <a:ln w="1270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455631" y="1954250"/>
            <a:ext cx="147668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300" spc="300" dirty="0" smtClean="0">
                <a:latin typeface="Noto Sans CJK KR Bold" pitchFamily="34" charset="-127"/>
                <a:ea typeface="Noto Sans CJK KR Bold" pitchFamily="34" charset="-127"/>
              </a:rPr>
              <a:t>전쟁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992763" y="2611686"/>
            <a:ext cx="2062498" cy="95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영주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● </a:t>
            </a:r>
            <a:r>
              <a:rPr lang="ko-KR" altLang="en-US" sz="2000" spc="300" dirty="0" smtClean="0">
                <a:latin typeface="Noto Sans CJK KR Bold" pitchFamily="34" charset="-127"/>
                <a:ea typeface="Noto Sans CJK KR Bold" pitchFamily="34" charset="-127"/>
              </a:rPr>
              <a:t>농민</a:t>
            </a:r>
            <a:endParaRPr lang="en-US" altLang="ko-KR" sz="20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170936" y="1997317"/>
            <a:ext cx="147668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겐</a:t>
            </a:r>
            <a:r>
              <a:rPr lang="ko-KR" altLang="en-US" sz="2300" spc="300" dirty="0" err="1" smtClean="0">
                <a:latin typeface="Noto Sans CJK KR Bold" pitchFamily="34" charset="-127"/>
                <a:ea typeface="Noto Sans CJK KR Bold" pitchFamily="34" charset="-127"/>
              </a:rPr>
              <a:t>치</a:t>
            </a:r>
            <a:endParaRPr lang="en-US" altLang="ko-KR" sz="2300" spc="300" dirty="0" smtClean="0">
              <a:latin typeface="Noto Sans CJK KR Bold" pitchFamily="34" charset="-127"/>
              <a:ea typeface="Noto Sans CJK KR Bold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269843" y="1901285"/>
            <a:ext cx="1476689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spc="300" dirty="0" smtClean="0">
                <a:solidFill>
                  <a:schemeClr val="bg1"/>
                </a:solidFill>
                <a:latin typeface="Noto Sans CJK KR Bold" pitchFamily="34" charset="-127"/>
                <a:ea typeface="Noto Sans CJK KR Bold" pitchFamily="34" charset="-127"/>
              </a:rPr>
              <a:t>NO4</a:t>
            </a:r>
          </a:p>
        </p:txBody>
      </p:sp>
    </p:spTree>
    <p:extLst>
      <p:ext uri="{BB962C8B-B14F-4D97-AF65-F5344CB8AC3E}">
        <p14:creationId xmlns="" xmlns:p14="http://schemas.microsoft.com/office/powerpoint/2010/main" val="362763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196</Words>
  <Application>Microsoft Office PowerPoint</Application>
  <PresentationFormat>A4 용지(210x297mm)</PresentationFormat>
  <Paragraphs>90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3_Office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HOME</dc:creator>
  <cp:lastModifiedBy>권아름</cp:lastModifiedBy>
  <cp:revision>406</cp:revision>
  <dcterms:created xsi:type="dcterms:W3CDTF">2017-09-07T10:48:07Z</dcterms:created>
  <dcterms:modified xsi:type="dcterms:W3CDTF">2018-10-09T19:41:37Z</dcterms:modified>
</cp:coreProperties>
</file>