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63" r:id="rId2"/>
    <p:sldId id="458" r:id="rId3"/>
    <p:sldId id="473" r:id="rId4"/>
    <p:sldId id="469" r:id="rId5"/>
    <p:sldId id="456" r:id="rId6"/>
    <p:sldId id="474" r:id="rId7"/>
    <p:sldId id="475" r:id="rId8"/>
    <p:sldId id="478" r:id="rId9"/>
    <p:sldId id="468" r:id="rId10"/>
    <p:sldId id="484" r:id="rId11"/>
    <p:sldId id="488" r:id="rId12"/>
    <p:sldId id="477" r:id="rId13"/>
    <p:sldId id="479" r:id="rId14"/>
    <p:sldId id="487" r:id="rId15"/>
    <p:sldId id="471" r:id="rId16"/>
    <p:sldId id="470" r:id="rId17"/>
    <p:sldId id="485" r:id="rId18"/>
    <p:sldId id="472" r:id="rId19"/>
    <p:sldId id="486" r:id="rId20"/>
    <p:sldId id="489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9F"/>
    <a:srgbClr val="FF572C"/>
    <a:srgbClr val="212934"/>
    <a:srgbClr val="5B9BD5"/>
    <a:srgbClr val="FA4324"/>
    <a:srgbClr val="F2F2F2"/>
    <a:srgbClr val="FFD8D8"/>
    <a:srgbClr val="AAD6D1"/>
    <a:srgbClr val="D7D7D7"/>
    <a:srgbClr val="FFE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8" autoAdjust="0"/>
    <p:restoredTop sz="94660"/>
  </p:normalViewPr>
  <p:slideViewPr>
    <p:cSldViewPr snapToGrid="0">
      <p:cViewPr varScale="1">
        <p:scale>
          <a:sx n="87" d="100"/>
          <a:sy n="87" d="100"/>
        </p:scale>
        <p:origin x="224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3B3A7-050D-44DC-AF06-B85FF3AF82AE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39AC8E85-D690-44ED-9EFC-C05131BE690C}">
      <dgm:prSet phldrT="[텍스트]" custT="1"/>
      <dgm:spPr/>
      <dgm:t>
        <a:bodyPr/>
        <a:lstStyle/>
        <a:p>
          <a:pPr algn="ctr" latinLnBrk="1"/>
          <a:r>
            <a:rPr lang="ko-KR" altLang="en-US" sz="2000">
              <a:noFill/>
            </a:rPr>
            <a:t>지</a:t>
          </a:r>
          <a:endParaRPr lang="ko-KR" altLang="en-US" sz="2000" dirty="0">
            <a:noFill/>
          </a:endParaRPr>
        </a:p>
      </dgm:t>
    </dgm:pt>
    <dgm:pt modelId="{24D8ACDF-1596-49AD-9575-A6FA4E9677CF}" type="parTrans" cxnId="{F2C1D244-89AE-48FA-9CDD-966CDCE64ECE}">
      <dgm:prSet/>
      <dgm:spPr/>
      <dgm:t>
        <a:bodyPr/>
        <a:lstStyle/>
        <a:p>
          <a:pPr latinLnBrk="1"/>
          <a:endParaRPr lang="ko-KR" altLang="en-US"/>
        </a:p>
      </dgm:t>
    </dgm:pt>
    <dgm:pt modelId="{E89C566D-69B6-412D-8D75-9497CE6E54EC}" type="sibTrans" cxnId="{F2C1D244-89AE-48FA-9CDD-966CDCE64ECE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</dgm:spPr>
      <dgm:t>
        <a:bodyPr/>
        <a:lstStyle/>
        <a:p>
          <a:pPr latinLnBrk="1"/>
          <a:endParaRPr lang="ko-KR" altLang="en-US"/>
        </a:p>
      </dgm:t>
    </dgm:pt>
    <dgm:pt modelId="{C29937EE-BFAF-4E40-ACF5-F0D00C76DF69}" type="pres">
      <dgm:prSet presAssocID="{C493B3A7-050D-44DC-AF06-B85FF3AF82AE}" presName="Name0" presStyleCnt="0">
        <dgm:presLayoutVars>
          <dgm:dir/>
        </dgm:presLayoutVars>
      </dgm:prSet>
      <dgm:spPr/>
    </dgm:pt>
    <dgm:pt modelId="{01854142-76B3-44AE-987B-86763B5F51D1}" type="pres">
      <dgm:prSet presAssocID="{E89C566D-69B6-412D-8D75-9497CE6E54EC}" presName="picture_1" presStyleLbl="bgImgPlace1" presStyleIdx="0" presStyleCnt="1" custLinFactNeighborX="13672" custLinFactNeighborY="-61737"/>
      <dgm:spPr/>
    </dgm:pt>
    <dgm:pt modelId="{777FB4E3-5B18-4B55-B1D3-6750F10D0D82}" type="pres">
      <dgm:prSet presAssocID="{39AC8E85-D690-44ED-9EFC-C05131BE690C}" presName="text_1" presStyleLbl="node1" presStyleIdx="0" presStyleCnt="0" custFlipVert="0" custScaleX="46651" custScaleY="13185" custLinFactNeighborX="9740" custLinFactNeighborY="26094">
        <dgm:presLayoutVars>
          <dgm:bulletEnabled val="1"/>
        </dgm:presLayoutVars>
      </dgm:prSet>
      <dgm:spPr/>
    </dgm:pt>
    <dgm:pt modelId="{97BA4C88-55AB-46EB-B5FE-EDD6887551F3}" type="pres">
      <dgm:prSet presAssocID="{C493B3A7-050D-44DC-AF06-B85FF3AF82AE}" presName="maxNode" presStyleCnt="0"/>
      <dgm:spPr/>
    </dgm:pt>
    <dgm:pt modelId="{6D5F99AF-8F9B-47D0-8EBD-4424679D182F}" type="pres">
      <dgm:prSet presAssocID="{C493B3A7-050D-44DC-AF06-B85FF3AF82AE}" presName="Name33" presStyleCnt="0"/>
      <dgm:spPr/>
    </dgm:pt>
  </dgm:ptLst>
  <dgm:cxnLst>
    <dgm:cxn modelId="{F2C1D244-89AE-48FA-9CDD-966CDCE64ECE}" srcId="{C493B3A7-050D-44DC-AF06-B85FF3AF82AE}" destId="{39AC8E85-D690-44ED-9EFC-C05131BE690C}" srcOrd="0" destOrd="0" parTransId="{24D8ACDF-1596-49AD-9575-A6FA4E9677CF}" sibTransId="{E89C566D-69B6-412D-8D75-9497CE6E54EC}"/>
    <dgm:cxn modelId="{2644ECC9-1649-42DA-9F1F-54657CC4EDC6}" type="presOf" srcId="{C493B3A7-050D-44DC-AF06-B85FF3AF82AE}" destId="{C29937EE-BFAF-4E40-ACF5-F0D00C76DF69}" srcOrd="0" destOrd="0" presId="urn:microsoft.com/office/officeart/2008/layout/AccentedPicture"/>
    <dgm:cxn modelId="{F86C15D8-9119-47B7-BA99-C387220BEEE2}" type="presOf" srcId="{39AC8E85-D690-44ED-9EFC-C05131BE690C}" destId="{777FB4E3-5B18-4B55-B1D3-6750F10D0D82}" srcOrd="0" destOrd="0" presId="urn:microsoft.com/office/officeart/2008/layout/AccentedPicture"/>
    <dgm:cxn modelId="{6C361DFC-A963-45C1-9A33-8C19F49E3B51}" type="presOf" srcId="{E89C566D-69B6-412D-8D75-9497CE6E54EC}" destId="{01854142-76B3-44AE-987B-86763B5F51D1}" srcOrd="0" destOrd="0" presId="urn:microsoft.com/office/officeart/2008/layout/AccentedPicture"/>
    <dgm:cxn modelId="{3564FFB1-2242-43AA-89BB-385575EB4EA5}" type="presParOf" srcId="{C29937EE-BFAF-4E40-ACF5-F0D00C76DF69}" destId="{01854142-76B3-44AE-987B-86763B5F51D1}" srcOrd="0" destOrd="0" presId="urn:microsoft.com/office/officeart/2008/layout/AccentedPicture"/>
    <dgm:cxn modelId="{8A9AF20C-A5B6-44D4-8700-64C00A80E957}" type="presParOf" srcId="{C29937EE-BFAF-4E40-ACF5-F0D00C76DF69}" destId="{777FB4E3-5B18-4B55-B1D3-6750F10D0D82}" srcOrd="1" destOrd="0" presId="urn:microsoft.com/office/officeart/2008/layout/AccentedPicture"/>
    <dgm:cxn modelId="{0EFB517C-9EEB-4B60-A3C5-B5354C943156}" type="presParOf" srcId="{C29937EE-BFAF-4E40-ACF5-F0D00C76DF69}" destId="{97BA4C88-55AB-46EB-B5FE-EDD6887551F3}" srcOrd="2" destOrd="0" presId="urn:microsoft.com/office/officeart/2008/layout/AccentedPicture"/>
    <dgm:cxn modelId="{54BA660E-C526-4D62-8E43-E43C53F21CE9}" type="presParOf" srcId="{97BA4C88-55AB-46EB-B5FE-EDD6887551F3}" destId="{6D5F99AF-8F9B-47D0-8EBD-4424679D182F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54142-76B3-44AE-987B-86763B5F51D1}">
      <dsp:nvSpPr>
        <dsp:cNvPr id="0" name=""/>
        <dsp:cNvSpPr/>
      </dsp:nvSpPr>
      <dsp:spPr>
        <a:xfrm>
          <a:off x="53810" y="0"/>
          <a:ext cx="1542821" cy="1967885"/>
        </a:xfrm>
        <a:prstGeom prst="round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FB4E3-5B18-4B55-B1D3-6750F10D0D82}">
      <dsp:nvSpPr>
        <dsp:cNvPr id="0" name=""/>
        <dsp:cNvSpPr/>
      </dsp:nvSpPr>
      <dsp:spPr>
        <a:xfrm>
          <a:off x="521212" y="1607779"/>
          <a:ext cx="554201" cy="15567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>
              <a:noFill/>
            </a:rPr>
            <a:t>지</a:t>
          </a:r>
          <a:endParaRPr lang="ko-KR" altLang="en-US" sz="2000" kern="1200" dirty="0">
            <a:noFill/>
          </a:endParaRPr>
        </a:p>
      </dsp:txBody>
      <dsp:txXfrm>
        <a:off x="521212" y="1607779"/>
        <a:ext cx="554201" cy="155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2083A-5547-9544-9D6E-CF0673882DE6}" type="datetimeFigureOut">
              <a:rPr kumimoji="1" lang="ko-KR" altLang="en-US" smtClean="0"/>
              <a:t>2018. 10. 13.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549E8-DBD2-0741-86C6-A516C7A81C7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2484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0C9A-CD8C-7145-85D5-623B2BC97F10}" type="datetime1">
              <a:rPr lang="ko-KR" altLang="en-US" smtClean="0"/>
              <a:t>2018. 10. 13.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12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813E-44D9-1E4B-8FE8-9EC1AFF68F0E}" type="datetime1">
              <a:rPr lang="ko-KR" altLang="en-US" smtClean="0"/>
              <a:t>2018. 10. 13.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95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C91F-C1A2-AA42-8D5E-B320FD2CE266}" type="datetime1">
              <a:rPr lang="ko-KR" altLang="en-US" smtClean="0"/>
              <a:t>2018. 10. 13.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26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2817-B94F-C74B-9C55-2CD7406B8C37}" type="datetime1">
              <a:rPr lang="ko-KR" altLang="en-US" smtClean="0"/>
              <a:t>2018. 10. 13.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54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2E5D-4D48-CC49-89E8-616803D2FEFF}" type="datetime1">
              <a:rPr lang="ko-KR" altLang="en-US" smtClean="0"/>
              <a:t>2018. 10. 13.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56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3A74-5DA3-4F4C-9153-B9E316D436FE}" type="datetime1">
              <a:rPr lang="ko-KR" altLang="en-US" smtClean="0"/>
              <a:t>2018. 10. 13.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30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123F-67CC-4C46-B330-BA34C48846AC}" type="datetime1">
              <a:rPr lang="ko-KR" altLang="en-US" smtClean="0"/>
              <a:t>2018. 10. 13.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75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37C7-ED21-2F47-82C3-2EFD6DBD8814}" type="datetime1">
              <a:rPr lang="ko-KR" altLang="en-US" smtClean="0"/>
              <a:t>2018. 10. 13.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51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CC79-E9EA-8245-B263-40A678CE9444}" type="datetime1">
              <a:rPr lang="ko-KR" altLang="en-US" smtClean="0"/>
              <a:t>2018. 10. 13.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16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936-C97F-A944-9D91-244F4FE6985A}" type="datetime1">
              <a:rPr lang="ko-KR" altLang="en-US" smtClean="0"/>
              <a:t>2018. 10. 13.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74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B093-F80E-B144-8B88-2F6BA8ACC348}" type="datetime1">
              <a:rPr lang="ko-KR" altLang="en-US" smtClean="0"/>
              <a:t>2018. 10. 13.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47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B4A0-9608-6541-9F9E-31D428694F8C}" type="datetime1">
              <a:rPr lang="ko-KR" altLang="en-US" smtClean="0"/>
              <a:t>2018. 10. 13.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21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2376120" y="815225"/>
            <a:ext cx="7711775" cy="138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“</a:t>
            </a:r>
            <a:r>
              <a:rPr lang="ko-KR" altLang="en-US" sz="3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독도가 한국 영토인 </a:t>
            </a:r>
            <a:endParaRPr lang="en-US" altLang="ko-KR" sz="3000" b="1" i="1" dirty="0">
              <a:solidFill>
                <a:prstClr val="black">
                  <a:lumMod val="65000"/>
                  <a:lumOff val="35000"/>
                </a:prst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지리적 증거 및 가치</a:t>
            </a:r>
            <a:r>
              <a:rPr lang="en-US" altLang="ko-KR" sz="3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”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89631" y="0"/>
            <a:ext cx="845469" cy="88900"/>
          </a:xfrm>
          <a:prstGeom prst="rect">
            <a:avLst/>
          </a:prstGeom>
          <a:solidFill>
            <a:srgbClr val="E8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962613" y="3543230"/>
            <a:ext cx="1904323" cy="362682"/>
          </a:xfrm>
          <a:prstGeom prst="roundRect">
            <a:avLst>
              <a:gd name="adj" fmla="val 50000"/>
            </a:avLst>
          </a:prstGeom>
          <a:solidFill>
            <a:srgbClr val="FF572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팀원 </a:t>
            </a:r>
            <a:r>
              <a:rPr lang="en-US" altLang="ko-KR" b="1" dirty="0">
                <a:solidFill>
                  <a:schemeClr val="bg1"/>
                </a:solidFill>
              </a:rPr>
              <a:t>1 </a:t>
            </a:r>
            <a:r>
              <a:rPr lang="ko-KR" altLang="en-US" dirty="0">
                <a:solidFill>
                  <a:schemeClr val="bg1"/>
                </a:solidFill>
              </a:rPr>
              <a:t>▼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839237" y="3543230"/>
            <a:ext cx="1904323" cy="362682"/>
          </a:xfrm>
          <a:prstGeom prst="roundRect">
            <a:avLst>
              <a:gd name="adj" fmla="val 50000"/>
            </a:avLst>
          </a:prstGeom>
          <a:solidFill>
            <a:srgbClr val="FF572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팀원 </a:t>
            </a:r>
            <a:r>
              <a:rPr lang="en-US" altLang="ko-KR" b="1" dirty="0">
                <a:solidFill>
                  <a:schemeClr val="bg1"/>
                </a:solidFill>
              </a:rPr>
              <a:t>2 </a:t>
            </a:r>
            <a:r>
              <a:rPr lang="ko-KR" altLang="en-US" dirty="0">
                <a:solidFill>
                  <a:schemeClr val="bg1"/>
                </a:solidFill>
              </a:rPr>
              <a:t>▼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76931" y="6769100"/>
            <a:ext cx="845469" cy="88900"/>
          </a:xfrm>
          <a:prstGeom prst="rect">
            <a:avLst/>
          </a:prstGeom>
          <a:solidFill>
            <a:srgbClr val="E8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2757488" y="3934487"/>
            <a:ext cx="2314575" cy="2116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rgbClr val="4B4541"/>
                </a:solidFill>
              </a:rPr>
              <a:t>신수지</a:t>
            </a:r>
            <a:endParaRPr lang="en-US" altLang="ko-KR" b="1" dirty="0">
              <a:solidFill>
                <a:srgbClr val="4B454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rgbClr val="4B4541"/>
                </a:solidFill>
              </a:rPr>
              <a:t>중국어중국학</a:t>
            </a:r>
            <a:endParaRPr lang="en-US" altLang="ko-KR" b="1" dirty="0">
              <a:solidFill>
                <a:srgbClr val="4B454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4B4541"/>
                </a:solidFill>
              </a:rPr>
              <a:t>21601979</a:t>
            </a:r>
          </a:p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rgbClr val="4B4541"/>
                </a:solidFill>
              </a:rPr>
              <a:t>지리적 증거</a:t>
            </a:r>
            <a:endParaRPr lang="en-US" altLang="ko-KR" b="1" dirty="0">
              <a:solidFill>
                <a:srgbClr val="4B454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rgbClr val="4B4541"/>
                </a:solidFill>
              </a:rPr>
              <a:t> </a:t>
            </a:r>
            <a:r>
              <a:rPr lang="en-US" altLang="ko-KR" b="1" dirty="0">
                <a:solidFill>
                  <a:srgbClr val="4B4541"/>
                </a:solidFill>
              </a:rPr>
              <a:t> 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6600825" y="3905912"/>
            <a:ext cx="2381149" cy="170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err="1">
                <a:solidFill>
                  <a:srgbClr val="4B4541"/>
                </a:solidFill>
              </a:rPr>
              <a:t>전아현</a:t>
            </a:r>
            <a:endParaRPr lang="en-US" altLang="ko-KR" b="1" dirty="0">
              <a:solidFill>
                <a:srgbClr val="4B454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rgbClr val="4B4541"/>
                </a:solidFill>
              </a:rPr>
              <a:t>중국어중국학</a:t>
            </a:r>
            <a:endParaRPr lang="en-US" altLang="ko-KR" b="1" dirty="0">
              <a:solidFill>
                <a:srgbClr val="4B454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4B4541"/>
                </a:solidFill>
              </a:rPr>
              <a:t>21602318</a:t>
            </a:r>
          </a:p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rgbClr val="4B4541"/>
                </a:solidFill>
              </a:rPr>
              <a:t>지리적 가치</a:t>
            </a:r>
            <a:endParaRPr lang="en-US" altLang="ko-KR" b="1" dirty="0">
              <a:solidFill>
                <a:srgbClr val="4B4541"/>
              </a:solidFill>
            </a:endParaRPr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F871B3D5-43DF-3244-B2B3-CFE68E0174DC}"/>
              </a:ext>
            </a:extLst>
          </p:cNvPr>
          <p:cNvSpPr/>
          <p:nvPr/>
        </p:nvSpPr>
        <p:spPr>
          <a:xfrm>
            <a:off x="9799011" y="5738065"/>
            <a:ext cx="1904323" cy="625414"/>
          </a:xfrm>
          <a:prstGeom prst="roundRect">
            <a:avLst>
              <a:gd name="adj" fmla="val 50000"/>
            </a:avLst>
          </a:prstGeom>
          <a:solidFill>
            <a:srgbClr val="FF572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독도 </a:t>
            </a:r>
            <a:r>
              <a:rPr lang="ko-KR" altLang="en-US" b="1" dirty="0" err="1">
                <a:solidFill>
                  <a:schemeClr val="bg1"/>
                </a:solidFill>
              </a:rPr>
              <a:t>영토학</a:t>
            </a:r>
            <a:endParaRPr lang="en-US" altLang="ko-KR" b="1" dirty="0">
              <a:solidFill>
                <a:schemeClr val="bg1"/>
              </a:solidFill>
            </a:endParaRPr>
          </a:p>
          <a:p>
            <a:pPr algn="ctr"/>
            <a:r>
              <a:rPr lang="ko-KR" altLang="en-US" b="1" dirty="0" err="1">
                <a:solidFill>
                  <a:schemeClr val="bg1"/>
                </a:solidFill>
              </a:rPr>
              <a:t>최장근</a:t>
            </a:r>
            <a:r>
              <a:rPr lang="ko-KR" altLang="en-US" b="1" dirty="0">
                <a:solidFill>
                  <a:schemeClr val="bg1"/>
                </a:solidFill>
              </a:rPr>
              <a:t> 교수님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65C25A5-3C65-1B40-BE54-2C71B2EA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6210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7F70D4-20FF-E048-8918-2355E1B6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0E854DF-478A-944D-BAB9-C650CA177926}"/>
              </a:ext>
            </a:extLst>
          </p:cNvPr>
          <p:cNvSpPr/>
          <p:nvPr/>
        </p:nvSpPr>
        <p:spPr>
          <a:xfrm>
            <a:off x="595557" y="222960"/>
            <a:ext cx="5484781" cy="108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</a:t>
            </a:r>
            <a:r>
              <a:rPr lang="zh-CN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지리적 증거</a:t>
            </a:r>
            <a:endParaRPr lang="en-US" altLang="ko-KR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100" b="1" i="1" dirty="0">
                <a:solidFill>
                  <a:srgbClr val="FF572C"/>
                </a:solidFill>
              </a:rPr>
              <a:t> 2-2.</a:t>
            </a:r>
            <a:r>
              <a:rPr lang="ko-KR" altLang="en-US" sz="2100" b="1" i="1" dirty="0">
                <a:solidFill>
                  <a:srgbClr val="FF572C"/>
                </a:solidFill>
              </a:rPr>
              <a:t> 독도와 울릉도 </a:t>
            </a:r>
            <a:r>
              <a:rPr lang="en-US" altLang="ko-KR" sz="2100" b="1" i="1" dirty="0">
                <a:solidFill>
                  <a:srgbClr val="FF572C"/>
                </a:solidFill>
              </a:rPr>
              <a:t>–</a:t>
            </a:r>
            <a:r>
              <a:rPr lang="ko-KR" altLang="en-US" sz="2100" b="1" i="1" dirty="0">
                <a:solidFill>
                  <a:srgbClr val="FF572C"/>
                </a:solidFill>
              </a:rPr>
              <a:t> 역사 사료</a:t>
            </a:r>
          </a:p>
        </p:txBody>
      </p:sp>
      <p:sp>
        <p:nvSpPr>
          <p:cNvPr id="5" name="모서리가 둥근 사각형 설명선[R] 4">
            <a:extLst>
              <a:ext uri="{FF2B5EF4-FFF2-40B4-BE49-F238E27FC236}">
                <a16:creationId xmlns:a16="http://schemas.microsoft.com/office/drawing/2014/main" id="{7F283AD8-9E62-0A4D-AA16-77AAB88CF0D3}"/>
              </a:ext>
            </a:extLst>
          </p:cNvPr>
          <p:cNvSpPr/>
          <p:nvPr/>
        </p:nvSpPr>
        <p:spPr>
          <a:xfrm>
            <a:off x="7431040" y="1305692"/>
            <a:ext cx="3727938" cy="2765665"/>
          </a:xfrm>
          <a:prstGeom prst="wedgeRoundRectCallout">
            <a:avLst>
              <a:gd name="adj1" fmla="val -56814"/>
              <a:gd name="adj2" fmla="val 6990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조선시대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&lt;</a:t>
            </a:r>
            <a:r>
              <a:rPr lang="ko-KR" altLang="en-US" sz="2000" b="1" dirty="0">
                <a:solidFill>
                  <a:schemeClr val="tx1"/>
                </a:solidFill>
              </a:rPr>
              <a:t>세종실록지리지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&gt;</a:t>
            </a:r>
          </a:p>
          <a:p>
            <a:pPr algn="ctr"/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(1454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년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algn="ctr"/>
            <a:endParaRPr kumimoji="1" lang="en-US" altLang="ko-K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우산도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독도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와 울릉도는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ko-KR" altLang="en-US" sz="2000" dirty="0">
                <a:solidFill>
                  <a:srgbClr val="FF0000"/>
                </a:solidFill>
              </a:rPr>
              <a:t>현 </a:t>
            </a:r>
            <a:r>
              <a:rPr lang="ko-KR" altLang="en-US" sz="2000" dirty="0" err="1">
                <a:solidFill>
                  <a:srgbClr val="FF0000"/>
                </a:solidFill>
              </a:rPr>
              <a:t>정동해에</a:t>
            </a:r>
            <a:r>
              <a:rPr lang="ko-KR" altLang="en-US" sz="2000" dirty="0">
                <a:solidFill>
                  <a:srgbClr val="FF0000"/>
                </a:solidFill>
              </a:rPr>
              <a:t> 위치한다</a:t>
            </a:r>
            <a:r>
              <a:rPr lang="ko-KR" altLang="en-US" sz="2000" dirty="0">
                <a:solidFill>
                  <a:srgbClr val="212934"/>
                </a:solidFill>
              </a:rPr>
              <a:t>”</a:t>
            </a:r>
            <a:endParaRPr kumimoji="1" lang="ko-KR" altLang="en-US" sz="2000" dirty="0">
              <a:solidFill>
                <a:srgbClr val="212934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7582F8F-5F93-5648-8832-9E3EB220F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85" y="1784555"/>
            <a:ext cx="4878175" cy="440349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7645665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7F70D4-20FF-E048-8918-2355E1B6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0E854DF-478A-944D-BAB9-C650CA177926}"/>
              </a:ext>
            </a:extLst>
          </p:cNvPr>
          <p:cNvSpPr/>
          <p:nvPr/>
        </p:nvSpPr>
        <p:spPr>
          <a:xfrm>
            <a:off x="595557" y="222960"/>
            <a:ext cx="5484781" cy="108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</a:t>
            </a:r>
            <a:r>
              <a:rPr lang="zh-CN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지리적 증거</a:t>
            </a:r>
            <a:endParaRPr lang="en-US" altLang="ko-KR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100" b="1" i="1" dirty="0">
                <a:solidFill>
                  <a:srgbClr val="FA4324"/>
                </a:solidFill>
              </a:rPr>
              <a:t> 2-2.</a:t>
            </a:r>
            <a:r>
              <a:rPr lang="ko-KR" altLang="en-US" sz="2100" b="1" i="1" dirty="0">
                <a:solidFill>
                  <a:srgbClr val="FF572C"/>
                </a:solidFill>
              </a:rPr>
              <a:t>독도와 울릉도 </a:t>
            </a:r>
            <a:r>
              <a:rPr lang="en-US" altLang="ko-KR" sz="2100" b="1" i="1" dirty="0">
                <a:solidFill>
                  <a:srgbClr val="FF572C"/>
                </a:solidFill>
              </a:rPr>
              <a:t>–</a:t>
            </a:r>
            <a:r>
              <a:rPr lang="ko-KR" altLang="en-US" sz="2100" b="1" i="1" dirty="0">
                <a:solidFill>
                  <a:srgbClr val="FF572C"/>
                </a:solidFill>
              </a:rPr>
              <a:t> 역사 사료</a:t>
            </a:r>
          </a:p>
        </p:txBody>
      </p:sp>
      <p:sp>
        <p:nvSpPr>
          <p:cNvPr id="5" name="모서리가 둥근 사각형 설명선[R] 4">
            <a:extLst>
              <a:ext uri="{FF2B5EF4-FFF2-40B4-BE49-F238E27FC236}">
                <a16:creationId xmlns:a16="http://schemas.microsoft.com/office/drawing/2014/main" id="{7F283AD8-9E62-0A4D-AA16-77AAB88CF0D3}"/>
              </a:ext>
            </a:extLst>
          </p:cNvPr>
          <p:cNvSpPr/>
          <p:nvPr/>
        </p:nvSpPr>
        <p:spPr>
          <a:xfrm>
            <a:off x="7431040" y="1305692"/>
            <a:ext cx="3727938" cy="3148321"/>
          </a:xfrm>
          <a:prstGeom prst="wedgeRoundRectCallout">
            <a:avLst>
              <a:gd name="adj1" fmla="val -56814"/>
              <a:gd name="adj2" fmla="val 6990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대한제국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&lt;</a:t>
            </a:r>
            <a:r>
              <a:rPr lang="ko-KR" altLang="en-US" sz="2000" b="1" dirty="0">
                <a:solidFill>
                  <a:schemeClr val="tx1"/>
                </a:solidFill>
              </a:rPr>
              <a:t>칙령 제</a:t>
            </a:r>
            <a:r>
              <a:rPr lang="en-US" altLang="ko-KR" sz="2000" b="1" dirty="0">
                <a:solidFill>
                  <a:schemeClr val="tx1"/>
                </a:solidFill>
              </a:rPr>
              <a:t>41</a:t>
            </a:r>
            <a:r>
              <a:rPr lang="ko-KR" altLang="en-US" sz="2000" b="1" dirty="0">
                <a:solidFill>
                  <a:schemeClr val="tx1"/>
                </a:solidFill>
              </a:rPr>
              <a:t>호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&gt;</a:t>
            </a:r>
          </a:p>
          <a:p>
            <a:pPr algn="ctr"/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(1900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년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algn="ctr"/>
            <a:endParaRPr kumimoji="1" lang="en-US" altLang="ko-K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“울릉도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鬱陵島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를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울도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鬱島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로 개칭하고 도감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島監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을 군수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郡守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로 개정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구역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區域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은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울릉전도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 err="1">
                <a:solidFill>
                  <a:srgbClr val="FF0000"/>
                </a:solidFill>
              </a:rPr>
              <a:t>鬱陵全島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와 죽도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 err="1">
                <a:solidFill>
                  <a:srgbClr val="FF0000"/>
                </a:solidFill>
              </a:rPr>
              <a:t>竹島</a:t>
            </a:r>
            <a:r>
              <a:rPr lang="en-US" altLang="ko-KR" dirty="0">
                <a:solidFill>
                  <a:srgbClr val="FF0000"/>
                </a:solidFill>
              </a:rPr>
              <a:t>)·</a:t>
            </a:r>
            <a:r>
              <a:rPr lang="ko-KR" altLang="en-US" dirty="0">
                <a:solidFill>
                  <a:srgbClr val="FF0000"/>
                </a:solidFill>
              </a:rPr>
              <a:t>석도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 err="1">
                <a:solidFill>
                  <a:srgbClr val="FF0000"/>
                </a:solidFill>
              </a:rPr>
              <a:t>石島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독도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 err="1">
                <a:solidFill>
                  <a:srgbClr val="FF0000"/>
                </a:solidFill>
              </a:rPr>
              <a:t>를</a:t>
            </a:r>
            <a:r>
              <a:rPr lang="ko-KR" altLang="en-US" dirty="0">
                <a:solidFill>
                  <a:srgbClr val="FF0000"/>
                </a:solidFill>
              </a:rPr>
              <a:t> 관할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한다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endParaRPr kumimoji="1"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7582F8F-5F93-5648-8832-9E3EB220F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74" y="1670050"/>
            <a:ext cx="4686300" cy="46863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3021784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7F70D4-20FF-E048-8918-2355E1B6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0E854DF-478A-944D-BAB9-C650CA177926}"/>
              </a:ext>
            </a:extLst>
          </p:cNvPr>
          <p:cNvSpPr/>
          <p:nvPr/>
        </p:nvSpPr>
        <p:spPr>
          <a:xfrm>
            <a:off x="595557" y="222960"/>
            <a:ext cx="5484781" cy="108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</a:t>
            </a:r>
            <a:r>
              <a:rPr lang="zh-CN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지리적 증거</a:t>
            </a:r>
            <a:endParaRPr lang="en-US" altLang="ko-KR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100" b="1" i="1" dirty="0">
                <a:solidFill>
                  <a:srgbClr val="FA4324"/>
                </a:solidFill>
              </a:rPr>
              <a:t> 2-3.</a:t>
            </a:r>
            <a:r>
              <a:rPr lang="ko-KR" altLang="en-US" sz="2100" b="1" i="1" dirty="0">
                <a:solidFill>
                  <a:srgbClr val="FA4324"/>
                </a:solidFill>
              </a:rPr>
              <a:t> </a:t>
            </a:r>
            <a:r>
              <a:rPr lang="ko-KR" altLang="en-US" sz="2100" b="1" i="1" dirty="0">
                <a:solidFill>
                  <a:srgbClr val="FF572C"/>
                </a:solidFill>
              </a:rPr>
              <a:t>실질적 영토 주권 행사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B3AC4B-693D-8A4A-BE18-ACD2E8F4C8C0}"/>
              </a:ext>
            </a:extLst>
          </p:cNvPr>
          <p:cNvSpPr txBox="1"/>
          <p:nvPr/>
        </p:nvSpPr>
        <p:spPr>
          <a:xfrm>
            <a:off x="622036" y="1893383"/>
            <a:ext cx="62245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한국 경찰이 주재하여 독도를 경비한다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AutoNum type="arabicParenR"/>
            </a:pPr>
            <a:endParaRPr kumimoji="1" lang="en-US" altLang="ko-K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한국 군이 독도의 영해와 영공을 수호한다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kumimoji="1" lang="ko-KR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9498E4E-8A7C-BF44-8500-B0E4A5A91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6" y="3668088"/>
            <a:ext cx="4014789" cy="23962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90A205B-9547-8147-AB8D-2ADAC44CC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62" y="1305692"/>
            <a:ext cx="3115849" cy="42653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9D29AE7-538C-464D-9F78-24DEF8305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26" y="3668087"/>
            <a:ext cx="3611394" cy="239620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1215205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7F70D4-20FF-E048-8918-2355E1B6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0E854DF-478A-944D-BAB9-C650CA177926}"/>
              </a:ext>
            </a:extLst>
          </p:cNvPr>
          <p:cNvSpPr/>
          <p:nvPr/>
        </p:nvSpPr>
        <p:spPr>
          <a:xfrm>
            <a:off x="595557" y="222960"/>
            <a:ext cx="5484781" cy="108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</a:t>
            </a:r>
            <a:r>
              <a:rPr lang="zh-CN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지리적 증거</a:t>
            </a:r>
            <a:endParaRPr lang="en-US" altLang="ko-KR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100" b="1" i="1" dirty="0">
                <a:solidFill>
                  <a:srgbClr val="FA4324"/>
                </a:solidFill>
              </a:rPr>
              <a:t> 2-3.</a:t>
            </a:r>
            <a:r>
              <a:rPr lang="ko-KR" altLang="en-US" sz="2100" b="1" i="1" dirty="0">
                <a:solidFill>
                  <a:srgbClr val="FA4324"/>
                </a:solidFill>
              </a:rPr>
              <a:t> </a:t>
            </a:r>
            <a:r>
              <a:rPr lang="ko-KR" altLang="en-US" sz="2100" b="1" i="1" dirty="0">
                <a:solidFill>
                  <a:srgbClr val="FF572C"/>
                </a:solidFill>
              </a:rPr>
              <a:t>실질적 영토 주권 행사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E2A0CC-C92B-7141-A4BB-D0CB017E49D5}"/>
              </a:ext>
            </a:extLst>
          </p:cNvPr>
          <p:cNvSpPr txBox="1"/>
          <p:nvPr/>
        </p:nvSpPr>
        <p:spPr>
          <a:xfrm>
            <a:off x="595557" y="2407213"/>
            <a:ext cx="62497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3)</a:t>
            </a:r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각종 법령이 독도에 적용 되어있다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kumimoji="1" lang="en-US" altLang="ko-K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국유재산법 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(2012.</a:t>
            </a:r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01.</a:t>
            </a:r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26)</a:t>
            </a:r>
          </a:p>
          <a:p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문화재보호법 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(2012.</a:t>
            </a:r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03.17)</a:t>
            </a:r>
          </a:p>
          <a:p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특정도서고시 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(2011.</a:t>
            </a:r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08.</a:t>
            </a:r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26)</a:t>
            </a:r>
          </a:p>
          <a:p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배타적경제수역법 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(2011.</a:t>
            </a:r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04.</a:t>
            </a:r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04)</a:t>
            </a:r>
          </a:p>
          <a:p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kumimoji="1" lang="en-US" altLang="ko-K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kumimoji="1" lang="en-US" altLang="ko-K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40C6B6C-15D8-2C49-AA0F-7F136ADF7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27" y="1193390"/>
            <a:ext cx="4000746" cy="500093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7096785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7F70D4-20FF-E048-8918-2355E1B6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0E854DF-478A-944D-BAB9-C650CA177926}"/>
              </a:ext>
            </a:extLst>
          </p:cNvPr>
          <p:cNvSpPr/>
          <p:nvPr/>
        </p:nvSpPr>
        <p:spPr>
          <a:xfrm>
            <a:off x="595557" y="222960"/>
            <a:ext cx="5484781" cy="108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</a:t>
            </a:r>
            <a:r>
              <a:rPr lang="zh-CN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지리적 증거</a:t>
            </a:r>
            <a:endParaRPr lang="en-US" altLang="ko-KR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100" b="1" i="1" dirty="0">
                <a:solidFill>
                  <a:srgbClr val="FA4324"/>
                </a:solidFill>
              </a:rPr>
              <a:t> 2-3.</a:t>
            </a:r>
            <a:r>
              <a:rPr lang="ko-KR" altLang="en-US" sz="2100" b="1" i="1" dirty="0">
                <a:solidFill>
                  <a:srgbClr val="FA4324"/>
                </a:solidFill>
              </a:rPr>
              <a:t> </a:t>
            </a:r>
            <a:r>
              <a:rPr lang="ko-KR" altLang="en-US" sz="2100" b="1" i="1" dirty="0">
                <a:solidFill>
                  <a:srgbClr val="FF572C"/>
                </a:solidFill>
              </a:rPr>
              <a:t>실질적 영토 주권 행사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E2A0CC-C92B-7141-A4BB-D0CB017E49D5}"/>
              </a:ext>
            </a:extLst>
          </p:cNvPr>
          <p:cNvSpPr txBox="1"/>
          <p:nvPr/>
        </p:nvSpPr>
        <p:spPr>
          <a:xfrm>
            <a:off x="781262" y="1728788"/>
            <a:ext cx="90706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4)</a:t>
            </a:r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등대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위성 안테나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주민 숙소 등 여러가지 시설물을 설치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kumimoji="1"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운영한다</a:t>
            </a:r>
            <a:r>
              <a:rPr kumimoji="1"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kumimoji="1" lang="ko-KR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7F81B81-8C52-BC41-9492-EDCD8A619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50" y="3613356"/>
            <a:ext cx="3474763" cy="2606072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7340F69-3A5C-894B-B067-708FE5439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945965"/>
            <a:ext cx="3119383" cy="327346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B6BE20B-A2FE-714B-9E4B-CCC97C681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2" y="3613356"/>
            <a:ext cx="3474763" cy="2606072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68281171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7F70D4-20FF-E048-8918-2355E1B6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0E854DF-478A-944D-BAB9-C650CA177926}"/>
              </a:ext>
            </a:extLst>
          </p:cNvPr>
          <p:cNvSpPr/>
          <p:nvPr/>
        </p:nvSpPr>
        <p:spPr>
          <a:xfrm>
            <a:off x="595557" y="222960"/>
            <a:ext cx="5484781" cy="1068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</a:t>
            </a:r>
            <a:r>
              <a:rPr lang="ko-KR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독도 가치</a:t>
            </a:r>
            <a:endParaRPr lang="en-US" altLang="ko-KR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100" b="1" i="1" dirty="0">
                <a:solidFill>
                  <a:srgbClr val="FA4324"/>
                </a:solidFill>
              </a:rPr>
              <a:t> 3-1.</a:t>
            </a:r>
            <a:r>
              <a:rPr lang="ko-KR" altLang="en-US" sz="2100" b="1" i="1" dirty="0" err="1">
                <a:solidFill>
                  <a:srgbClr val="FF572C"/>
                </a:solidFill>
              </a:rPr>
              <a:t>영역적</a:t>
            </a:r>
            <a:r>
              <a:rPr lang="ko-KR" altLang="en-US" sz="2100" b="1" i="1" dirty="0">
                <a:solidFill>
                  <a:srgbClr val="FF572C"/>
                </a:solidFill>
              </a:rPr>
              <a:t> 가치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1C8283A-7942-FC49-9972-FB31320B4476}"/>
              </a:ext>
            </a:extLst>
          </p:cNvPr>
          <p:cNvSpPr/>
          <p:nvPr/>
        </p:nvSpPr>
        <p:spPr>
          <a:xfrm>
            <a:off x="5386387" y="2132381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rgbClr val="FF0000"/>
                </a:solidFill>
              </a:rPr>
              <a:t>배타적 경제수역이란</a:t>
            </a:r>
            <a:r>
              <a:rPr lang="en-US" altLang="ko-KR" sz="2000" dirty="0">
                <a:solidFill>
                  <a:srgbClr val="FF0000"/>
                </a:solidFill>
              </a:rPr>
              <a:t>?</a:t>
            </a: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유엔 해양법 조약에 근거해서 설정되는 경제적인 주권이 미치는 바다 영역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자국의 연안으로부터 약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해리까지 배타적인 권리를 갖는다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rgbClr val="FF0000"/>
                </a:solidFill>
              </a:rPr>
              <a:t>중간수역이란</a:t>
            </a:r>
            <a:r>
              <a:rPr lang="en-US" altLang="ko-KR" sz="2000" dirty="0">
                <a:solidFill>
                  <a:srgbClr val="FF0000"/>
                </a:solidFill>
              </a:rPr>
              <a:t>?</a:t>
            </a: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동일한 해역을 사이에 두고 인접해 있는 국가들 간에 명확한 영공 경계 확정을 하지 못하고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당사국 협의 하에 공동으로 관리하는 수역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AC85502-9345-C941-B347-773C21FCF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2" y="1543051"/>
            <a:ext cx="4165552" cy="4656536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86345738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858DC46-B4FF-1242-A074-52C01BE12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37" y="2978028"/>
            <a:ext cx="6968063" cy="3328030"/>
          </a:xfrm>
          <a:prstGeom prst="rect">
            <a:avLst/>
          </a:prstGeom>
          <a:effectLst>
            <a:softEdge rad="622300"/>
          </a:effectLst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7F70D4-20FF-E048-8918-2355E1B6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0E854DF-478A-944D-BAB9-C650CA177926}"/>
              </a:ext>
            </a:extLst>
          </p:cNvPr>
          <p:cNvSpPr/>
          <p:nvPr/>
        </p:nvSpPr>
        <p:spPr>
          <a:xfrm>
            <a:off x="595557" y="222960"/>
            <a:ext cx="5484781" cy="1068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</a:t>
            </a:r>
            <a:r>
              <a:rPr lang="ko-KR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독도 가치</a:t>
            </a:r>
            <a:endParaRPr lang="en-US" altLang="ko-KR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100" b="1" i="1" dirty="0">
                <a:solidFill>
                  <a:srgbClr val="FA4324"/>
                </a:solidFill>
              </a:rPr>
              <a:t> 3-1.</a:t>
            </a:r>
            <a:r>
              <a:rPr lang="ko-KR" altLang="en-US" sz="2100" b="1" i="1" dirty="0">
                <a:solidFill>
                  <a:srgbClr val="FA4324"/>
                </a:solidFill>
              </a:rPr>
              <a:t> </a:t>
            </a:r>
            <a:r>
              <a:rPr lang="ko-KR" altLang="en-US" sz="2100" b="1" i="1" dirty="0" err="1">
                <a:solidFill>
                  <a:srgbClr val="FF572C"/>
                </a:solidFill>
              </a:rPr>
              <a:t>영역적</a:t>
            </a:r>
            <a:r>
              <a:rPr lang="ko-KR" altLang="en-US" sz="2100" b="1" i="1" dirty="0">
                <a:solidFill>
                  <a:srgbClr val="FF572C"/>
                </a:solidFill>
              </a:rPr>
              <a:t> 가치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5490A-D4ED-7844-8C8F-91DB236267B8}"/>
              </a:ext>
            </a:extLst>
          </p:cNvPr>
          <p:cNvSpPr txBox="1"/>
          <p:nvPr/>
        </p:nvSpPr>
        <p:spPr>
          <a:xfrm>
            <a:off x="595557" y="1779721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① </a:t>
            </a:r>
            <a:r>
              <a:rPr lang="ko-KR" altLang="en-US" sz="2000" dirty="0">
                <a:solidFill>
                  <a:srgbClr val="FF0000"/>
                </a:solidFill>
              </a:rPr>
              <a:t>배타적 경제 수역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설정과 관련된 </a:t>
            </a:r>
            <a:r>
              <a:rPr lang="ko-KR" altLang="en-US" sz="2000" dirty="0">
                <a:solidFill>
                  <a:srgbClr val="FF0000"/>
                </a:solidFill>
              </a:rPr>
              <a:t>중요한 기점</a:t>
            </a:r>
            <a:endParaRPr lang="en-US" altLang="ko-KR" sz="2000" dirty="0">
              <a:solidFill>
                <a:srgbClr val="FF0000"/>
              </a:solidFill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우리나라는 주변 바다에 대한 영유권을 주장할 수 있다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②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군사적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전략적 요충지 ➡️ </a:t>
            </a:r>
            <a:r>
              <a:rPr lang="ko-KR" altLang="en-US" sz="2000" dirty="0">
                <a:solidFill>
                  <a:srgbClr val="FF0000"/>
                </a:solidFill>
              </a:rPr>
              <a:t>항공 및 방어 기지의 역할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을 담당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③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기상 상황과 어장 상황 등을 관측하고 예보하기에 적합하다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④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동해에서 조업하는 어부들의 </a:t>
            </a:r>
            <a:r>
              <a:rPr lang="ko-KR" altLang="en-US" sz="2000" dirty="0">
                <a:solidFill>
                  <a:srgbClr val="FF0000"/>
                </a:solidFill>
              </a:rPr>
              <a:t>임시 대피소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로도 활용된다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3944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7F70D4-20FF-E048-8918-2355E1B6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0E854DF-478A-944D-BAB9-C650CA177926}"/>
              </a:ext>
            </a:extLst>
          </p:cNvPr>
          <p:cNvSpPr/>
          <p:nvPr/>
        </p:nvSpPr>
        <p:spPr>
          <a:xfrm>
            <a:off x="595557" y="222960"/>
            <a:ext cx="5484781" cy="1068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</a:t>
            </a:r>
            <a:r>
              <a:rPr lang="ko-KR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독도 가치</a:t>
            </a:r>
            <a:endParaRPr lang="en-US" altLang="ko-KR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100" b="1" i="1" dirty="0">
                <a:solidFill>
                  <a:srgbClr val="FA4324"/>
                </a:solidFill>
              </a:rPr>
              <a:t> 3-2.</a:t>
            </a:r>
            <a:r>
              <a:rPr lang="ko-KR" altLang="en-US" sz="2100" b="1" i="1" dirty="0">
                <a:solidFill>
                  <a:srgbClr val="FA4324"/>
                </a:solidFill>
              </a:rPr>
              <a:t> </a:t>
            </a:r>
            <a:r>
              <a:rPr lang="ko-KR" altLang="en-US" sz="2100" b="1" i="1" dirty="0">
                <a:solidFill>
                  <a:srgbClr val="FF572C"/>
                </a:solidFill>
              </a:rPr>
              <a:t>경제적 가치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57F2C-B80B-8C4E-B14F-D23B2E0ED6AB}"/>
              </a:ext>
            </a:extLst>
          </p:cNvPr>
          <p:cNvSpPr txBox="1"/>
          <p:nvPr/>
        </p:nvSpPr>
        <p:spPr>
          <a:xfrm>
            <a:off x="5933767" y="1406525"/>
            <a:ext cx="58501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독도주변 바다는 </a:t>
            </a:r>
            <a:r>
              <a:rPr lang="ko-KR" altLang="en-US" sz="2000" dirty="0">
                <a:solidFill>
                  <a:srgbClr val="FF0000"/>
                </a:solidFill>
              </a:rPr>
              <a:t>조경수역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으로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플랑크톤과 수산자원이 풍부하다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342900" indent="-342900">
              <a:buAutoNum type="arabicPeriod"/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천연가스의 주성분인 메탄과 물이 해저             에서 높은 압력을 받아 형성된 </a:t>
            </a:r>
            <a:r>
              <a:rPr lang="ko-KR" altLang="en-US" sz="2000" dirty="0" err="1">
                <a:solidFill>
                  <a:srgbClr val="FF0000"/>
                </a:solidFill>
              </a:rPr>
              <a:t>메탄하이드레이트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와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dirty="0">
                <a:solidFill>
                  <a:srgbClr val="FF0000"/>
                </a:solidFill>
              </a:rPr>
              <a:t>해양 </a:t>
            </a:r>
            <a:r>
              <a:rPr lang="ko-KR" altLang="en-US" sz="2000" dirty="0" err="1">
                <a:solidFill>
                  <a:srgbClr val="FF0000"/>
                </a:solidFill>
              </a:rPr>
              <a:t>심층수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등이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매장되어 있다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독도주변해양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북쪽에서 내려오는 북한 한류와 남쪽에서      북상하는 대마난류계의 흐름이 교차하는 해역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바탕"/>
              <a:ea typeface="바탕"/>
            </a:endParaRPr>
          </a:p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바탕"/>
                <a:ea typeface="바탕"/>
              </a:rPr>
              <a:t>⇒ 플랑크톤이 풍부해 회유성 어족이 풍부하기 때문에 좋은 어장을 형성한다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바탕"/>
                <a:ea typeface="바탕"/>
              </a:rPr>
              <a:t>.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C51239B-2309-3444-B6F4-EAF86A553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4" y="1406525"/>
            <a:ext cx="4353856" cy="494585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5392410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7F70D4-20FF-E048-8918-2355E1B6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0E854DF-478A-944D-BAB9-C650CA177926}"/>
              </a:ext>
            </a:extLst>
          </p:cNvPr>
          <p:cNvSpPr/>
          <p:nvPr/>
        </p:nvSpPr>
        <p:spPr>
          <a:xfrm>
            <a:off x="595557" y="222960"/>
            <a:ext cx="5484781" cy="1068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</a:t>
            </a:r>
            <a:r>
              <a:rPr lang="ko-KR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독도 가치</a:t>
            </a:r>
            <a:endParaRPr lang="en-US" altLang="ko-KR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100" b="1" i="1" dirty="0">
                <a:solidFill>
                  <a:srgbClr val="FF572C"/>
                </a:solidFill>
              </a:rPr>
              <a:t> 3-3.</a:t>
            </a:r>
            <a:r>
              <a:rPr lang="ko-KR" altLang="en-US" sz="2100" b="1" i="1" dirty="0">
                <a:solidFill>
                  <a:srgbClr val="FF572C"/>
                </a:solidFill>
              </a:rPr>
              <a:t> 생태 환경적 가치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50BCB7-AE89-FF4F-AAC7-C355CB778440}"/>
              </a:ext>
            </a:extLst>
          </p:cNvPr>
          <p:cNvSpPr txBox="1"/>
          <p:nvPr/>
        </p:nvSpPr>
        <p:spPr>
          <a:xfrm>
            <a:off x="6080338" y="1473729"/>
            <a:ext cx="4547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독도는 여러 단계의 화산활동으로 형성되어 </a:t>
            </a:r>
            <a:r>
              <a:rPr lang="ko-KR" altLang="en-US" sz="2000" dirty="0">
                <a:solidFill>
                  <a:srgbClr val="FF0000"/>
                </a:solidFill>
              </a:rPr>
              <a:t>다양한 암석과 지형</a:t>
            </a:r>
            <a:r>
              <a:rPr lang="en-US" altLang="ko-KR" sz="2000" dirty="0">
                <a:solidFill>
                  <a:srgbClr val="FF0000"/>
                </a:solidFill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</a:rPr>
              <a:t>지질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경관이 나타나 해저 화산의 형성과 진화과정을 살펴 볼 수 있다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342900" indent="-342900">
              <a:buAutoNum type="arabicPeriod"/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0401995-6D9D-0C4E-9AA8-B02CCF6FA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4" y="1728629"/>
            <a:ext cx="4644823" cy="3254077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709CDF6-5505-9442-81E9-829B517FF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24" y="3968293"/>
            <a:ext cx="4964576" cy="2566987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86240761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7F70D4-20FF-E048-8918-2355E1B6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0E854DF-478A-944D-BAB9-C650CA177926}"/>
              </a:ext>
            </a:extLst>
          </p:cNvPr>
          <p:cNvSpPr/>
          <p:nvPr/>
        </p:nvSpPr>
        <p:spPr>
          <a:xfrm>
            <a:off x="595557" y="397583"/>
            <a:ext cx="5484781" cy="1068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</a:t>
            </a:r>
            <a:r>
              <a:rPr lang="ko-KR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독도 가치</a:t>
            </a:r>
            <a:endParaRPr lang="en-US" altLang="ko-KR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100" b="1" i="1" dirty="0">
                <a:solidFill>
                  <a:srgbClr val="FA4324"/>
                </a:solidFill>
              </a:rPr>
              <a:t> 3-3.</a:t>
            </a:r>
            <a:r>
              <a:rPr lang="ko-KR" altLang="en-US" sz="2100" b="1" i="1" dirty="0">
                <a:solidFill>
                  <a:srgbClr val="FA4324"/>
                </a:solidFill>
              </a:rPr>
              <a:t> </a:t>
            </a:r>
            <a:r>
              <a:rPr lang="ko-KR" altLang="en-US" sz="2100" b="1" i="1" dirty="0">
                <a:solidFill>
                  <a:srgbClr val="FF572C"/>
                </a:solidFill>
              </a:rPr>
              <a:t>생태 환경적 가치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50BCB7-AE89-FF4F-AAC7-C355CB778440}"/>
              </a:ext>
            </a:extLst>
          </p:cNvPr>
          <p:cNvSpPr txBox="1"/>
          <p:nvPr/>
        </p:nvSpPr>
        <p:spPr>
          <a:xfrm>
            <a:off x="5814867" y="1588375"/>
            <a:ext cx="62640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독도는 동해를 건너는 조류와 철새의 </a:t>
            </a:r>
            <a:r>
              <a:rPr lang="ko-KR" altLang="en-US" sz="2000" dirty="0">
                <a:solidFill>
                  <a:srgbClr val="FF0000"/>
                </a:solidFill>
              </a:rPr>
              <a:t>중간 서식지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토양이 척박 함에도 불구하고 </a:t>
            </a:r>
            <a:r>
              <a:rPr lang="ko-KR" altLang="en-US" sz="2000" dirty="0">
                <a:solidFill>
                  <a:srgbClr val="FF0000"/>
                </a:solidFill>
              </a:rPr>
              <a:t>다양한 동식물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이 서식하고있다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1999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년 섬 전체가 독도천연보호구역으로 지정되어있다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(</a:t>
            </a:r>
            <a:r>
              <a:rPr lang="ko-KR" altLang="en-US" sz="2000" dirty="0">
                <a:solidFill>
                  <a:srgbClr val="FF0000"/>
                </a:solidFill>
              </a:rPr>
              <a:t>천연기념물 제 </a:t>
            </a:r>
            <a:r>
              <a:rPr lang="en-US" altLang="ko-KR" sz="2000" dirty="0">
                <a:solidFill>
                  <a:srgbClr val="FF0000"/>
                </a:solidFill>
              </a:rPr>
              <a:t>336</a:t>
            </a:r>
            <a:r>
              <a:rPr lang="ko-KR" altLang="en-US" sz="2000" dirty="0">
                <a:solidFill>
                  <a:srgbClr val="FF0000"/>
                </a:solidFill>
              </a:rPr>
              <a:t>호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>
              <a:buAutoNum type="arabicPeriod"/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독도의 해양이나 해저는 자원의 보고가 된다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b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자연 및 생태계의 체제를 이해하는 작업과 기술의 축적 및 개발은 인류의 장기적인 생존과 발전을 위한 역할</a:t>
            </a:r>
            <a:b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</a:b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AA40901-3A86-4B4E-A6E5-6979D2B7F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3" y="1588375"/>
            <a:ext cx="3311074" cy="3246468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A31D610-00FD-1C41-B374-E19766610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09" y="3675765"/>
            <a:ext cx="3069007" cy="268058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85563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꺾인 연결선 2"/>
          <p:cNvCxnSpPr>
            <a:cxnSpLocks/>
            <a:stCxn id="5" idx="2"/>
          </p:cNvCxnSpPr>
          <p:nvPr/>
        </p:nvCxnSpPr>
        <p:spPr>
          <a:xfrm rot="16200000" flipH="1">
            <a:off x="4032021" y="-2930755"/>
            <a:ext cx="5140325" cy="11179634"/>
          </a:xfrm>
          <a:prstGeom prst="bentConnector2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모서리가 둥근 직사각형 26"/>
          <p:cNvSpPr/>
          <p:nvPr/>
        </p:nvSpPr>
        <p:spPr>
          <a:xfrm rot="18900000">
            <a:off x="370295" y="974229"/>
            <a:ext cx="1252444" cy="1252444"/>
          </a:xfrm>
          <a:prstGeom prst="roundRect">
            <a:avLst/>
          </a:prstGeom>
          <a:solidFill>
            <a:srgbClr val="FF572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 rot="18900000">
            <a:off x="3151960" y="4747256"/>
            <a:ext cx="983158" cy="98315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2D8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 rot="18900000">
            <a:off x="6371831" y="4747256"/>
            <a:ext cx="983158" cy="98315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2D8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1895951" y="2269045"/>
            <a:ext cx="2871788" cy="204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white">
                    <a:lumMod val="50000"/>
                  </a:prstClr>
                </a:solidFill>
              </a:rPr>
              <a:t>명칭 유래</a:t>
            </a:r>
            <a:endParaRPr lang="en-US" altLang="ko-KR" dirty="0">
              <a:solidFill>
                <a:prstClr val="white">
                  <a:lumMod val="50000"/>
                </a:prstClr>
              </a:solidFill>
            </a:endParaRPr>
          </a:p>
          <a:p>
            <a:pPr marL="171450" indent="-171450" algn="ctr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white">
                    <a:lumMod val="50000"/>
                  </a:prstClr>
                </a:solidFill>
              </a:rPr>
              <a:t>지리적 환경</a:t>
            </a:r>
            <a:endParaRPr lang="en-US" altLang="ko-KR" dirty="0">
              <a:solidFill>
                <a:prstClr val="white">
                  <a:lumMod val="50000"/>
                </a:prstClr>
              </a:solidFill>
            </a:endParaRPr>
          </a:p>
          <a:p>
            <a:pPr marL="171450" indent="-171450" algn="ctr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white">
                    <a:lumMod val="50000"/>
                  </a:prstClr>
                </a:solidFill>
              </a:rPr>
              <a:t>자연 환경 </a:t>
            </a:r>
            <a:endParaRPr lang="en-US" altLang="ko-K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57937" y="1066895"/>
            <a:ext cx="877163" cy="869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chemeClr val="bg1"/>
                </a:solidFill>
              </a:rPr>
              <a:t>독도</a:t>
            </a:r>
            <a:endParaRPr lang="en-US" altLang="ko-KR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 err="1">
                <a:solidFill>
                  <a:schemeClr val="bg1"/>
                </a:solidFill>
              </a:rPr>
              <a:t>영토학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180363" y="5002490"/>
            <a:ext cx="954941" cy="454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STEP. 1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6414524" y="4987268"/>
            <a:ext cx="954941" cy="454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STEP. 2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4761472" y="2223935"/>
            <a:ext cx="3792082" cy="3432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white">
                    <a:lumMod val="50000"/>
                  </a:prstClr>
                </a:solidFill>
              </a:rPr>
              <a:t> 독도와 인접성</a:t>
            </a:r>
            <a:endParaRPr lang="en-US" altLang="ko-KR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ctr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white">
                    <a:lumMod val="50000"/>
                  </a:prstClr>
                </a:solidFill>
              </a:rPr>
              <a:t>실질적 영토 주권 행사</a:t>
            </a:r>
            <a:endParaRPr lang="en-US" altLang="ko-KR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ctr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ctr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prstClr val="white">
                  <a:lumMod val="50000"/>
                </a:prstClr>
              </a:solidFill>
            </a:endParaRPr>
          </a:p>
          <a:p>
            <a:pPr marL="171450" indent="-171450" algn="ctr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9049598" y="2223935"/>
            <a:ext cx="2371360" cy="204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prstClr val="white">
                    <a:lumMod val="50000"/>
                  </a:prstClr>
                </a:solidFill>
              </a:rPr>
              <a:t>영역적</a:t>
            </a:r>
            <a:r>
              <a:rPr lang="ko-KR" altLang="en-US" dirty="0">
                <a:solidFill>
                  <a:prstClr val="white">
                    <a:lumMod val="50000"/>
                  </a:prstClr>
                </a:solidFill>
              </a:rPr>
              <a:t> 가치</a:t>
            </a:r>
            <a:endParaRPr lang="en-US" altLang="ko-KR" dirty="0">
              <a:solidFill>
                <a:prstClr val="white">
                  <a:lumMod val="50000"/>
                </a:prstClr>
              </a:solidFill>
            </a:endParaRPr>
          </a:p>
          <a:p>
            <a:pPr marL="171450" indent="-171450" algn="ctr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white">
                    <a:lumMod val="50000"/>
                  </a:prstClr>
                </a:solidFill>
              </a:rPr>
              <a:t>경제적 가치</a:t>
            </a:r>
            <a:endParaRPr lang="en-US" altLang="ko-KR" dirty="0">
              <a:solidFill>
                <a:prstClr val="white">
                  <a:lumMod val="50000"/>
                </a:prstClr>
              </a:solidFill>
            </a:endParaRPr>
          </a:p>
          <a:p>
            <a:pPr marL="171450" indent="-171450" algn="ctr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white">
                    <a:lumMod val="50000"/>
                  </a:prstClr>
                </a:solidFill>
              </a:rPr>
              <a:t>생태 환경적 가치</a:t>
            </a:r>
            <a:endParaRPr lang="en-US" altLang="ko-K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392913" y="88899"/>
            <a:ext cx="5484781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목차</a:t>
            </a:r>
            <a:endParaRPr lang="en-US" altLang="ko-KR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2612566" y="1399835"/>
            <a:ext cx="1904323" cy="54909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D2D8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독도 소개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▼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5914568" y="1426425"/>
            <a:ext cx="1904323" cy="5225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D2D8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지리적 증거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▼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9216571" y="1399834"/>
            <a:ext cx="1904323" cy="5490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D2D8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독도의 가치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▼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89631" y="0"/>
            <a:ext cx="845469" cy="88900"/>
          </a:xfrm>
          <a:prstGeom prst="rect">
            <a:avLst/>
          </a:prstGeom>
          <a:solidFill>
            <a:srgbClr val="E8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10441197" y="6819388"/>
            <a:ext cx="845469" cy="36000"/>
          </a:xfrm>
          <a:prstGeom prst="rect">
            <a:avLst/>
          </a:prstGeom>
          <a:solidFill>
            <a:srgbClr val="E8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>
            <a:extLst>
              <a:ext uri="{FF2B5EF4-FFF2-40B4-BE49-F238E27FC236}">
                <a16:creationId xmlns:a16="http://schemas.microsoft.com/office/drawing/2014/main" id="{B8F45B49-832A-5447-A509-93B11231D3F8}"/>
              </a:ext>
            </a:extLst>
          </p:cNvPr>
          <p:cNvSpPr/>
          <p:nvPr/>
        </p:nvSpPr>
        <p:spPr>
          <a:xfrm rot="18900000">
            <a:off x="9677154" y="4711042"/>
            <a:ext cx="983158" cy="98315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2D8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F6601A1-61B7-4945-97DD-0A389C19601D}"/>
              </a:ext>
            </a:extLst>
          </p:cNvPr>
          <p:cNvSpPr/>
          <p:nvPr/>
        </p:nvSpPr>
        <p:spPr>
          <a:xfrm>
            <a:off x="9603797" y="4965393"/>
            <a:ext cx="1129869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STEP. 3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027869-E471-5A4D-9A50-CACFAC34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27774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7F70D4-20FF-E048-8918-2355E1B6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하트[H] 2">
            <a:extLst>
              <a:ext uri="{FF2B5EF4-FFF2-40B4-BE49-F238E27FC236}">
                <a16:creationId xmlns:a16="http://schemas.microsoft.com/office/drawing/2014/main" id="{20AFB823-493A-DB41-8FA5-C14673645A2F}"/>
              </a:ext>
            </a:extLst>
          </p:cNvPr>
          <p:cNvSpPr/>
          <p:nvPr/>
        </p:nvSpPr>
        <p:spPr>
          <a:xfrm>
            <a:off x="4748980" y="1858299"/>
            <a:ext cx="3244645" cy="3038166"/>
          </a:xfrm>
          <a:prstGeom prst="heart">
            <a:avLst/>
          </a:prstGeom>
          <a:solidFill>
            <a:srgbClr val="F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ko-KR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감사합니다</a:t>
            </a:r>
          </a:p>
          <a:p>
            <a:pPr algn="ctr"/>
            <a:endParaRPr kumimoji="1" lang="en-US" altLang="ko-K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4168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/>
        </p:nvSpPr>
        <p:spPr bwMode="auto">
          <a:xfrm>
            <a:off x="6361674" y="2129365"/>
            <a:ext cx="5581797" cy="3073065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독도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2000" b="1" dirty="0" err="1">
                <a:latin typeface="+mn-ea"/>
              </a:rPr>
              <a:t>獨島</a:t>
            </a:r>
            <a:r>
              <a:rPr lang="en-US" altLang="ko-KR" sz="2000" b="1" dirty="0">
                <a:latin typeface="+mn-ea"/>
              </a:rPr>
              <a:t>)</a:t>
            </a:r>
            <a:r>
              <a:rPr lang="ko-KR" altLang="en-US" sz="2000" b="1" dirty="0">
                <a:latin typeface="+mn-ea"/>
              </a:rPr>
              <a:t> 명칭 유래</a:t>
            </a:r>
            <a:endParaRPr lang="en-US" altLang="ko-KR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-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독도의 모양이 마치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‘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독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(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항아리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)’</a:t>
            </a:r>
            <a:r>
              <a:rPr lang="ko-KR" altLang="en-US" sz="2000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처럼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생겼다</a:t>
            </a: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-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’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돌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(</a:t>
            </a:r>
            <a:r>
              <a:rPr lang="ko-KR" altLang="en-US" sz="2000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石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)’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을 의미하는 경상도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,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전라도의 방언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’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독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’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을 사용하여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‘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돌섬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’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을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‘</a:t>
            </a:r>
            <a:r>
              <a:rPr lang="ko-KR" altLang="en-US" sz="2000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독섬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’</a:t>
            </a:r>
            <a:r>
              <a:rPr lang="ko-KR" altLang="en-US" sz="2000" dirty="0" err="1">
                <a:solidFill>
                  <a:schemeClr val="bg2">
                    <a:lumMod val="25000"/>
                  </a:schemeClr>
                </a:solidFill>
                <a:latin typeface="+mn-ea"/>
              </a:rPr>
              <a:t>으로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 불렀다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7F70D4-20FF-E048-8918-2355E1B6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0E854DF-478A-944D-BAB9-C650CA177926}"/>
              </a:ext>
            </a:extLst>
          </p:cNvPr>
          <p:cNvSpPr/>
          <p:nvPr/>
        </p:nvSpPr>
        <p:spPr>
          <a:xfrm>
            <a:off x="595557" y="222960"/>
            <a:ext cx="5484781" cy="1068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</a:t>
            </a:r>
            <a:r>
              <a:rPr lang="ko-KR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독도 소개</a:t>
            </a:r>
            <a:endParaRPr lang="en-US" altLang="ko-KR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100" b="1" dirty="0">
                <a:solidFill>
                  <a:srgbClr val="FA4324"/>
                </a:solidFill>
              </a:rPr>
              <a:t> </a:t>
            </a:r>
            <a:r>
              <a:rPr lang="en-US" altLang="ko-KR" sz="2100" b="1" i="1" dirty="0">
                <a:solidFill>
                  <a:srgbClr val="FA4324"/>
                </a:solidFill>
              </a:rPr>
              <a:t>1-1.</a:t>
            </a:r>
            <a:r>
              <a:rPr lang="ko-KR" altLang="en-US" sz="2100" b="1" dirty="0">
                <a:solidFill>
                  <a:srgbClr val="FA4324"/>
                </a:solidFill>
              </a:rPr>
              <a:t> </a:t>
            </a:r>
            <a:r>
              <a:rPr lang="ko-KR" altLang="en-US" sz="2100" b="1" i="1" dirty="0">
                <a:solidFill>
                  <a:srgbClr val="FF572C"/>
                </a:solidFill>
              </a:rPr>
              <a:t>독도 명칭 유래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555B919C-4EA1-6243-A897-C97411628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7" y="1816366"/>
            <a:ext cx="5241402" cy="392628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868355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55299" y="507085"/>
            <a:ext cx="5484781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* 지리적 환경이란</a:t>
            </a:r>
            <a:r>
              <a:rPr lang="en-US" altLang="ko-KR" sz="24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?</a:t>
            </a:r>
          </a:p>
        </p:txBody>
      </p:sp>
      <p:sp>
        <p:nvSpPr>
          <p:cNvPr id="5" name="자유형 4">
            <a:extLst>
              <a:ext uri="{FF2B5EF4-FFF2-40B4-BE49-F238E27FC236}">
                <a16:creationId xmlns:a16="http://schemas.microsoft.com/office/drawing/2014/main" id="{BD85FCEE-4663-E245-91A8-997536B6FC7E}"/>
              </a:ext>
            </a:extLst>
          </p:cNvPr>
          <p:cNvSpPr/>
          <p:nvPr/>
        </p:nvSpPr>
        <p:spPr>
          <a:xfrm>
            <a:off x="5686425" y="2613906"/>
            <a:ext cx="4914901" cy="1049106"/>
          </a:xfrm>
          <a:custGeom>
            <a:avLst/>
            <a:gdLst>
              <a:gd name="connsiteX0" fmla="*/ 0 w 4346819"/>
              <a:gd name="connsiteY0" fmla="*/ 0 h 946755"/>
              <a:gd name="connsiteX1" fmla="*/ 4346819 w 4346819"/>
              <a:gd name="connsiteY1" fmla="*/ 0 h 946755"/>
              <a:gd name="connsiteX2" fmla="*/ 4346819 w 4346819"/>
              <a:gd name="connsiteY2" fmla="*/ 946755 h 946755"/>
              <a:gd name="connsiteX3" fmla="*/ 0 w 4346819"/>
              <a:gd name="connsiteY3" fmla="*/ 946755 h 946755"/>
              <a:gd name="connsiteX4" fmla="*/ 0 w 4346819"/>
              <a:gd name="connsiteY4" fmla="*/ 0 h 94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819" h="946755">
                <a:moveTo>
                  <a:pt x="0" y="0"/>
                </a:moveTo>
                <a:lnTo>
                  <a:pt x="4346819" y="0"/>
                </a:lnTo>
                <a:lnTo>
                  <a:pt x="4346819" y="946755"/>
                </a:lnTo>
                <a:lnTo>
                  <a:pt x="0" y="94675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marL="0" lvl="0" indent="0" algn="l" defTabSz="889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20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ko-KR" altLang="en-US" sz="20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지리적</a:t>
            </a:r>
            <a:r>
              <a:rPr lang="en-US" altLang="ko-KR" sz="20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r>
              <a:rPr lang="ko-KR" altLang="en-US" sz="2000" b="1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의 사전적 의미</a:t>
            </a:r>
            <a:endParaRPr lang="en-US" altLang="ko-KR" sz="2000" b="1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 algn="l" defTabSz="889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20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</a:t>
            </a:r>
            <a:r>
              <a:rPr lang="ko-KR" alt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어떤 곳의 길 따위나 형편과 관련된 것</a:t>
            </a:r>
            <a:endParaRPr lang="en-US" altLang="ko-KR" sz="20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 algn="l" defTabSz="889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20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</a:t>
            </a:r>
            <a:r>
              <a:rPr lang="ko-KR" alt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지구상의 기후</a:t>
            </a:r>
            <a:r>
              <a:rPr lang="en-US" altLang="ko-KR" sz="20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생물</a:t>
            </a:r>
            <a:r>
              <a:rPr lang="en-US" altLang="ko-KR" sz="20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자연</a:t>
            </a:r>
            <a:r>
              <a:rPr lang="en-US" altLang="ko-KR" sz="20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도시</a:t>
            </a:r>
            <a:r>
              <a:rPr lang="en-US" altLang="ko-KR" sz="20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교통</a:t>
            </a:r>
            <a:r>
              <a:rPr lang="en-US" altLang="ko-KR" sz="20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주민</a:t>
            </a:r>
            <a:r>
              <a:rPr lang="en-US" altLang="ko-KR" sz="20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산업 따위의 상태에 관한 것</a:t>
            </a:r>
            <a:endParaRPr lang="en-US" altLang="ko-KR" sz="20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 algn="l" defTabSz="889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지구표면에서 일어나는 자연과 인문 현상의 공간적 다양성과 이들 간의 상호 관련성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주요 지역적 유형 따위에 관한 것</a:t>
            </a:r>
            <a:endParaRPr lang="en-US" altLang="ko-KR" sz="20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1222505" y="2001039"/>
            <a:ext cx="2175185" cy="4134387"/>
            <a:chOff x="1045999" y="425890"/>
            <a:chExt cx="3149600" cy="5986462"/>
          </a:xfrm>
        </p:grpSpPr>
        <p:grpSp>
          <p:nvGrpSpPr>
            <p:cNvPr id="31" name="Group 4"/>
            <p:cNvGrpSpPr>
              <a:grpSpLocks noChangeAspect="1"/>
            </p:cNvGrpSpPr>
            <p:nvPr/>
          </p:nvGrpSpPr>
          <p:grpSpPr bwMode="auto">
            <a:xfrm>
              <a:off x="1045999" y="425890"/>
              <a:ext cx="3149600" cy="5986462"/>
              <a:chOff x="1080" y="1117"/>
              <a:chExt cx="1984" cy="3771"/>
            </a:xfrm>
            <a:solidFill>
              <a:srgbClr val="E8EFF7"/>
            </a:solidFill>
          </p:grpSpPr>
          <p:sp>
            <p:nvSpPr>
              <p:cNvPr id="33" name="Freeform 5"/>
              <p:cNvSpPr>
                <a:spLocks/>
              </p:cNvSpPr>
              <p:nvPr/>
            </p:nvSpPr>
            <p:spPr bwMode="auto">
              <a:xfrm>
                <a:off x="3000" y="2362"/>
                <a:ext cx="64" cy="385"/>
              </a:xfrm>
              <a:custGeom>
                <a:avLst/>
                <a:gdLst>
                  <a:gd name="T0" fmla="*/ 0 w 384"/>
                  <a:gd name="T1" fmla="*/ 0 h 1155"/>
                  <a:gd name="T2" fmla="*/ 0 w 384"/>
                  <a:gd name="T3" fmla="*/ 1155 h 1155"/>
                  <a:gd name="T4" fmla="*/ 196 w 384"/>
                  <a:gd name="T5" fmla="*/ 1155 h 1155"/>
                  <a:gd name="T6" fmla="*/ 216 w 384"/>
                  <a:gd name="T7" fmla="*/ 1155 h 1155"/>
                  <a:gd name="T8" fmla="*/ 255 w 384"/>
                  <a:gd name="T9" fmla="*/ 1148 h 1155"/>
                  <a:gd name="T10" fmla="*/ 289 w 384"/>
                  <a:gd name="T11" fmla="*/ 1135 h 1155"/>
                  <a:gd name="T12" fmla="*/ 320 w 384"/>
                  <a:gd name="T13" fmla="*/ 1115 h 1155"/>
                  <a:gd name="T14" fmla="*/ 344 w 384"/>
                  <a:gd name="T15" fmla="*/ 1090 h 1155"/>
                  <a:gd name="T16" fmla="*/ 363 w 384"/>
                  <a:gd name="T17" fmla="*/ 1060 h 1155"/>
                  <a:gd name="T18" fmla="*/ 376 w 384"/>
                  <a:gd name="T19" fmla="*/ 1025 h 1155"/>
                  <a:gd name="T20" fmla="*/ 383 w 384"/>
                  <a:gd name="T21" fmla="*/ 988 h 1155"/>
                  <a:gd name="T22" fmla="*/ 384 w 384"/>
                  <a:gd name="T23" fmla="*/ 966 h 1155"/>
                  <a:gd name="T24" fmla="*/ 384 w 384"/>
                  <a:gd name="T25" fmla="*/ 189 h 1155"/>
                  <a:gd name="T26" fmla="*/ 383 w 384"/>
                  <a:gd name="T27" fmla="*/ 168 h 1155"/>
                  <a:gd name="T28" fmla="*/ 376 w 384"/>
                  <a:gd name="T29" fmla="*/ 130 h 1155"/>
                  <a:gd name="T30" fmla="*/ 363 w 384"/>
                  <a:gd name="T31" fmla="*/ 95 h 1155"/>
                  <a:gd name="T32" fmla="*/ 344 w 384"/>
                  <a:gd name="T33" fmla="*/ 65 h 1155"/>
                  <a:gd name="T34" fmla="*/ 320 w 384"/>
                  <a:gd name="T35" fmla="*/ 40 h 1155"/>
                  <a:gd name="T36" fmla="*/ 289 w 384"/>
                  <a:gd name="T37" fmla="*/ 22 h 1155"/>
                  <a:gd name="T38" fmla="*/ 255 w 384"/>
                  <a:gd name="T39" fmla="*/ 9 h 1155"/>
                  <a:gd name="T40" fmla="*/ 216 w 384"/>
                  <a:gd name="T41" fmla="*/ 1 h 1155"/>
                  <a:gd name="T42" fmla="*/ 196 w 384"/>
                  <a:gd name="T43" fmla="*/ 0 h 1155"/>
                  <a:gd name="T44" fmla="*/ 0 w 384"/>
                  <a:gd name="T45" fmla="*/ 0 h 1155"/>
                  <a:gd name="T46" fmla="*/ 0 w 384"/>
                  <a:gd name="T47" fmla="*/ 0 h 1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4" h="1155">
                    <a:moveTo>
                      <a:pt x="0" y="0"/>
                    </a:moveTo>
                    <a:lnTo>
                      <a:pt x="0" y="1155"/>
                    </a:lnTo>
                    <a:lnTo>
                      <a:pt x="196" y="1155"/>
                    </a:lnTo>
                    <a:lnTo>
                      <a:pt x="216" y="1155"/>
                    </a:lnTo>
                    <a:lnTo>
                      <a:pt x="255" y="1148"/>
                    </a:lnTo>
                    <a:lnTo>
                      <a:pt x="289" y="1135"/>
                    </a:lnTo>
                    <a:lnTo>
                      <a:pt x="320" y="1115"/>
                    </a:lnTo>
                    <a:lnTo>
                      <a:pt x="344" y="1090"/>
                    </a:lnTo>
                    <a:lnTo>
                      <a:pt x="363" y="1060"/>
                    </a:lnTo>
                    <a:lnTo>
                      <a:pt x="376" y="1025"/>
                    </a:lnTo>
                    <a:lnTo>
                      <a:pt x="383" y="988"/>
                    </a:lnTo>
                    <a:lnTo>
                      <a:pt x="384" y="966"/>
                    </a:lnTo>
                    <a:lnTo>
                      <a:pt x="384" y="189"/>
                    </a:lnTo>
                    <a:lnTo>
                      <a:pt x="383" y="168"/>
                    </a:lnTo>
                    <a:lnTo>
                      <a:pt x="376" y="130"/>
                    </a:lnTo>
                    <a:lnTo>
                      <a:pt x="363" y="95"/>
                    </a:lnTo>
                    <a:lnTo>
                      <a:pt x="344" y="65"/>
                    </a:lnTo>
                    <a:lnTo>
                      <a:pt x="320" y="40"/>
                    </a:lnTo>
                    <a:lnTo>
                      <a:pt x="289" y="22"/>
                    </a:lnTo>
                    <a:lnTo>
                      <a:pt x="255" y="9"/>
                    </a:lnTo>
                    <a:lnTo>
                      <a:pt x="216" y="1"/>
                    </a:lnTo>
                    <a:lnTo>
                      <a:pt x="19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88B4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2963" y="3003"/>
                <a:ext cx="101" cy="640"/>
              </a:xfrm>
              <a:custGeom>
                <a:avLst/>
                <a:gdLst>
                  <a:gd name="T0" fmla="*/ 0 w 302"/>
                  <a:gd name="T1" fmla="*/ 1920 h 1920"/>
                  <a:gd name="T2" fmla="*/ 114 w 302"/>
                  <a:gd name="T3" fmla="*/ 1920 h 1920"/>
                  <a:gd name="T4" fmla="*/ 135 w 302"/>
                  <a:gd name="T5" fmla="*/ 1920 h 1920"/>
                  <a:gd name="T6" fmla="*/ 174 w 302"/>
                  <a:gd name="T7" fmla="*/ 1913 h 1920"/>
                  <a:gd name="T8" fmla="*/ 209 w 302"/>
                  <a:gd name="T9" fmla="*/ 1900 h 1920"/>
                  <a:gd name="T10" fmla="*/ 238 w 302"/>
                  <a:gd name="T11" fmla="*/ 1880 h 1920"/>
                  <a:gd name="T12" fmla="*/ 264 w 302"/>
                  <a:gd name="T13" fmla="*/ 1855 h 1920"/>
                  <a:gd name="T14" fmla="*/ 282 w 302"/>
                  <a:gd name="T15" fmla="*/ 1825 h 1920"/>
                  <a:gd name="T16" fmla="*/ 295 w 302"/>
                  <a:gd name="T17" fmla="*/ 1790 h 1920"/>
                  <a:gd name="T18" fmla="*/ 302 w 302"/>
                  <a:gd name="T19" fmla="*/ 1753 h 1920"/>
                  <a:gd name="T20" fmla="*/ 302 w 302"/>
                  <a:gd name="T21" fmla="*/ 1731 h 1920"/>
                  <a:gd name="T22" fmla="*/ 302 w 302"/>
                  <a:gd name="T23" fmla="*/ 189 h 1920"/>
                  <a:gd name="T24" fmla="*/ 302 w 302"/>
                  <a:gd name="T25" fmla="*/ 167 h 1920"/>
                  <a:gd name="T26" fmla="*/ 295 w 302"/>
                  <a:gd name="T27" fmla="*/ 128 h 1920"/>
                  <a:gd name="T28" fmla="*/ 282 w 302"/>
                  <a:gd name="T29" fmla="*/ 94 h 1920"/>
                  <a:gd name="T30" fmla="*/ 264 w 302"/>
                  <a:gd name="T31" fmla="*/ 65 h 1920"/>
                  <a:gd name="T32" fmla="*/ 238 w 302"/>
                  <a:gd name="T33" fmla="*/ 39 h 1920"/>
                  <a:gd name="T34" fmla="*/ 209 w 302"/>
                  <a:gd name="T35" fmla="*/ 20 h 1920"/>
                  <a:gd name="T36" fmla="*/ 174 w 302"/>
                  <a:gd name="T37" fmla="*/ 7 h 1920"/>
                  <a:gd name="T38" fmla="*/ 135 w 302"/>
                  <a:gd name="T39" fmla="*/ 0 h 1920"/>
                  <a:gd name="T40" fmla="*/ 114 w 302"/>
                  <a:gd name="T41" fmla="*/ 0 h 1920"/>
                  <a:gd name="T42" fmla="*/ 0 w 302"/>
                  <a:gd name="T43" fmla="*/ 0 h 1920"/>
                  <a:gd name="T44" fmla="*/ 0 w 302"/>
                  <a:gd name="T45" fmla="*/ 192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2" h="1920">
                    <a:moveTo>
                      <a:pt x="0" y="1920"/>
                    </a:moveTo>
                    <a:lnTo>
                      <a:pt x="114" y="1920"/>
                    </a:lnTo>
                    <a:lnTo>
                      <a:pt x="135" y="1920"/>
                    </a:lnTo>
                    <a:lnTo>
                      <a:pt x="174" y="1913"/>
                    </a:lnTo>
                    <a:lnTo>
                      <a:pt x="209" y="1900"/>
                    </a:lnTo>
                    <a:lnTo>
                      <a:pt x="238" y="1880"/>
                    </a:lnTo>
                    <a:lnTo>
                      <a:pt x="264" y="1855"/>
                    </a:lnTo>
                    <a:lnTo>
                      <a:pt x="282" y="1825"/>
                    </a:lnTo>
                    <a:lnTo>
                      <a:pt x="295" y="1790"/>
                    </a:lnTo>
                    <a:lnTo>
                      <a:pt x="302" y="1753"/>
                    </a:lnTo>
                    <a:lnTo>
                      <a:pt x="302" y="1731"/>
                    </a:lnTo>
                    <a:lnTo>
                      <a:pt x="302" y="189"/>
                    </a:lnTo>
                    <a:lnTo>
                      <a:pt x="302" y="167"/>
                    </a:lnTo>
                    <a:lnTo>
                      <a:pt x="295" y="128"/>
                    </a:lnTo>
                    <a:lnTo>
                      <a:pt x="282" y="94"/>
                    </a:lnTo>
                    <a:lnTo>
                      <a:pt x="264" y="65"/>
                    </a:lnTo>
                    <a:lnTo>
                      <a:pt x="238" y="39"/>
                    </a:lnTo>
                    <a:lnTo>
                      <a:pt x="209" y="20"/>
                    </a:lnTo>
                    <a:lnTo>
                      <a:pt x="174" y="7"/>
                    </a:lnTo>
                    <a:lnTo>
                      <a:pt x="135" y="0"/>
                    </a:lnTo>
                    <a:lnTo>
                      <a:pt x="114" y="0"/>
                    </a:lnTo>
                    <a:lnTo>
                      <a:pt x="0" y="0"/>
                    </a:lnTo>
                    <a:lnTo>
                      <a:pt x="0" y="1920"/>
                    </a:lnTo>
                    <a:close/>
                  </a:path>
                </a:pathLst>
              </a:custGeom>
              <a:solidFill>
                <a:srgbClr val="3B88B4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1081" y="1117"/>
                <a:ext cx="1918" cy="1118"/>
              </a:xfrm>
              <a:custGeom>
                <a:avLst/>
                <a:gdLst>
                  <a:gd name="T0" fmla="*/ 5750 w 5753"/>
                  <a:gd name="T1" fmla="*/ 3274 h 3353"/>
                  <a:gd name="T2" fmla="*/ 5698 w 5753"/>
                  <a:gd name="T3" fmla="*/ 2987 h 3353"/>
                  <a:gd name="T4" fmla="*/ 5594 w 5753"/>
                  <a:gd name="T5" fmla="*/ 2748 h 3353"/>
                  <a:gd name="T6" fmla="*/ 5444 w 5753"/>
                  <a:gd name="T7" fmla="*/ 2555 h 3353"/>
                  <a:gd name="T8" fmla="*/ 5303 w 5753"/>
                  <a:gd name="T9" fmla="*/ 2441 h 3353"/>
                  <a:gd name="T10" fmla="*/ 5200 w 5753"/>
                  <a:gd name="T11" fmla="*/ 2348 h 3353"/>
                  <a:gd name="T12" fmla="*/ 4995 w 5753"/>
                  <a:gd name="T13" fmla="*/ 2075 h 3353"/>
                  <a:gd name="T14" fmla="*/ 4874 w 5753"/>
                  <a:gd name="T15" fmla="*/ 1854 h 3353"/>
                  <a:gd name="T16" fmla="*/ 4819 w 5753"/>
                  <a:gd name="T17" fmla="*/ 1712 h 3353"/>
                  <a:gd name="T18" fmla="*/ 4749 w 5753"/>
                  <a:gd name="T19" fmla="*/ 1334 h 3353"/>
                  <a:gd name="T20" fmla="*/ 4718 w 5753"/>
                  <a:gd name="T21" fmla="*/ 876 h 3353"/>
                  <a:gd name="T22" fmla="*/ 4678 w 5753"/>
                  <a:gd name="T23" fmla="*/ 523 h 3353"/>
                  <a:gd name="T24" fmla="*/ 4628 w 5753"/>
                  <a:gd name="T25" fmla="*/ 363 h 3353"/>
                  <a:gd name="T26" fmla="*/ 4570 w 5753"/>
                  <a:gd name="T27" fmla="*/ 272 h 3353"/>
                  <a:gd name="T28" fmla="*/ 4491 w 5753"/>
                  <a:gd name="T29" fmla="*/ 206 h 3353"/>
                  <a:gd name="T30" fmla="*/ 4340 w 5753"/>
                  <a:gd name="T31" fmla="*/ 137 h 3353"/>
                  <a:gd name="T32" fmla="*/ 3981 w 5753"/>
                  <a:gd name="T33" fmla="*/ 56 h 3353"/>
                  <a:gd name="T34" fmla="*/ 3487 w 5753"/>
                  <a:gd name="T35" fmla="*/ 12 h 3353"/>
                  <a:gd name="T36" fmla="*/ 2876 w 5753"/>
                  <a:gd name="T37" fmla="*/ 0 h 3353"/>
                  <a:gd name="T38" fmla="*/ 2266 w 5753"/>
                  <a:gd name="T39" fmla="*/ 12 h 3353"/>
                  <a:gd name="T40" fmla="*/ 1772 w 5753"/>
                  <a:gd name="T41" fmla="*/ 56 h 3353"/>
                  <a:gd name="T42" fmla="*/ 1413 w 5753"/>
                  <a:gd name="T43" fmla="*/ 137 h 3353"/>
                  <a:gd name="T44" fmla="*/ 1261 w 5753"/>
                  <a:gd name="T45" fmla="*/ 206 h 3353"/>
                  <a:gd name="T46" fmla="*/ 1183 w 5753"/>
                  <a:gd name="T47" fmla="*/ 272 h 3353"/>
                  <a:gd name="T48" fmla="*/ 1125 w 5753"/>
                  <a:gd name="T49" fmla="*/ 363 h 3353"/>
                  <a:gd name="T50" fmla="*/ 1075 w 5753"/>
                  <a:gd name="T51" fmla="*/ 523 h 3353"/>
                  <a:gd name="T52" fmla="*/ 1034 w 5753"/>
                  <a:gd name="T53" fmla="*/ 876 h 3353"/>
                  <a:gd name="T54" fmla="*/ 1004 w 5753"/>
                  <a:gd name="T55" fmla="*/ 1334 h 3353"/>
                  <a:gd name="T56" fmla="*/ 934 w 5753"/>
                  <a:gd name="T57" fmla="*/ 1712 h 3353"/>
                  <a:gd name="T58" fmla="*/ 879 w 5753"/>
                  <a:gd name="T59" fmla="*/ 1854 h 3353"/>
                  <a:gd name="T60" fmla="*/ 722 w 5753"/>
                  <a:gd name="T61" fmla="*/ 2120 h 3353"/>
                  <a:gd name="T62" fmla="*/ 453 w 5753"/>
                  <a:gd name="T63" fmla="*/ 2430 h 3353"/>
                  <a:gd name="T64" fmla="*/ 333 w 5753"/>
                  <a:gd name="T65" fmla="*/ 2533 h 3353"/>
                  <a:gd name="T66" fmla="*/ 190 w 5753"/>
                  <a:gd name="T67" fmla="*/ 2703 h 3353"/>
                  <a:gd name="T68" fmla="*/ 84 w 5753"/>
                  <a:gd name="T69" fmla="*/ 2911 h 3353"/>
                  <a:gd name="T70" fmla="*/ 19 w 5753"/>
                  <a:gd name="T71" fmla="*/ 3151 h 3353"/>
                  <a:gd name="T72" fmla="*/ 0 w 5753"/>
                  <a:gd name="T73" fmla="*/ 3353 h 3353"/>
                  <a:gd name="T74" fmla="*/ 5753 w 5753"/>
                  <a:gd name="T75" fmla="*/ 3353 h 3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53" h="3353">
                    <a:moveTo>
                      <a:pt x="5753" y="3353"/>
                    </a:moveTo>
                    <a:lnTo>
                      <a:pt x="5750" y="3274"/>
                    </a:lnTo>
                    <a:lnTo>
                      <a:pt x="5730" y="3124"/>
                    </a:lnTo>
                    <a:lnTo>
                      <a:pt x="5698" y="2987"/>
                    </a:lnTo>
                    <a:lnTo>
                      <a:pt x="5652" y="2862"/>
                    </a:lnTo>
                    <a:lnTo>
                      <a:pt x="5594" y="2748"/>
                    </a:lnTo>
                    <a:lnTo>
                      <a:pt x="5524" y="2646"/>
                    </a:lnTo>
                    <a:lnTo>
                      <a:pt x="5444" y="2555"/>
                    </a:lnTo>
                    <a:lnTo>
                      <a:pt x="5354" y="2476"/>
                    </a:lnTo>
                    <a:lnTo>
                      <a:pt x="5303" y="2441"/>
                    </a:lnTo>
                    <a:lnTo>
                      <a:pt x="5267" y="2412"/>
                    </a:lnTo>
                    <a:lnTo>
                      <a:pt x="5200" y="2348"/>
                    </a:lnTo>
                    <a:lnTo>
                      <a:pt x="5103" y="2237"/>
                    </a:lnTo>
                    <a:lnTo>
                      <a:pt x="4995" y="2075"/>
                    </a:lnTo>
                    <a:lnTo>
                      <a:pt x="4907" y="1920"/>
                    </a:lnTo>
                    <a:lnTo>
                      <a:pt x="4874" y="1854"/>
                    </a:lnTo>
                    <a:lnTo>
                      <a:pt x="4852" y="1807"/>
                    </a:lnTo>
                    <a:lnTo>
                      <a:pt x="4819" y="1712"/>
                    </a:lnTo>
                    <a:lnTo>
                      <a:pt x="4780" y="1557"/>
                    </a:lnTo>
                    <a:lnTo>
                      <a:pt x="4749" y="1334"/>
                    </a:lnTo>
                    <a:lnTo>
                      <a:pt x="4731" y="1103"/>
                    </a:lnTo>
                    <a:lnTo>
                      <a:pt x="4718" y="876"/>
                    </a:lnTo>
                    <a:lnTo>
                      <a:pt x="4701" y="664"/>
                    </a:lnTo>
                    <a:lnTo>
                      <a:pt x="4678" y="523"/>
                    </a:lnTo>
                    <a:lnTo>
                      <a:pt x="4655" y="438"/>
                    </a:lnTo>
                    <a:lnTo>
                      <a:pt x="4628" y="363"/>
                    </a:lnTo>
                    <a:lnTo>
                      <a:pt x="4592" y="298"/>
                    </a:lnTo>
                    <a:lnTo>
                      <a:pt x="4570" y="272"/>
                    </a:lnTo>
                    <a:lnTo>
                      <a:pt x="4549" y="249"/>
                    </a:lnTo>
                    <a:lnTo>
                      <a:pt x="4491" y="206"/>
                    </a:lnTo>
                    <a:lnTo>
                      <a:pt x="4422" y="170"/>
                    </a:lnTo>
                    <a:lnTo>
                      <a:pt x="4340" y="137"/>
                    </a:lnTo>
                    <a:lnTo>
                      <a:pt x="4200" y="96"/>
                    </a:lnTo>
                    <a:lnTo>
                      <a:pt x="3981" y="56"/>
                    </a:lnTo>
                    <a:lnTo>
                      <a:pt x="3741" y="29"/>
                    </a:lnTo>
                    <a:lnTo>
                      <a:pt x="3487" y="12"/>
                    </a:lnTo>
                    <a:lnTo>
                      <a:pt x="3108" y="0"/>
                    </a:lnTo>
                    <a:lnTo>
                      <a:pt x="2876" y="0"/>
                    </a:lnTo>
                    <a:lnTo>
                      <a:pt x="2646" y="0"/>
                    </a:lnTo>
                    <a:lnTo>
                      <a:pt x="2266" y="12"/>
                    </a:lnTo>
                    <a:lnTo>
                      <a:pt x="2014" y="29"/>
                    </a:lnTo>
                    <a:lnTo>
                      <a:pt x="1772" y="56"/>
                    </a:lnTo>
                    <a:lnTo>
                      <a:pt x="1553" y="96"/>
                    </a:lnTo>
                    <a:lnTo>
                      <a:pt x="1413" y="137"/>
                    </a:lnTo>
                    <a:lnTo>
                      <a:pt x="1331" y="170"/>
                    </a:lnTo>
                    <a:lnTo>
                      <a:pt x="1261" y="206"/>
                    </a:lnTo>
                    <a:lnTo>
                      <a:pt x="1204" y="249"/>
                    </a:lnTo>
                    <a:lnTo>
                      <a:pt x="1183" y="272"/>
                    </a:lnTo>
                    <a:lnTo>
                      <a:pt x="1161" y="298"/>
                    </a:lnTo>
                    <a:lnTo>
                      <a:pt x="1125" y="363"/>
                    </a:lnTo>
                    <a:lnTo>
                      <a:pt x="1096" y="438"/>
                    </a:lnTo>
                    <a:lnTo>
                      <a:pt x="1075" y="523"/>
                    </a:lnTo>
                    <a:lnTo>
                      <a:pt x="1052" y="664"/>
                    </a:lnTo>
                    <a:lnTo>
                      <a:pt x="1034" y="876"/>
                    </a:lnTo>
                    <a:lnTo>
                      <a:pt x="1021" y="1103"/>
                    </a:lnTo>
                    <a:lnTo>
                      <a:pt x="1004" y="1334"/>
                    </a:lnTo>
                    <a:lnTo>
                      <a:pt x="972" y="1557"/>
                    </a:lnTo>
                    <a:lnTo>
                      <a:pt x="934" y="1712"/>
                    </a:lnTo>
                    <a:lnTo>
                      <a:pt x="900" y="1807"/>
                    </a:lnTo>
                    <a:lnTo>
                      <a:pt x="879" y="1854"/>
                    </a:lnTo>
                    <a:lnTo>
                      <a:pt x="831" y="1946"/>
                    </a:lnTo>
                    <a:lnTo>
                      <a:pt x="722" y="2120"/>
                    </a:lnTo>
                    <a:lnTo>
                      <a:pt x="595" y="2281"/>
                    </a:lnTo>
                    <a:lnTo>
                      <a:pt x="453" y="2430"/>
                    </a:lnTo>
                    <a:lnTo>
                      <a:pt x="373" y="2497"/>
                    </a:lnTo>
                    <a:lnTo>
                      <a:pt x="333" y="2533"/>
                    </a:lnTo>
                    <a:lnTo>
                      <a:pt x="257" y="2614"/>
                    </a:lnTo>
                    <a:lnTo>
                      <a:pt x="190" y="2703"/>
                    </a:lnTo>
                    <a:lnTo>
                      <a:pt x="133" y="2803"/>
                    </a:lnTo>
                    <a:lnTo>
                      <a:pt x="84" y="2911"/>
                    </a:lnTo>
                    <a:lnTo>
                      <a:pt x="46" y="3027"/>
                    </a:lnTo>
                    <a:lnTo>
                      <a:pt x="19" y="3151"/>
                    </a:lnTo>
                    <a:lnTo>
                      <a:pt x="3" y="3284"/>
                    </a:lnTo>
                    <a:lnTo>
                      <a:pt x="0" y="3353"/>
                    </a:lnTo>
                    <a:lnTo>
                      <a:pt x="5753" y="3353"/>
                    </a:lnTo>
                    <a:lnTo>
                      <a:pt x="5753" y="3353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1081" y="3771"/>
                <a:ext cx="1918" cy="1117"/>
              </a:xfrm>
              <a:custGeom>
                <a:avLst/>
                <a:gdLst>
                  <a:gd name="T0" fmla="*/ 5750 w 5753"/>
                  <a:gd name="T1" fmla="*/ 79 h 3352"/>
                  <a:gd name="T2" fmla="*/ 5698 w 5753"/>
                  <a:gd name="T3" fmla="*/ 364 h 3352"/>
                  <a:gd name="T4" fmla="*/ 5594 w 5753"/>
                  <a:gd name="T5" fmla="*/ 603 h 3352"/>
                  <a:gd name="T6" fmla="*/ 5444 w 5753"/>
                  <a:gd name="T7" fmla="*/ 797 h 3352"/>
                  <a:gd name="T8" fmla="*/ 5303 w 5753"/>
                  <a:gd name="T9" fmla="*/ 911 h 3352"/>
                  <a:gd name="T10" fmla="*/ 5200 w 5753"/>
                  <a:gd name="T11" fmla="*/ 1003 h 3352"/>
                  <a:gd name="T12" fmla="*/ 4995 w 5753"/>
                  <a:gd name="T13" fmla="*/ 1276 h 3352"/>
                  <a:gd name="T14" fmla="*/ 4874 w 5753"/>
                  <a:gd name="T15" fmla="*/ 1499 h 3352"/>
                  <a:gd name="T16" fmla="*/ 4819 w 5753"/>
                  <a:gd name="T17" fmla="*/ 1640 h 3352"/>
                  <a:gd name="T18" fmla="*/ 4749 w 5753"/>
                  <a:gd name="T19" fmla="*/ 2019 h 3352"/>
                  <a:gd name="T20" fmla="*/ 4718 w 5753"/>
                  <a:gd name="T21" fmla="*/ 2475 h 3352"/>
                  <a:gd name="T22" fmla="*/ 4678 w 5753"/>
                  <a:gd name="T23" fmla="*/ 2830 h 3352"/>
                  <a:gd name="T24" fmla="*/ 4628 w 5753"/>
                  <a:gd name="T25" fmla="*/ 2990 h 3352"/>
                  <a:gd name="T26" fmla="*/ 4570 w 5753"/>
                  <a:gd name="T27" fmla="*/ 3080 h 3352"/>
                  <a:gd name="T28" fmla="*/ 4491 w 5753"/>
                  <a:gd name="T29" fmla="*/ 3145 h 3352"/>
                  <a:gd name="T30" fmla="*/ 4340 w 5753"/>
                  <a:gd name="T31" fmla="*/ 3214 h 3352"/>
                  <a:gd name="T32" fmla="*/ 3981 w 5753"/>
                  <a:gd name="T33" fmla="*/ 3296 h 3352"/>
                  <a:gd name="T34" fmla="*/ 3487 w 5753"/>
                  <a:gd name="T35" fmla="*/ 3339 h 3352"/>
                  <a:gd name="T36" fmla="*/ 2876 w 5753"/>
                  <a:gd name="T37" fmla="*/ 3352 h 3352"/>
                  <a:gd name="T38" fmla="*/ 2266 w 5753"/>
                  <a:gd name="T39" fmla="*/ 3339 h 3352"/>
                  <a:gd name="T40" fmla="*/ 1772 w 5753"/>
                  <a:gd name="T41" fmla="*/ 3296 h 3352"/>
                  <a:gd name="T42" fmla="*/ 1413 w 5753"/>
                  <a:gd name="T43" fmla="*/ 3214 h 3352"/>
                  <a:gd name="T44" fmla="*/ 1261 w 5753"/>
                  <a:gd name="T45" fmla="*/ 3145 h 3352"/>
                  <a:gd name="T46" fmla="*/ 1183 w 5753"/>
                  <a:gd name="T47" fmla="*/ 3080 h 3352"/>
                  <a:gd name="T48" fmla="*/ 1125 w 5753"/>
                  <a:gd name="T49" fmla="*/ 2990 h 3352"/>
                  <a:gd name="T50" fmla="*/ 1075 w 5753"/>
                  <a:gd name="T51" fmla="*/ 2830 h 3352"/>
                  <a:gd name="T52" fmla="*/ 1034 w 5753"/>
                  <a:gd name="T53" fmla="*/ 2475 h 3352"/>
                  <a:gd name="T54" fmla="*/ 1004 w 5753"/>
                  <a:gd name="T55" fmla="*/ 2019 h 3352"/>
                  <a:gd name="T56" fmla="*/ 934 w 5753"/>
                  <a:gd name="T57" fmla="*/ 1640 h 3352"/>
                  <a:gd name="T58" fmla="*/ 879 w 5753"/>
                  <a:gd name="T59" fmla="*/ 1499 h 3352"/>
                  <a:gd name="T60" fmla="*/ 722 w 5753"/>
                  <a:gd name="T61" fmla="*/ 1231 h 3352"/>
                  <a:gd name="T62" fmla="*/ 453 w 5753"/>
                  <a:gd name="T63" fmla="*/ 921 h 3352"/>
                  <a:gd name="T64" fmla="*/ 333 w 5753"/>
                  <a:gd name="T65" fmla="*/ 818 h 3352"/>
                  <a:gd name="T66" fmla="*/ 190 w 5753"/>
                  <a:gd name="T67" fmla="*/ 648 h 3352"/>
                  <a:gd name="T68" fmla="*/ 84 w 5753"/>
                  <a:gd name="T69" fmla="*/ 440 h 3352"/>
                  <a:gd name="T70" fmla="*/ 19 w 5753"/>
                  <a:gd name="T71" fmla="*/ 200 h 3352"/>
                  <a:gd name="T72" fmla="*/ 0 w 5753"/>
                  <a:gd name="T73" fmla="*/ 0 h 3352"/>
                  <a:gd name="T74" fmla="*/ 5753 w 5753"/>
                  <a:gd name="T75" fmla="*/ 0 h 3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53" h="3352">
                    <a:moveTo>
                      <a:pt x="5753" y="0"/>
                    </a:moveTo>
                    <a:lnTo>
                      <a:pt x="5750" y="79"/>
                    </a:lnTo>
                    <a:lnTo>
                      <a:pt x="5730" y="227"/>
                    </a:lnTo>
                    <a:lnTo>
                      <a:pt x="5698" y="364"/>
                    </a:lnTo>
                    <a:lnTo>
                      <a:pt x="5652" y="489"/>
                    </a:lnTo>
                    <a:lnTo>
                      <a:pt x="5594" y="603"/>
                    </a:lnTo>
                    <a:lnTo>
                      <a:pt x="5524" y="707"/>
                    </a:lnTo>
                    <a:lnTo>
                      <a:pt x="5444" y="797"/>
                    </a:lnTo>
                    <a:lnTo>
                      <a:pt x="5354" y="877"/>
                    </a:lnTo>
                    <a:lnTo>
                      <a:pt x="5303" y="911"/>
                    </a:lnTo>
                    <a:lnTo>
                      <a:pt x="5267" y="939"/>
                    </a:lnTo>
                    <a:lnTo>
                      <a:pt x="5200" y="1003"/>
                    </a:lnTo>
                    <a:lnTo>
                      <a:pt x="5103" y="1114"/>
                    </a:lnTo>
                    <a:lnTo>
                      <a:pt x="4995" y="1276"/>
                    </a:lnTo>
                    <a:lnTo>
                      <a:pt x="4907" y="1431"/>
                    </a:lnTo>
                    <a:lnTo>
                      <a:pt x="4874" y="1499"/>
                    </a:lnTo>
                    <a:lnTo>
                      <a:pt x="4852" y="1544"/>
                    </a:lnTo>
                    <a:lnTo>
                      <a:pt x="4819" y="1640"/>
                    </a:lnTo>
                    <a:lnTo>
                      <a:pt x="4780" y="1796"/>
                    </a:lnTo>
                    <a:lnTo>
                      <a:pt x="4749" y="2019"/>
                    </a:lnTo>
                    <a:lnTo>
                      <a:pt x="4731" y="2249"/>
                    </a:lnTo>
                    <a:lnTo>
                      <a:pt x="4718" y="2475"/>
                    </a:lnTo>
                    <a:lnTo>
                      <a:pt x="4701" y="2687"/>
                    </a:lnTo>
                    <a:lnTo>
                      <a:pt x="4678" y="2830"/>
                    </a:lnTo>
                    <a:lnTo>
                      <a:pt x="4655" y="2915"/>
                    </a:lnTo>
                    <a:lnTo>
                      <a:pt x="4628" y="2990"/>
                    </a:lnTo>
                    <a:lnTo>
                      <a:pt x="4592" y="3053"/>
                    </a:lnTo>
                    <a:lnTo>
                      <a:pt x="4570" y="3080"/>
                    </a:lnTo>
                    <a:lnTo>
                      <a:pt x="4549" y="3103"/>
                    </a:lnTo>
                    <a:lnTo>
                      <a:pt x="4491" y="3145"/>
                    </a:lnTo>
                    <a:lnTo>
                      <a:pt x="4422" y="3182"/>
                    </a:lnTo>
                    <a:lnTo>
                      <a:pt x="4340" y="3214"/>
                    </a:lnTo>
                    <a:lnTo>
                      <a:pt x="4200" y="3256"/>
                    </a:lnTo>
                    <a:lnTo>
                      <a:pt x="3981" y="3296"/>
                    </a:lnTo>
                    <a:lnTo>
                      <a:pt x="3741" y="3324"/>
                    </a:lnTo>
                    <a:lnTo>
                      <a:pt x="3487" y="3339"/>
                    </a:lnTo>
                    <a:lnTo>
                      <a:pt x="3108" y="3351"/>
                    </a:lnTo>
                    <a:lnTo>
                      <a:pt x="2876" y="3352"/>
                    </a:lnTo>
                    <a:lnTo>
                      <a:pt x="2646" y="3351"/>
                    </a:lnTo>
                    <a:lnTo>
                      <a:pt x="2266" y="3339"/>
                    </a:lnTo>
                    <a:lnTo>
                      <a:pt x="2014" y="3324"/>
                    </a:lnTo>
                    <a:lnTo>
                      <a:pt x="1772" y="3296"/>
                    </a:lnTo>
                    <a:lnTo>
                      <a:pt x="1553" y="3256"/>
                    </a:lnTo>
                    <a:lnTo>
                      <a:pt x="1413" y="3214"/>
                    </a:lnTo>
                    <a:lnTo>
                      <a:pt x="1331" y="3182"/>
                    </a:lnTo>
                    <a:lnTo>
                      <a:pt x="1261" y="3145"/>
                    </a:lnTo>
                    <a:lnTo>
                      <a:pt x="1204" y="3103"/>
                    </a:lnTo>
                    <a:lnTo>
                      <a:pt x="1183" y="3080"/>
                    </a:lnTo>
                    <a:lnTo>
                      <a:pt x="1161" y="3053"/>
                    </a:lnTo>
                    <a:lnTo>
                      <a:pt x="1125" y="2990"/>
                    </a:lnTo>
                    <a:lnTo>
                      <a:pt x="1096" y="2915"/>
                    </a:lnTo>
                    <a:lnTo>
                      <a:pt x="1075" y="2830"/>
                    </a:lnTo>
                    <a:lnTo>
                      <a:pt x="1052" y="2687"/>
                    </a:lnTo>
                    <a:lnTo>
                      <a:pt x="1034" y="2475"/>
                    </a:lnTo>
                    <a:lnTo>
                      <a:pt x="1021" y="2249"/>
                    </a:lnTo>
                    <a:lnTo>
                      <a:pt x="1004" y="2019"/>
                    </a:lnTo>
                    <a:lnTo>
                      <a:pt x="972" y="1796"/>
                    </a:lnTo>
                    <a:lnTo>
                      <a:pt x="934" y="1640"/>
                    </a:lnTo>
                    <a:lnTo>
                      <a:pt x="900" y="1544"/>
                    </a:lnTo>
                    <a:lnTo>
                      <a:pt x="879" y="1499"/>
                    </a:lnTo>
                    <a:lnTo>
                      <a:pt x="831" y="1407"/>
                    </a:lnTo>
                    <a:lnTo>
                      <a:pt x="722" y="1231"/>
                    </a:lnTo>
                    <a:lnTo>
                      <a:pt x="595" y="1070"/>
                    </a:lnTo>
                    <a:lnTo>
                      <a:pt x="453" y="921"/>
                    </a:lnTo>
                    <a:lnTo>
                      <a:pt x="373" y="854"/>
                    </a:lnTo>
                    <a:lnTo>
                      <a:pt x="333" y="818"/>
                    </a:lnTo>
                    <a:lnTo>
                      <a:pt x="257" y="738"/>
                    </a:lnTo>
                    <a:lnTo>
                      <a:pt x="190" y="648"/>
                    </a:lnTo>
                    <a:lnTo>
                      <a:pt x="133" y="548"/>
                    </a:lnTo>
                    <a:lnTo>
                      <a:pt x="84" y="440"/>
                    </a:lnTo>
                    <a:lnTo>
                      <a:pt x="46" y="324"/>
                    </a:lnTo>
                    <a:lnTo>
                      <a:pt x="19" y="200"/>
                    </a:lnTo>
                    <a:lnTo>
                      <a:pt x="3" y="69"/>
                    </a:lnTo>
                    <a:lnTo>
                      <a:pt x="0" y="0"/>
                    </a:lnTo>
                    <a:lnTo>
                      <a:pt x="5753" y="0"/>
                    </a:lnTo>
                    <a:lnTo>
                      <a:pt x="5753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1080" y="1851"/>
                <a:ext cx="1920" cy="2304"/>
              </a:xfrm>
              <a:custGeom>
                <a:avLst/>
                <a:gdLst>
                  <a:gd name="T0" fmla="*/ 1152 w 5761"/>
                  <a:gd name="T1" fmla="*/ 0 h 6913"/>
                  <a:gd name="T2" fmla="*/ 976 w 5761"/>
                  <a:gd name="T3" fmla="*/ 13 h 6913"/>
                  <a:gd name="T4" fmla="*/ 756 w 5761"/>
                  <a:gd name="T5" fmla="*/ 69 h 6913"/>
                  <a:gd name="T6" fmla="*/ 554 w 5761"/>
                  <a:gd name="T7" fmla="*/ 165 h 6913"/>
                  <a:gd name="T8" fmla="*/ 377 w 5761"/>
                  <a:gd name="T9" fmla="*/ 298 h 6913"/>
                  <a:gd name="T10" fmla="*/ 229 w 5761"/>
                  <a:gd name="T11" fmla="*/ 462 h 6913"/>
                  <a:gd name="T12" fmla="*/ 114 w 5761"/>
                  <a:gd name="T13" fmla="*/ 652 h 6913"/>
                  <a:gd name="T14" fmla="*/ 36 w 5761"/>
                  <a:gd name="T15" fmla="*/ 864 h 6913"/>
                  <a:gd name="T16" fmla="*/ 1 w 5761"/>
                  <a:gd name="T17" fmla="*/ 1091 h 6913"/>
                  <a:gd name="T18" fmla="*/ 0 w 5761"/>
                  <a:gd name="T19" fmla="*/ 3456 h 6913"/>
                  <a:gd name="T20" fmla="*/ 1 w 5761"/>
                  <a:gd name="T21" fmla="*/ 5820 h 6913"/>
                  <a:gd name="T22" fmla="*/ 36 w 5761"/>
                  <a:gd name="T23" fmla="*/ 6049 h 6913"/>
                  <a:gd name="T24" fmla="*/ 114 w 5761"/>
                  <a:gd name="T25" fmla="*/ 6260 h 6913"/>
                  <a:gd name="T26" fmla="*/ 229 w 5761"/>
                  <a:gd name="T27" fmla="*/ 6450 h 6913"/>
                  <a:gd name="T28" fmla="*/ 377 w 5761"/>
                  <a:gd name="T29" fmla="*/ 6613 h 6913"/>
                  <a:gd name="T30" fmla="*/ 554 w 5761"/>
                  <a:gd name="T31" fmla="*/ 6746 h 6913"/>
                  <a:gd name="T32" fmla="*/ 756 w 5761"/>
                  <a:gd name="T33" fmla="*/ 6842 h 6913"/>
                  <a:gd name="T34" fmla="*/ 976 w 5761"/>
                  <a:gd name="T35" fmla="*/ 6900 h 6913"/>
                  <a:gd name="T36" fmla="*/ 1152 w 5761"/>
                  <a:gd name="T37" fmla="*/ 6913 h 6913"/>
                  <a:gd name="T38" fmla="*/ 4668 w 5761"/>
                  <a:gd name="T39" fmla="*/ 6911 h 6913"/>
                  <a:gd name="T40" fmla="*/ 4897 w 5761"/>
                  <a:gd name="T41" fmla="*/ 6877 h 6913"/>
                  <a:gd name="T42" fmla="*/ 5108 w 5761"/>
                  <a:gd name="T43" fmla="*/ 6799 h 6913"/>
                  <a:gd name="T44" fmla="*/ 5299 w 5761"/>
                  <a:gd name="T45" fmla="*/ 6684 h 6913"/>
                  <a:gd name="T46" fmla="*/ 5461 w 5761"/>
                  <a:gd name="T47" fmla="*/ 6535 h 6913"/>
                  <a:gd name="T48" fmla="*/ 5594 w 5761"/>
                  <a:gd name="T49" fmla="*/ 6358 h 6913"/>
                  <a:gd name="T50" fmla="*/ 5692 w 5761"/>
                  <a:gd name="T51" fmla="*/ 6157 h 6913"/>
                  <a:gd name="T52" fmla="*/ 5748 w 5761"/>
                  <a:gd name="T53" fmla="*/ 5936 h 6913"/>
                  <a:gd name="T54" fmla="*/ 5761 w 5761"/>
                  <a:gd name="T55" fmla="*/ 5761 h 6913"/>
                  <a:gd name="T56" fmla="*/ 5761 w 5761"/>
                  <a:gd name="T57" fmla="*/ 1152 h 6913"/>
                  <a:gd name="T58" fmla="*/ 5748 w 5761"/>
                  <a:gd name="T59" fmla="*/ 976 h 6913"/>
                  <a:gd name="T60" fmla="*/ 5692 w 5761"/>
                  <a:gd name="T61" fmla="*/ 756 h 6913"/>
                  <a:gd name="T62" fmla="*/ 5594 w 5761"/>
                  <a:gd name="T63" fmla="*/ 554 h 6913"/>
                  <a:gd name="T64" fmla="*/ 5461 w 5761"/>
                  <a:gd name="T65" fmla="*/ 377 h 6913"/>
                  <a:gd name="T66" fmla="*/ 5299 w 5761"/>
                  <a:gd name="T67" fmla="*/ 227 h 6913"/>
                  <a:gd name="T68" fmla="*/ 5108 w 5761"/>
                  <a:gd name="T69" fmla="*/ 112 h 6913"/>
                  <a:gd name="T70" fmla="*/ 4897 w 5761"/>
                  <a:gd name="T71" fmla="*/ 36 h 6913"/>
                  <a:gd name="T72" fmla="*/ 4668 w 5761"/>
                  <a:gd name="T73" fmla="*/ 0 h 6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61" h="6913">
                    <a:moveTo>
                      <a:pt x="4609" y="0"/>
                    </a:moveTo>
                    <a:lnTo>
                      <a:pt x="1152" y="0"/>
                    </a:lnTo>
                    <a:lnTo>
                      <a:pt x="1093" y="0"/>
                    </a:lnTo>
                    <a:lnTo>
                      <a:pt x="976" y="13"/>
                    </a:lnTo>
                    <a:lnTo>
                      <a:pt x="864" y="36"/>
                    </a:lnTo>
                    <a:lnTo>
                      <a:pt x="756" y="69"/>
                    </a:lnTo>
                    <a:lnTo>
                      <a:pt x="652" y="112"/>
                    </a:lnTo>
                    <a:lnTo>
                      <a:pt x="554" y="165"/>
                    </a:lnTo>
                    <a:lnTo>
                      <a:pt x="462" y="227"/>
                    </a:lnTo>
                    <a:lnTo>
                      <a:pt x="377" y="298"/>
                    </a:lnTo>
                    <a:lnTo>
                      <a:pt x="300" y="377"/>
                    </a:lnTo>
                    <a:lnTo>
                      <a:pt x="229" y="462"/>
                    </a:lnTo>
                    <a:lnTo>
                      <a:pt x="167" y="554"/>
                    </a:lnTo>
                    <a:lnTo>
                      <a:pt x="114" y="652"/>
                    </a:lnTo>
                    <a:lnTo>
                      <a:pt x="69" y="756"/>
                    </a:lnTo>
                    <a:lnTo>
                      <a:pt x="36" y="864"/>
                    </a:lnTo>
                    <a:lnTo>
                      <a:pt x="13" y="976"/>
                    </a:lnTo>
                    <a:lnTo>
                      <a:pt x="1" y="1091"/>
                    </a:lnTo>
                    <a:lnTo>
                      <a:pt x="0" y="1152"/>
                    </a:lnTo>
                    <a:lnTo>
                      <a:pt x="0" y="3456"/>
                    </a:lnTo>
                    <a:lnTo>
                      <a:pt x="0" y="5761"/>
                    </a:lnTo>
                    <a:lnTo>
                      <a:pt x="1" y="5820"/>
                    </a:lnTo>
                    <a:lnTo>
                      <a:pt x="13" y="5936"/>
                    </a:lnTo>
                    <a:lnTo>
                      <a:pt x="36" y="6049"/>
                    </a:lnTo>
                    <a:lnTo>
                      <a:pt x="69" y="6157"/>
                    </a:lnTo>
                    <a:lnTo>
                      <a:pt x="114" y="6260"/>
                    </a:lnTo>
                    <a:lnTo>
                      <a:pt x="167" y="6358"/>
                    </a:lnTo>
                    <a:lnTo>
                      <a:pt x="229" y="6450"/>
                    </a:lnTo>
                    <a:lnTo>
                      <a:pt x="300" y="6535"/>
                    </a:lnTo>
                    <a:lnTo>
                      <a:pt x="377" y="6613"/>
                    </a:lnTo>
                    <a:lnTo>
                      <a:pt x="462" y="6684"/>
                    </a:lnTo>
                    <a:lnTo>
                      <a:pt x="554" y="6746"/>
                    </a:lnTo>
                    <a:lnTo>
                      <a:pt x="652" y="6799"/>
                    </a:lnTo>
                    <a:lnTo>
                      <a:pt x="756" y="6842"/>
                    </a:lnTo>
                    <a:lnTo>
                      <a:pt x="864" y="6877"/>
                    </a:lnTo>
                    <a:lnTo>
                      <a:pt x="976" y="6900"/>
                    </a:lnTo>
                    <a:lnTo>
                      <a:pt x="1093" y="6911"/>
                    </a:lnTo>
                    <a:lnTo>
                      <a:pt x="1152" y="6913"/>
                    </a:lnTo>
                    <a:lnTo>
                      <a:pt x="4609" y="6913"/>
                    </a:lnTo>
                    <a:lnTo>
                      <a:pt x="4668" y="6911"/>
                    </a:lnTo>
                    <a:lnTo>
                      <a:pt x="4784" y="6900"/>
                    </a:lnTo>
                    <a:lnTo>
                      <a:pt x="4897" y="6877"/>
                    </a:lnTo>
                    <a:lnTo>
                      <a:pt x="5005" y="6842"/>
                    </a:lnTo>
                    <a:lnTo>
                      <a:pt x="5108" y="6799"/>
                    </a:lnTo>
                    <a:lnTo>
                      <a:pt x="5206" y="6746"/>
                    </a:lnTo>
                    <a:lnTo>
                      <a:pt x="5299" y="6684"/>
                    </a:lnTo>
                    <a:lnTo>
                      <a:pt x="5384" y="6613"/>
                    </a:lnTo>
                    <a:lnTo>
                      <a:pt x="5461" y="6535"/>
                    </a:lnTo>
                    <a:lnTo>
                      <a:pt x="5532" y="6450"/>
                    </a:lnTo>
                    <a:lnTo>
                      <a:pt x="5594" y="6358"/>
                    </a:lnTo>
                    <a:lnTo>
                      <a:pt x="5647" y="6260"/>
                    </a:lnTo>
                    <a:lnTo>
                      <a:pt x="5692" y="6157"/>
                    </a:lnTo>
                    <a:lnTo>
                      <a:pt x="5725" y="6049"/>
                    </a:lnTo>
                    <a:lnTo>
                      <a:pt x="5748" y="5936"/>
                    </a:lnTo>
                    <a:lnTo>
                      <a:pt x="5759" y="5820"/>
                    </a:lnTo>
                    <a:lnTo>
                      <a:pt x="5761" y="5761"/>
                    </a:lnTo>
                    <a:lnTo>
                      <a:pt x="5761" y="3456"/>
                    </a:lnTo>
                    <a:lnTo>
                      <a:pt x="5761" y="1152"/>
                    </a:lnTo>
                    <a:lnTo>
                      <a:pt x="5759" y="1091"/>
                    </a:lnTo>
                    <a:lnTo>
                      <a:pt x="5748" y="976"/>
                    </a:lnTo>
                    <a:lnTo>
                      <a:pt x="5725" y="864"/>
                    </a:lnTo>
                    <a:lnTo>
                      <a:pt x="5692" y="756"/>
                    </a:lnTo>
                    <a:lnTo>
                      <a:pt x="5647" y="652"/>
                    </a:lnTo>
                    <a:lnTo>
                      <a:pt x="5594" y="554"/>
                    </a:lnTo>
                    <a:lnTo>
                      <a:pt x="5532" y="462"/>
                    </a:lnTo>
                    <a:lnTo>
                      <a:pt x="5461" y="377"/>
                    </a:lnTo>
                    <a:lnTo>
                      <a:pt x="5384" y="298"/>
                    </a:lnTo>
                    <a:lnTo>
                      <a:pt x="5299" y="227"/>
                    </a:lnTo>
                    <a:lnTo>
                      <a:pt x="5206" y="165"/>
                    </a:lnTo>
                    <a:lnTo>
                      <a:pt x="5108" y="112"/>
                    </a:lnTo>
                    <a:lnTo>
                      <a:pt x="5005" y="69"/>
                    </a:lnTo>
                    <a:lnTo>
                      <a:pt x="4897" y="36"/>
                    </a:lnTo>
                    <a:lnTo>
                      <a:pt x="4784" y="13"/>
                    </a:lnTo>
                    <a:lnTo>
                      <a:pt x="4668" y="0"/>
                    </a:lnTo>
                    <a:lnTo>
                      <a:pt x="4609" y="0"/>
                    </a:lnTo>
                    <a:close/>
                  </a:path>
                </a:pathLst>
              </a:custGeom>
              <a:solidFill>
                <a:srgbClr val="3B88B4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13"/>
              <p:cNvSpPr>
                <a:spLocks noEditPoints="1"/>
              </p:cNvSpPr>
              <p:nvPr/>
            </p:nvSpPr>
            <p:spPr bwMode="auto">
              <a:xfrm>
                <a:off x="1080" y="1851"/>
                <a:ext cx="1920" cy="2304"/>
              </a:xfrm>
              <a:custGeom>
                <a:avLst/>
                <a:gdLst>
                  <a:gd name="T0" fmla="*/ 1093 w 5761"/>
                  <a:gd name="T1" fmla="*/ 0 h 6913"/>
                  <a:gd name="T2" fmla="*/ 756 w 5761"/>
                  <a:gd name="T3" fmla="*/ 69 h 6913"/>
                  <a:gd name="T4" fmla="*/ 462 w 5761"/>
                  <a:gd name="T5" fmla="*/ 227 h 6913"/>
                  <a:gd name="T6" fmla="*/ 229 w 5761"/>
                  <a:gd name="T7" fmla="*/ 462 h 6913"/>
                  <a:gd name="T8" fmla="*/ 69 w 5761"/>
                  <a:gd name="T9" fmla="*/ 756 h 6913"/>
                  <a:gd name="T10" fmla="*/ 1 w 5761"/>
                  <a:gd name="T11" fmla="*/ 1091 h 6913"/>
                  <a:gd name="T12" fmla="*/ 0 w 5761"/>
                  <a:gd name="T13" fmla="*/ 5761 h 6913"/>
                  <a:gd name="T14" fmla="*/ 36 w 5761"/>
                  <a:gd name="T15" fmla="*/ 6049 h 6913"/>
                  <a:gd name="T16" fmla="*/ 167 w 5761"/>
                  <a:gd name="T17" fmla="*/ 6358 h 6913"/>
                  <a:gd name="T18" fmla="*/ 377 w 5761"/>
                  <a:gd name="T19" fmla="*/ 6613 h 6913"/>
                  <a:gd name="T20" fmla="*/ 652 w 5761"/>
                  <a:gd name="T21" fmla="*/ 6799 h 6913"/>
                  <a:gd name="T22" fmla="*/ 976 w 5761"/>
                  <a:gd name="T23" fmla="*/ 6900 h 6913"/>
                  <a:gd name="T24" fmla="*/ 4609 w 5761"/>
                  <a:gd name="T25" fmla="*/ 6913 h 6913"/>
                  <a:gd name="T26" fmla="*/ 4897 w 5761"/>
                  <a:gd name="T27" fmla="*/ 6877 h 6913"/>
                  <a:gd name="T28" fmla="*/ 5206 w 5761"/>
                  <a:gd name="T29" fmla="*/ 6746 h 6913"/>
                  <a:gd name="T30" fmla="*/ 5461 w 5761"/>
                  <a:gd name="T31" fmla="*/ 6535 h 6913"/>
                  <a:gd name="T32" fmla="*/ 5647 w 5761"/>
                  <a:gd name="T33" fmla="*/ 6260 h 6913"/>
                  <a:gd name="T34" fmla="*/ 5748 w 5761"/>
                  <a:gd name="T35" fmla="*/ 5936 h 6913"/>
                  <a:gd name="T36" fmla="*/ 5761 w 5761"/>
                  <a:gd name="T37" fmla="*/ 3456 h 6913"/>
                  <a:gd name="T38" fmla="*/ 5748 w 5761"/>
                  <a:gd name="T39" fmla="*/ 976 h 6913"/>
                  <a:gd name="T40" fmla="*/ 5647 w 5761"/>
                  <a:gd name="T41" fmla="*/ 652 h 6913"/>
                  <a:gd name="T42" fmla="*/ 5461 w 5761"/>
                  <a:gd name="T43" fmla="*/ 377 h 6913"/>
                  <a:gd name="T44" fmla="*/ 5206 w 5761"/>
                  <a:gd name="T45" fmla="*/ 165 h 6913"/>
                  <a:gd name="T46" fmla="*/ 4897 w 5761"/>
                  <a:gd name="T47" fmla="*/ 36 h 6913"/>
                  <a:gd name="T48" fmla="*/ 4609 w 5761"/>
                  <a:gd name="T49" fmla="*/ 0 h 6913"/>
                  <a:gd name="T50" fmla="*/ 4725 w 5761"/>
                  <a:gd name="T51" fmla="*/ 391 h 6913"/>
                  <a:gd name="T52" fmla="*/ 4941 w 5761"/>
                  <a:gd name="T53" fmla="*/ 459 h 6913"/>
                  <a:gd name="T54" fmla="*/ 5126 w 5761"/>
                  <a:gd name="T55" fmla="*/ 583 h 6913"/>
                  <a:gd name="T56" fmla="*/ 5265 w 5761"/>
                  <a:gd name="T57" fmla="*/ 753 h 6913"/>
                  <a:gd name="T58" fmla="*/ 5353 w 5761"/>
                  <a:gd name="T59" fmla="*/ 960 h 6913"/>
                  <a:gd name="T60" fmla="*/ 5376 w 5761"/>
                  <a:gd name="T61" fmla="*/ 1152 h 6913"/>
                  <a:gd name="T62" fmla="*/ 5376 w 5761"/>
                  <a:gd name="T63" fmla="*/ 5799 h 6913"/>
                  <a:gd name="T64" fmla="*/ 5330 w 5761"/>
                  <a:gd name="T65" fmla="*/ 6024 h 6913"/>
                  <a:gd name="T66" fmla="*/ 5224 w 5761"/>
                  <a:gd name="T67" fmla="*/ 6220 h 6913"/>
                  <a:gd name="T68" fmla="*/ 5068 w 5761"/>
                  <a:gd name="T69" fmla="*/ 6376 h 6913"/>
                  <a:gd name="T70" fmla="*/ 4872 w 5761"/>
                  <a:gd name="T71" fmla="*/ 6482 h 6913"/>
                  <a:gd name="T72" fmla="*/ 4648 w 5761"/>
                  <a:gd name="T73" fmla="*/ 6528 h 6913"/>
                  <a:gd name="T74" fmla="*/ 1113 w 5761"/>
                  <a:gd name="T75" fmla="*/ 6528 h 6913"/>
                  <a:gd name="T76" fmla="*/ 889 w 5761"/>
                  <a:gd name="T77" fmla="*/ 6482 h 6913"/>
                  <a:gd name="T78" fmla="*/ 693 w 5761"/>
                  <a:gd name="T79" fmla="*/ 6376 h 6913"/>
                  <a:gd name="T80" fmla="*/ 537 w 5761"/>
                  <a:gd name="T81" fmla="*/ 6220 h 6913"/>
                  <a:gd name="T82" fmla="*/ 431 w 5761"/>
                  <a:gd name="T83" fmla="*/ 6024 h 6913"/>
                  <a:gd name="T84" fmla="*/ 385 w 5761"/>
                  <a:gd name="T85" fmla="*/ 5799 h 6913"/>
                  <a:gd name="T86" fmla="*/ 385 w 5761"/>
                  <a:gd name="T87" fmla="*/ 1152 h 6913"/>
                  <a:gd name="T88" fmla="*/ 408 w 5761"/>
                  <a:gd name="T89" fmla="*/ 960 h 6913"/>
                  <a:gd name="T90" fmla="*/ 495 w 5761"/>
                  <a:gd name="T91" fmla="*/ 753 h 6913"/>
                  <a:gd name="T92" fmla="*/ 635 w 5761"/>
                  <a:gd name="T93" fmla="*/ 583 h 6913"/>
                  <a:gd name="T94" fmla="*/ 819 w 5761"/>
                  <a:gd name="T95" fmla="*/ 459 h 6913"/>
                  <a:gd name="T96" fmla="*/ 1036 w 5761"/>
                  <a:gd name="T97" fmla="*/ 391 h 6913"/>
                  <a:gd name="T98" fmla="*/ 4609 w 5761"/>
                  <a:gd name="T99" fmla="*/ 383 h 6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761" h="6913">
                    <a:moveTo>
                      <a:pt x="4609" y="0"/>
                    </a:moveTo>
                    <a:lnTo>
                      <a:pt x="1152" y="0"/>
                    </a:lnTo>
                    <a:lnTo>
                      <a:pt x="1093" y="0"/>
                    </a:lnTo>
                    <a:lnTo>
                      <a:pt x="976" y="13"/>
                    </a:lnTo>
                    <a:lnTo>
                      <a:pt x="864" y="36"/>
                    </a:lnTo>
                    <a:lnTo>
                      <a:pt x="756" y="69"/>
                    </a:lnTo>
                    <a:lnTo>
                      <a:pt x="652" y="112"/>
                    </a:lnTo>
                    <a:lnTo>
                      <a:pt x="554" y="165"/>
                    </a:lnTo>
                    <a:lnTo>
                      <a:pt x="462" y="227"/>
                    </a:lnTo>
                    <a:lnTo>
                      <a:pt x="377" y="298"/>
                    </a:lnTo>
                    <a:lnTo>
                      <a:pt x="300" y="377"/>
                    </a:lnTo>
                    <a:lnTo>
                      <a:pt x="229" y="462"/>
                    </a:lnTo>
                    <a:lnTo>
                      <a:pt x="167" y="554"/>
                    </a:lnTo>
                    <a:lnTo>
                      <a:pt x="114" y="652"/>
                    </a:lnTo>
                    <a:lnTo>
                      <a:pt x="69" y="756"/>
                    </a:lnTo>
                    <a:lnTo>
                      <a:pt x="36" y="864"/>
                    </a:lnTo>
                    <a:lnTo>
                      <a:pt x="13" y="976"/>
                    </a:lnTo>
                    <a:lnTo>
                      <a:pt x="1" y="1091"/>
                    </a:lnTo>
                    <a:lnTo>
                      <a:pt x="0" y="1152"/>
                    </a:lnTo>
                    <a:lnTo>
                      <a:pt x="0" y="3456"/>
                    </a:lnTo>
                    <a:lnTo>
                      <a:pt x="0" y="5761"/>
                    </a:lnTo>
                    <a:lnTo>
                      <a:pt x="1" y="5820"/>
                    </a:lnTo>
                    <a:lnTo>
                      <a:pt x="13" y="5936"/>
                    </a:lnTo>
                    <a:lnTo>
                      <a:pt x="36" y="6049"/>
                    </a:lnTo>
                    <a:lnTo>
                      <a:pt x="69" y="6157"/>
                    </a:lnTo>
                    <a:lnTo>
                      <a:pt x="114" y="6260"/>
                    </a:lnTo>
                    <a:lnTo>
                      <a:pt x="167" y="6358"/>
                    </a:lnTo>
                    <a:lnTo>
                      <a:pt x="229" y="6450"/>
                    </a:lnTo>
                    <a:lnTo>
                      <a:pt x="300" y="6535"/>
                    </a:lnTo>
                    <a:lnTo>
                      <a:pt x="377" y="6613"/>
                    </a:lnTo>
                    <a:lnTo>
                      <a:pt x="462" y="6684"/>
                    </a:lnTo>
                    <a:lnTo>
                      <a:pt x="554" y="6746"/>
                    </a:lnTo>
                    <a:lnTo>
                      <a:pt x="652" y="6799"/>
                    </a:lnTo>
                    <a:lnTo>
                      <a:pt x="756" y="6842"/>
                    </a:lnTo>
                    <a:lnTo>
                      <a:pt x="864" y="6877"/>
                    </a:lnTo>
                    <a:lnTo>
                      <a:pt x="976" y="6900"/>
                    </a:lnTo>
                    <a:lnTo>
                      <a:pt x="1093" y="6911"/>
                    </a:lnTo>
                    <a:lnTo>
                      <a:pt x="1152" y="6913"/>
                    </a:lnTo>
                    <a:lnTo>
                      <a:pt x="4609" y="6913"/>
                    </a:lnTo>
                    <a:lnTo>
                      <a:pt x="4668" y="6911"/>
                    </a:lnTo>
                    <a:lnTo>
                      <a:pt x="4784" y="6900"/>
                    </a:lnTo>
                    <a:lnTo>
                      <a:pt x="4897" y="6877"/>
                    </a:lnTo>
                    <a:lnTo>
                      <a:pt x="5005" y="6842"/>
                    </a:lnTo>
                    <a:lnTo>
                      <a:pt x="5108" y="6799"/>
                    </a:lnTo>
                    <a:lnTo>
                      <a:pt x="5206" y="6746"/>
                    </a:lnTo>
                    <a:lnTo>
                      <a:pt x="5299" y="6684"/>
                    </a:lnTo>
                    <a:lnTo>
                      <a:pt x="5384" y="6613"/>
                    </a:lnTo>
                    <a:lnTo>
                      <a:pt x="5461" y="6535"/>
                    </a:lnTo>
                    <a:lnTo>
                      <a:pt x="5532" y="6450"/>
                    </a:lnTo>
                    <a:lnTo>
                      <a:pt x="5594" y="6358"/>
                    </a:lnTo>
                    <a:lnTo>
                      <a:pt x="5647" y="6260"/>
                    </a:lnTo>
                    <a:lnTo>
                      <a:pt x="5692" y="6157"/>
                    </a:lnTo>
                    <a:lnTo>
                      <a:pt x="5725" y="6049"/>
                    </a:lnTo>
                    <a:lnTo>
                      <a:pt x="5748" y="5936"/>
                    </a:lnTo>
                    <a:lnTo>
                      <a:pt x="5759" y="5820"/>
                    </a:lnTo>
                    <a:lnTo>
                      <a:pt x="5761" y="5761"/>
                    </a:lnTo>
                    <a:lnTo>
                      <a:pt x="5761" y="3456"/>
                    </a:lnTo>
                    <a:lnTo>
                      <a:pt x="5761" y="1152"/>
                    </a:lnTo>
                    <a:lnTo>
                      <a:pt x="5759" y="1091"/>
                    </a:lnTo>
                    <a:lnTo>
                      <a:pt x="5748" y="976"/>
                    </a:lnTo>
                    <a:lnTo>
                      <a:pt x="5725" y="864"/>
                    </a:lnTo>
                    <a:lnTo>
                      <a:pt x="5692" y="756"/>
                    </a:lnTo>
                    <a:lnTo>
                      <a:pt x="5647" y="652"/>
                    </a:lnTo>
                    <a:lnTo>
                      <a:pt x="5594" y="554"/>
                    </a:lnTo>
                    <a:lnTo>
                      <a:pt x="5532" y="462"/>
                    </a:lnTo>
                    <a:lnTo>
                      <a:pt x="5461" y="377"/>
                    </a:lnTo>
                    <a:lnTo>
                      <a:pt x="5384" y="298"/>
                    </a:lnTo>
                    <a:lnTo>
                      <a:pt x="5299" y="227"/>
                    </a:lnTo>
                    <a:lnTo>
                      <a:pt x="5206" y="165"/>
                    </a:lnTo>
                    <a:lnTo>
                      <a:pt x="5108" y="112"/>
                    </a:lnTo>
                    <a:lnTo>
                      <a:pt x="5005" y="69"/>
                    </a:lnTo>
                    <a:lnTo>
                      <a:pt x="4897" y="36"/>
                    </a:lnTo>
                    <a:lnTo>
                      <a:pt x="4784" y="13"/>
                    </a:lnTo>
                    <a:lnTo>
                      <a:pt x="4668" y="0"/>
                    </a:lnTo>
                    <a:lnTo>
                      <a:pt x="4609" y="0"/>
                    </a:lnTo>
                    <a:close/>
                    <a:moveTo>
                      <a:pt x="4609" y="383"/>
                    </a:moveTo>
                    <a:lnTo>
                      <a:pt x="4648" y="384"/>
                    </a:lnTo>
                    <a:lnTo>
                      <a:pt x="4725" y="391"/>
                    </a:lnTo>
                    <a:lnTo>
                      <a:pt x="4800" y="407"/>
                    </a:lnTo>
                    <a:lnTo>
                      <a:pt x="4872" y="430"/>
                    </a:lnTo>
                    <a:lnTo>
                      <a:pt x="4941" y="459"/>
                    </a:lnTo>
                    <a:lnTo>
                      <a:pt x="5006" y="495"/>
                    </a:lnTo>
                    <a:lnTo>
                      <a:pt x="5068" y="535"/>
                    </a:lnTo>
                    <a:lnTo>
                      <a:pt x="5126" y="583"/>
                    </a:lnTo>
                    <a:lnTo>
                      <a:pt x="5178" y="635"/>
                    </a:lnTo>
                    <a:lnTo>
                      <a:pt x="5224" y="692"/>
                    </a:lnTo>
                    <a:lnTo>
                      <a:pt x="5265" y="753"/>
                    </a:lnTo>
                    <a:lnTo>
                      <a:pt x="5301" y="819"/>
                    </a:lnTo>
                    <a:lnTo>
                      <a:pt x="5330" y="887"/>
                    </a:lnTo>
                    <a:lnTo>
                      <a:pt x="5353" y="960"/>
                    </a:lnTo>
                    <a:lnTo>
                      <a:pt x="5368" y="1035"/>
                    </a:lnTo>
                    <a:lnTo>
                      <a:pt x="5376" y="1112"/>
                    </a:lnTo>
                    <a:lnTo>
                      <a:pt x="5376" y="1152"/>
                    </a:lnTo>
                    <a:lnTo>
                      <a:pt x="5376" y="3456"/>
                    </a:lnTo>
                    <a:lnTo>
                      <a:pt x="5376" y="5761"/>
                    </a:lnTo>
                    <a:lnTo>
                      <a:pt x="5376" y="5799"/>
                    </a:lnTo>
                    <a:lnTo>
                      <a:pt x="5368" y="5877"/>
                    </a:lnTo>
                    <a:lnTo>
                      <a:pt x="5353" y="5952"/>
                    </a:lnTo>
                    <a:lnTo>
                      <a:pt x="5330" y="6024"/>
                    </a:lnTo>
                    <a:lnTo>
                      <a:pt x="5301" y="6093"/>
                    </a:lnTo>
                    <a:lnTo>
                      <a:pt x="5265" y="6158"/>
                    </a:lnTo>
                    <a:lnTo>
                      <a:pt x="5224" y="6220"/>
                    </a:lnTo>
                    <a:lnTo>
                      <a:pt x="5178" y="6276"/>
                    </a:lnTo>
                    <a:lnTo>
                      <a:pt x="5126" y="6328"/>
                    </a:lnTo>
                    <a:lnTo>
                      <a:pt x="5068" y="6376"/>
                    </a:lnTo>
                    <a:lnTo>
                      <a:pt x="5006" y="6417"/>
                    </a:lnTo>
                    <a:lnTo>
                      <a:pt x="4941" y="6453"/>
                    </a:lnTo>
                    <a:lnTo>
                      <a:pt x="4872" y="6482"/>
                    </a:lnTo>
                    <a:lnTo>
                      <a:pt x="4800" y="6504"/>
                    </a:lnTo>
                    <a:lnTo>
                      <a:pt x="4725" y="6520"/>
                    </a:lnTo>
                    <a:lnTo>
                      <a:pt x="4648" y="6528"/>
                    </a:lnTo>
                    <a:lnTo>
                      <a:pt x="4609" y="6528"/>
                    </a:lnTo>
                    <a:lnTo>
                      <a:pt x="1152" y="6528"/>
                    </a:lnTo>
                    <a:lnTo>
                      <a:pt x="1113" y="6528"/>
                    </a:lnTo>
                    <a:lnTo>
                      <a:pt x="1036" y="6520"/>
                    </a:lnTo>
                    <a:lnTo>
                      <a:pt x="961" y="6504"/>
                    </a:lnTo>
                    <a:lnTo>
                      <a:pt x="889" y="6482"/>
                    </a:lnTo>
                    <a:lnTo>
                      <a:pt x="819" y="6453"/>
                    </a:lnTo>
                    <a:lnTo>
                      <a:pt x="755" y="6417"/>
                    </a:lnTo>
                    <a:lnTo>
                      <a:pt x="693" y="6376"/>
                    </a:lnTo>
                    <a:lnTo>
                      <a:pt x="635" y="6328"/>
                    </a:lnTo>
                    <a:lnTo>
                      <a:pt x="583" y="6276"/>
                    </a:lnTo>
                    <a:lnTo>
                      <a:pt x="537" y="6220"/>
                    </a:lnTo>
                    <a:lnTo>
                      <a:pt x="495" y="6158"/>
                    </a:lnTo>
                    <a:lnTo>
                      <a:pt x="459" y="6093"/>
                    </a:lnTo>
                    <a:lnTo>
                      <a:pt x="431" y="6024"/>
                    </a:lnTo>
                    <a:lnTo>
                      <a:pt x="408" y="5952"/>
                    </a:lnTo>
                    <a:lnTo>
                      <a:pt x="393" y="5877"/>
                    </a:lnTo>
                    <a:lnTo>
                      <a:pt x="385" y="5799"/>
                    </a:lnTo>
                    <a:lnTo>
                      <a:pt x="385" y="5761"/>
                    </a:lnTo>
                    <a:lnTo>
                      <a:pt x="385" y="3456"/>
                    </a:lnTo>
                    <a:lnTo>
                      <a:pt x="385" y="1152"/>
                    </a:lnTo>
                    <a:lnTo>
                      <a:pt x="385" y="1112"/>
                    </a:lnTo>
                    <a:lnTo>
                      <a:pt x="393" y="1035"/>
                    </a:lnTo>
                    <a:lnTo>
                      <a:pt x="408" y="960"/>
                    </a:lnTo>
                    <a:lnTo>
                      <a:pt x="431" y="887"/>
                    </a:lnTo>
                    <a:lnTo>
                      <a:pt x="459" y="819"/>
                    </a:lnTo>
                    <a:lnTo>
                      <a:pt x="495" y="753"/>
                    </a:lnTo>
                    <a:lnTo>
                      <a:pt x="537" y="692"/>
                    </a:lnTo>
                    <a:lnTo>
                      <a:pt x="583" y="635"/>
                    </a:lnTo>
                    <a:lnTo>
                      <a:pt x="635" y="583"/>
                    </a:lnTo>
                    <a:lnTo>
                      <a:pt x="693" y="535"/>
                    </a:lnTo>
                    <a:lnTo>
                      <a:pt x="755" y="495"/>
                    </a:lnTo>
                    <a:lnTo>
                      <a:pt x="819" y="459"/>
                    </a:lnTo>
                    <a:lnTo>
                      <a:pt x="889" y="430"/>
                    </a:lnTo>
                    <a:lnTo>
                      <a:pt x="961" y="407"/>
                    </a:lnTo>
                    <a:lnTo>
                      <a:pt x="1036" y="391"/>
                    </a:lnTo>
                    <a:lnTo>
                      <a:pt x="1113" y="384"/>
                    </a:lnTo>
                    <a:lnTo>
                      <a:pt x="1152" y="383"/>
                    </a:lnTo>
                    <a:lnTo>
                      <a:pt x="4609" y="383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aphicFrame>
          <p:nvGraphicFramePr>
            <p:cNvPr id="32" name="다이어그램 31"/>
            <p:cNvGraphicFramePr/>
            <p:nvPr>
              <p:extLst>
                <p:ext uri="{D42A27DB-BD31-4B8C-83A1-F6EECF244321}">
                  <p14:modId xmlns:p14="http://schemas.microsoft.com/office/powerpoint/2010/main" val="3203467461"/>
                </p:ext>
              </p:extLst>
            </p:nvPr>
          </p:nvGraphicFramePr>
          <p:xfrm>
            <a:off x="1414063" y="1995197"/>
            <a:ext cx="2311873" cy="28494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11D7C38-102B-3B4D-8273-726D61AE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9" name="오른쪽 화살표[R] 8">
            <a:extLst>
              <a:ext uri="{FF2B5EF4-FFF2-40B4-BE49-F238E27FC236}">
                <a16:creationId xmlns:a16="http://schemas.microsoft.com/office/drawing/2014/main" id="{B948D1A4-2358-834B-A5EC-4FEE896C895F}"/>
              </a:ext>
            </a:extLst>
          </p:cNvPr>
          <p:cNvSpPr/>
          <p:nvPr/>
        </p:nvSpPr>
        <p:spPr>
          <a:xfrm>
            <a:off x="5372100" y="4568091"/>
            <a:ext cx="858425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401D0-EC1B-4147-AF1C-C1DD20416B37}"/>
              </a:ext>
            </a:extLst>
          </p:cNvPr>
          <p:cNvSpPr txBox="1"/>
          <p:nvPr/>
        </p:nvSpPr>
        <p:spPr>
          <a:xfrm>
            <a:off x="6407690" y="4652613"/>
            <a:ext cx="3472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b="1" dirty="0"/>
              <a:t>‘</a:t>
            </a:r>
            <a:r>
              <a:rPr kumimoji="1" lang="ko-KR" altLang="en-US" sz="2000" b="1" dirty="0"/>
              <a:t>독도의 객관적</a:t>
            </a:r>
            <a:r>
              <a:rPr kumimoji="1" lang="en-US" altLang="ko-KR" sz="2000" b="1" dirty="0"/>
              <a:t>,</a:t>
            </a:r>
            <a:r>
              <a:rPr kumimoji="1" lang="ko-KR" altLang="en-US" sz="2000" b="1" dirty="0"/>
              <a:t> 물리적 환경</a:t>
            </a:r>
            <a:r>
              <a:rPr kumimoji="1" lang="en-US" altLang="ko-KR" sz="2000" b="1" dirty="0"/>
              <a:t>’</a:t>
            </a:r>
            <a:endParaRPr kumimoji="1" lang="ko-KR" alt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10F991-69C9-0F47-B84E-1BFB081FC099}"/>
              </a:ext>
            </a:extLst>
          </p:cNvPr>
          <p:cNvSpPr txBox="1"/>
          <p:nvPr/>
        </p:nvSpPr>
        <p:spPr>
          <a:xfrm>
            <a:off x="1594442" y="4485043"/>
            <a:ext cx="144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지리적</a:t>
            </a:r>
            <a:endParaRPr kumimoji="1" lang="en-US" altLang="ko-K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환경</a:t>
            </a:r>
          </a:p>
        </p:txBody>
      </p:sp>
    </p:spTree>
    <p:extLst>
      <p:ext uri="{BB962C8B-B14F-4D97-AF65-F5344CB8AC3E}">
        <p14:creationId xmlns:p14="http://schemas.microsoft.com/office/powerpoint/2010/main" val="22400673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/>
        </p:nvSpPr>
        <p:spPr bwMode="auto">
          <a:xfrm>
            <a:off x="6257003" y="2492282"/>
            <a:ext cx="5686426" cy="3073065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주소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➡️ 경상북도 울릉군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울릉읍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독도리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1-96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번지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위치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➡️ 동도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북위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37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도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분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26.8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초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동경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131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도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52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분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10.4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초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서도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북위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37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도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분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30.6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초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동경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131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도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51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분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54.6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초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7F70D4-20FF-E048-8918-2355E1B6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0E854DF-478A-944D-BAB9-C650CA177926}"/>
              </a:ext>
            </a:extLst>
          </p:cNvPr>
          <p:cNvSpPr/>
          <p:nvPr/>
        </p:nvSpPr>
        <p:spPr>
          <a:xfrm>
            <a:off x="595557" y="222960"/>
            <a:ext cx="5484781" cy="1068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</a:t>
            </a:r>
            <a:r>
              <a:rPr lang="ko-KR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독도 소개</a:t>
            </a:r>
            <a:endParaRPr lang="en-US" altLang="ko-KR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100" b="1" i="1" dirty="0">
                <a:solidFill>
                  <a:srgbClr val="FA4324"/>
                </a:solidFill>
              </a:rPr>
              <a:t> 1-2.</a:t>
            </a:r>
            <a:r>
              <a:rPr lang="ko-KR" altLang="en-US" sz="2100" b="1" i="1" dirty="0">
                <a:solidFill>
                  <a:srgbClr val="FA4324"/>
                </a:solidFill>
              </a:rPr>
              <a:t> </a:t>
            </a:r>
            <a:r>
              <a:rPr lang="ko-KR" altLang="en-US" sz="2100" b="1" i="1" dirty="0">
                <a:solidFill>
                  <a:srgbClr val="FF572C"/>
                </a:solidFill>
              </a:rPr>
              <a:t>지리적 환경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555B919C-4EA1-6243-A897-C97411628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2" y="1671639"/>
            <a:ext cx="5039573" cy="40288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3392342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/>
        </p:nvSpPr>
        <p:spPr bwMode="auto">
          <a:xfrm>
            <a:off x="6315075" y="3056011"/>
            <a:ext cx="5686426" cy="3073065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주민 및 인구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➡️ 최초 주민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故최종덕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➡️ 현재 주민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김성도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김신일 부부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➡️ 인구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(2017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년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월 기준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):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41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명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김성도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김신일 부부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명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독도경비대원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명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등대 관리원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명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독도관리사무소 직원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명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7F70D4-20FF-E048-8918-2355E1B6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0E854DF-478A-944D-BAB9-C650CA177926}"/>
              </a:ext>
            </a:extLst>
          </p:cNvPr>
          <p:cNvSpPr/>
          <p:nvPr/>
        </p:nvSpPr>
        <p:spPr>
          <a:xfrm>
            <a:off x="595557" y="222960"/>
            <a:ext cx="5484781" cy="1068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</a:t>
            </a:r>
            <a:r>
              <a:rPr lang="ko-KR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독도 소개</a:t>
            </a:r>
            <a:endParaRPr lang="en-US" altLang="ko-KR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100" b="1" i="1" dirty="0">
                <a:solidFill>
                  <a:srgbClr val="FA4324"/>
                </a:solidFill>
              </a:rPr>
              <a:t> 1-2.</a:t>
            </a:r>
            <a:r>
              <a:rPr lang="ko-KR" altLang="en-US" sz="2100" b="1" i="1" dirty="0">
                <a:solidFill>
                  <a:srgbClr val="FA4324"/>
                </a:solidFill>
              </a:rPr>
              <a:t> </a:t>
            </a:r>
            <a:r>
              <a:rPr lang="ko-KR" altLang="en-US" sz="2100" b="1" i="1" dirty="0">
                <a:solidFill>
                  <a:srgbClr val="FF572C"/>
                </a:solidFill>
              </a:rPr>
              <a:t>지리적 환경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555B919C-4EA1-6243-A897-C97411628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2" y="1800224"/>
            <a:ext cx="5039573" cy="38004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3994001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/>
        </p:nvSpPr>
        <p:spPr bwMode="auto">
          <a:xfrm>
            <a:off x="5743576" y="2640265"/>
            <a:ext cx="6448424" cy="3073065"/>
          </a:xfrm>
          <a:prstGeom prst="rect">
            <a:avLst/>
          </a:prstGeom>
          <a:noFill/>
          <a:ln>
            <a:noFill/>
          </a:ln>
        </p:spPr>
        <p:txBody>
          <a:bodyPr vert="horz" wrap="square" lIns="144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기후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➡️ 전형적인 해양성 기후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➡️ 기온은 연평균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강수량은 연평균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1300mm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지형과 지질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➡️ 지형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해저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2,000m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에서 솟아난 용암이 굳어진 형성된 화산섬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➡️ 지질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알칼리성 화산암인 현무암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조면암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응회암 등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7F70D4-20FF-E048-8918-2355E1B6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0E854DF-478A-944D-BAB9-C650CA177926}"/>
              </a:ext>
            </a:extLst>
          </p:cNvPr>
          <p:cNvSpPr/>
          <p:nvPr/>
        </p:nvSpPr>
        <p:spPr>
          <a:xfrm>
            <a:off x="595557" y="222960"/>
            <a:ext cx="5484781" cy="1068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</a:t>
            </a:r>
            <a:r>
              <a:rPr lang="ko-KR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독도 소개</a:t>
            </a:r>
            <a:endParaRPr lang="en-US" altLang="ko-KR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100" b="1" i="1" dirty="0">
                <a:solidFill>
                  <a:srgbClr val="FF572C"/>
                </a:solidFill>
              </a:rPr>
              <a:t> 1-3.</a:t>
            </a:r>
            <a:r>
              <a:rPr lang="ko-KR" altLang="en-US" sz="2100" b="1" i="1" dirty="0">
                <a:solidFill>
                  <a:srgbClr val="FF572C"/>
                </a:solidFill>
              </a:rPr>
              <a:t> 자연 환경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555B919C-4EA1-6243-A897-C97411628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1" y="1842337"/>
            <a:ext cx="5039573" cy="35193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8645419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직사각형 79"/>
          <p:cNvSpPr/>
          <p:nvPr/>
        </p:nvSpPr>
        <p:spPr>
          <a:xfrm>
            <a:off x="4503325" y="2902831"/>
            <a:ext cx="3446055" cy="1042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200" b="1" dirty="0">
                <a:solidFill>
                  <a:srgbClr val="FF0000"/>
                </a:solidFill>
              </a:rPr>
              <a:t>한국</a:t>
            </a:r>
            <a:r>
              <a:rPr lang="ko-KR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의 주장 </a:t>
            </a:r>
            <a:endParaRPr lang="en-US" altLang="ko-KR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독도가 </a:t>
            </a:r>
            <a:r>
              <a:rPr lang="ko-KR" altLang="en-US" sz="2200" b="1" dirty="0"/>
              <a:t>한국 영토인 이유</a:t>
            </a:r>
            <a:endParaRPr lang="en-US" altLang="ko-KR" sz="2200" b="1" dirty="0"/>
          </a:p>
        </p:txBody>
      </p:sp>
      <p:sp>
        <p:nvSpPr>
          <p:cNvPr id="85" name="직사각형 84"/>
          <p:cNvSpPr/>
          <p:nvPr/>
        </p:nvSpPr>
        <p:spPr>
          <a:xfrm>
            <a:off x="8459277" y="2438869"/>
            <a:ext cx="2894523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실질적 영토 주권 행사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853608" y="2418735"/>
            <a:ext cx="2966224" cy="51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독도와 울릉도</a:t>
            </a:r>
            <a:endParaRPr lang="ko-KR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D1154E8-7C7A-0E4D-AAA8-38EF3905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4" name="모서리가 둥근 사각형 설명선[R] 3">
            <a:extLst>
              <a:ext uri="{FF2B5EF4-FFF2-40B4-BE49-F238E27FC236}">
                <a16:creationId xmlns:a16="http://schemas.microsoft.com/office/drawing/2014/main" id="{3CE4B531-0F6F-6345-8EC3-8316023E957A}"/>
              </a:ext>
            </a:extLst>
          </p:cNvPr>
          <p:cNvSpPr/>
          <p:nvPr/>
        </p:nvSpPr>
        <p:spPr>
          <a:xfrm>
            <a:off x="1527805" y="1849962"/>
            <a:ext cx="2597923" cy="1743910"/>
          </a:xfrm>
          <a:prstGeom prst="wedgeRoundRectCallout">
            <a:avLst>
              <a:gd name="adj1" fmla="val 44928"/>
              <a:gd name="adj2" fmla="val 7451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" name="모서리가 둥근 사각형 설명선[R] 4">
            <a:extLst>
              <a:ext uri="{FF2B5EF4-FFF2-40B4-BE49-F238E27FC236}">
                <a16:creationId xmlns:a16="http://schemas.microsoft.com/office/drawing/2014/main" id="{D42071E4-870F-0D44-908D-9118334DFBC0}"/>
              </a:ext>
            </a:extLst>
          </p:cNvPr>
          <p:cNvSpPr/>
          <p:nvPr/>
        </p:nvSpPr>
        <p:spPr>
          <a:xfrm>
            <a:off x="8269365" y="1980193"/>
            <a:ext cx="3000589" cy="1613679"/>
          </a:xfrm>
          <a:prstGeom prst="wedgeRoundRectCallout">
            <a:avLst>
              <a:gd name="adj1" fmla="val -43320"/>
              <a:gd name="adj2" fmla="val 798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C81F286-562D-FB4B-9926-358713AAF192}"/>
              </a:ext>
            </a:extLst>
          </p:cNvPr>
          <p:cNvSpPr/>
          <p:nvPr/>
        </p:nvSpPr>
        <p:spPr>
          <a:xfrm>
            <a:off x="595557" y="222960"/>
            <a:ext cx="5484781" cy="1068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</a:t>
            </a:r>
            <a:r>
              <a:rPr lang="zh-CN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지리적 증거</a:t>
            </a:r>
            <a:endParaRPr lang="en-US" altLang="ko-KR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100" b="1" dirty="0">
                <a:solidFill>
                  <a:srgbClr val="FA4324"/>
                </a:solidFill>
              </a:rPr>
              <a:t> </a:t>
            </a:r>
            <a:endParaRPr lang="ko-KR" altLang="en-US" sz="2100" b="1" dirty="0">
              <a:solidFill>
                <a:srgbClr val="FA43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8510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7F70D4-20FF-E048-8918-2355E1B6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0E854DF-478A-944D-BAB9-C650CA177926}"/>
              </a:ext>
            </a:extLst>
          </p:cNvPr>
          <p:cNvSpPr/>
          <p:nvPr/>
        </p:nvSpPr>
        <p:spPr>
          <a:xfrm>
            <a:off x="595557" y="222960"/>
            <a:ext cx="5484781" cy="108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</a:t>
            </a:r>
            <a:r>
              <a:rPr lang="zh-CN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지리적 증거</a:t>
            </a:r>
            <a:endParaRPr lang="en-US" altLang="ko-KR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100" b="1" i="1" dirty="0">
                <a:solidFill>
                  <a:srgbClr val="FA4324"/>
                </a:solidFill>
              </a:rPr>
              <a:t> 2-1.</a:t>
            </a:r>
            <a:r>
              <a:rPr lang="ko-KR" altLang="en-US" sz="2100" b="1" i="1" dirty="0">
                <a:solidFill>
                  <a:srgbClr val="FA4324"/>
                </a:solidFill>
              </a:rPr>
              <a:t> </a:t>
            </a:r>
            <a:r>
              <a:rPr lang="ko-KR" altLang="en-US" sz="2100" b="1" i="1" dirty="0">
                <a:solidFill>
                  <a:srgbClr val="FF572C"/>
                </a:solidFill>
              </a:rPr>
              <a:t>독도와 울릉도 </a:t>
            </a:r>
            <a:r>
              <a:rPr lang="en-US" altLang="ko-KR" sz="2100" b="1" i="1" dirty="0">
                <a:solidFill>
                  <a:srgbClr val="FF572C"/>
                </a:solidFill>
              </a:rPr>
              <a:t>-</a:t>
            </a:r>
            <a:r>
              <a:rPr lang="ko-KR" altLang="en-US" sz="2100" b="1" i="1" dirty="0">
                <a:solidFill>
                  <a:srgbClr val="FF572C"/>
                </a:solidFill>
              </a:rPr>
              <a:t> 거리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3A4D5C7-4A7F-7642-8EF6-DCB24BD84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7" y="1523541"/>
            <a:ext cx="3765571" cy="47148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모서리가 둥근 사각형 설명선[R] 4">
            <a:extLst>
              <a:ext uri="{FF2B5EF4-FFF2-40B4-BE49-F238E27FC236}">
                <a16:creationId xmlns:a16="http://schemas.microsoft.com/office/drawing/2014/main" id="{7F283AD8-9E62-0A4D-AA16-77AAB88CF0D3}"/>
              </a:ext>
            </a:extLst>
          </p:cNvPr>
          <p:cNvSpPr/>
          <p:nvPr/>
        </p:nvSpPr>
        <p:spPr>
          <a:xfrm>
            <a:off x="8026791" y="222960"/>
            <a:ext cx="3910817" cy="2765665"/>
          </a:xfrm>
          <a:prstGeom prst="wedgeRoundRectCallout">
            <a:avLst>
              <a:gd name="adj1" fmla="val -39467"/>
              <a:gd name="adj2" fmla="val 645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조선시대 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&lt;</a:t>
            </a:r>
            <a:r>
              <a:rPr lang="ko-KR" altLang="en-US" sz="2000" b="1" dirty="0">
                <a:solidFill>
                  <a:schemeClr val="tx1"/>
                </a:solidFill>
              </a:rPr>
              <a:t>세종실록지리지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&gt;</a:t>
            </a:r>
          </a:p>
          <a:p>
            <a:pPr algn="ctr"/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(1454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년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algn="ctr"/>
            <a:endParaRPr kumimoji="1" lang="en-US" altLang="ko-K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맑은 날에는 우산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독도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과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무릉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울릉도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이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sz="2000" dirty="0">
                <a:solidFill>
                  <a:srgbClr val="FF0000"/>
                </a:solidFill>
              </a:rPr>
              <a:t>서로 멀지 않아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바라볼 수 있다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  <a:endParaRPr kumimoji="1"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1B33351-E7FD-0F46-A1F1-4FE294ADE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88" y="2580968"/>
            <a:ext cx="3678503" cy="321135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2684667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905</Words>
  <Application>Microsoft Macintosh PowerPoint</Application>
  <PresentationFormat>와이드스크린</PresentationFormat>
  <Paragraphs>189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Malgun Gothic</vt:lpstr>
      <vt:lpstr>Malgun Gothic</vt:lpstr>
      <vt:lpstr>바탕</vt:lpstr>
      <vt:lpstr>宋体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Microsoft Office User</cp:lastModifiedBy>
  <cp:revision>414</cp:revision>
  <dcterms:created xsi:type="dcterms:W3CDTF">2018-08-02T07:05:36Z</dcterms:created>
  <dcterms:modified xsi:type="dcterms:W3CDTF">2018-10-13T07:55:06Z</dcterms:modified>
</cp:coreProperties>
</file>