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embedTrueTypeFonts="1" saveSubsetFonts="1">
  <p:sldMasterIdLst>
    <p:sldMasterId id="2147483666" r:id="rId1"/>
  </p:sldMasterIdLst>
  <p:notesMasterIdLst>
    <p:notesMasterId r:id="rId2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/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def="{5C22544A-7EE6-4342-B048-85BDC9FD1C3A}">
  <a:tblStyle styleId="{01A66EDD-3DAB-4C5B-A090-DC80EC1FD486}" styleName="Normal Style 1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lum val="90000"/>
            </a:schemeClr>
          </a:solidFill>
        </a:fill>
      </a:tcStyle>
    </a:wholeTbl>
    <a:band1H>
      <a:tcTxStyle/>
      <a:tcStyle>
        <a:tcBdr/>
        <a:fill>
          <a:solidFill>
            <a:schemeClr val="accent1">
              <a:lum val="8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1">
              <a:lum val="8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 showOutlineIcons="0" vertBarState="minimized" horzBarState="maximized">
    <p:restoredLeft sz="4151"/>
    <p:restoredTop sz="94660"/>
  </p:normalViewPr>
  <p:slideViewPr>
    <p:cSldViewPr snapToGrid="0">
      <p:cViewPr varScale="1">
        <p:scale>
          <a:sx n="34" d="100"/>
          <a:sy n="34" d="100"/>
        </p:scale>
        <p:origin x="-90" y="-744"/>
      </p:cViewPr>
      <p:guideLst>
        <p:guide orient="horz" pos="2158"/>
        <p:guide pos="383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-876"/>
    </p:cViewPr>
  </p:sorterViewPr>
  <p:gridSpacing cx="73736192" cy="73736192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10" Type="http://schemas.openxmlformats.org/officeDocument/2006/relationships/slide" Target="slides/slide8.xml"  /><Relationship Id="rId11" Type="http://schemas.openxmlformats.org/officeDocument/2006/relationships/slide" Target="slides/slide9.xml"  /><Relationship Id="rId12" Type="http://schemas.openxmlformats.org/officeDocument/2006/relationships/slide" Target="slides/slide10.xml"  /><Relationship Id="rId13" Type="http://schemas.openxmlformats.org/officeDocument/2006/relationships/slide" Target="slides/slide11.xml"  /><Relationship Id="rId14" Type="http://schemas.openxmlformats.org/officeDocument/2006/relationships/slide" Target="slides/slide12.xml"  /><Relationship Id="rId15" Type="http://schemas.openxmlformats.org/officeDocument/2006/relationships/slide" Target="slides/slide13.xml"  /><Relationship Id="rId16" Type="http://schemas.openxmlformats.org/officeDocument/2006/relationships/presProps" Target="presProps.xml"  /><Relationship Id="rId17" Type="http://schemas.openxmlformats.org/officeDocument/2006/relationships/viewProps" Target="viewProps.xml"  /><Relationship Id="rId18" Type="http://schemas.openxmlformats.org/officeDocument/2006/relationships/theme" Target="theme/theme1.xml"  /><Relationship Id="rId19" Type="http://schemas.openxmlformats.org/officeDocument/2006/relationships/tableStyles" Target="tableStyles.xml"  /><Relationship Id="rId2" Type="http://schemas.openxmlformats.org/officeDocument/2006/relationships/notesMaster" Target="notesMasters/notesMaster1.xml"  /><Relationship Id="rId3" Type="http://schemas.openxmlformats.org/officeDocument/2006/relationships/slide" Target="slides/slide1.xml"  /><Relationship Id="rId4" Type="http://schemas.openxmlformats.org/officeDocument/2006/relationships/slide" Target="slides/slide2.xml"  /><Relationship Id="rId5" Type="http://schemas.openxmlformats.org/officeDocument/2006/relationships/slide" Target="slides/slide3.xml"  /><Relationship Id="rId6" Type="http://schemas.openxmlformats.org/officeDocument/2006/relationships/slide" Target="slides/slide4.xml"  /><Relationship Id="rId7" Type="http://schemas.openxmlformats.org/officeDocument/2006/relationships/slide" Target="slides/slide5.xml"  /><Relationship Id="rId8" Type="http://schemas.openxmlformats.org/officeDocument/2006/relationships/slide" Target="slides/slide6.xml"  /><Relationship Id="rId9" Type="http://schemas.openxmlformats.org/officeDocument/2006/relationships/slide" Target="slides/slide7.xml"  /></Relationships>
</file>

<file path=ppt/notesMasters/_rels/notesMaster1.xml.rels><?xml version="1.0" encoding="UTF-8" standalone="yes" ?><Relationships xmlns="http://schemas.openxmlformats.org/package/2006/relationships"><Relationship Id="rId1" Type="http://schemas.openxmlformats.org/officeDocument/2006/relationships/theme" Target="../theme/theme2.xml"  /></Relationships>
</file>

<file path=ppt/notesMasters/notesMaster1.xml><?xml version="1.0" encoding="utf-8"?>
<p:notes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 idx="0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pPr lvl="0"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pPr lvl="0">
              <a:defRPr lang="ko-KR" altLang="en-US"/>
            </a:pPr>
            <a:fld id="{C6409CBD-94BB-438F-8F04-201C70B1A340}" type="datetime1">
              <a:rPr lang="ko-KR" altLang="en-US"/>
              <a:pPr lvl="0">
                <a:defRPr lang="ko-KR" altLang="en-US"/>
              </a:pPr>
              <a:t>2018-10-14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anchor="ctr"/>
          <a:lstStyle/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lvl="0">
              <a:defRPr lang="ko-KR" altLang="en-US"/>
            </a:pPr>
            <a:r>
              <a:rPr lang="ko-KR" altLang="en-US"/>
              <a:t>마스터 텍스트 스타일 편집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pPr lvl="0"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r">
              <a:defRPr sz="1200"/>
            </a:lvl1pPr>
          </a:lstStyle>
          <a:p>
            <a:pPr lvl="0">
              <a:defRPr lang="ko-KR" altLang="en-US"/>
            </a:pPr>
            <a:fld id="{4C2EDC3F-6A75-4A3E-AF56-B7F7AC80A2E3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0796B-FE25-4B3C-88B0-9A93B501FD6D}" type="datetimeFigureOut">
              <a:rPr lang="ko-KR" altLang="en-US" smtClean="0"/>
              <a:pPr/>
              <a:t>2018-10-12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FCAB3-DCB9-494A-B501-0BEDA167F1F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771040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0796B-FE25-4B3C-88B0-9A93B501FD6D}" type="datetimeFigureOut">
              <a:rPr lang="ko-KR" altLang="en-US" smtClean="0"/>
              <a:pPr/>
              <a:t>2018-10-12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FCAB3-DCB9-494A-B501-0BEDA167F1F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824301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0796B-FE25-4B3C-88B0-9A93B501FD6D}" type="datetimeFigureOut">
              <a:rPr lang="ko-KR" altLang="en-US" smtClean="0"/>
              <a:pPr/>
              <a:t>2018-10-12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FCAB3-DCB9-494A-B501-0BEDA167F1F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067240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0796B-FE25-4B3C-88B0-9A93B501FD6D}" type="datetimeFigureOut">
              <a:rPr lang="ko-KR" altLang="en-US" smtClean="0"/>
              <a:pPr/>
              <a:t>2018-10-12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FCAB3-DCB9-494A-B501-0BEDA167F1F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00127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0796B-FE25-4B3C-88B0-9A93B501FD6D}" type="datetimeFigureOut">
              <a:rPr lang="ko-KR" altLang="en-US" smtClean="0"/>
              <a:pPr/>
              <a:t>2018-10-12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FCAB3-DCB9-494A-B501-0BEDA167F1F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55810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0796B-FE25-4B3C-88B0-9A93B501FD6D}" type="datetimeFigureOut">
              <a:rPr lang="ko-KR" altLang="en-US" smtClean="0"/>
              <a:pPr/>
              <a:t>2018-10-12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FCAB3-DCB9-494A-B501-0BEDA167F1F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001461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0796B-FE25-4B3C-88B0-9A93B501FD6D}" type="datetimeFigureOut">
              <a:rPr lang="ko-KR" altLang="en-US" smtClean="0"/>
              <a:pPr/>
              <a:t>2018-10-12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FCAB3-DCB9-494A-B501-0BEDA167F1F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1788187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0796B-FE25-4B3C-88B0-9A93B501FD6D}" type="datetimeFigureOut">
              <a:rPr lang="ko-KR" altLang="en-US" smtClean="0"/>
              <a:pPr/>
              <a:t>2018-10-12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FCAB3-DCB9-494A-B501-0BEDA167F1F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089456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0796B-FE25-4B3C-88B0-9A93B501FD6D}" type="datetimeFigureOut">
              <a:rPr lang="ko-KR" altLang="en-US" smtClean="0"/>
              <a:pPr/>
              <a:t>2018-10-12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FCAB3-DCB9-494A-B501-0BEDA167F1F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473410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0796B-FE25-4B3C-88B0-9A93B501FD6D}" type="datetimeFigureOut">
              <a:rPr lang="ko-KR" altLang="en-US" smtClean="0"/>
              <a:pPr/>
              <a:t>2018-10-12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FCAB3-DCB9-494A-B501-0BEDA167F1F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2889137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0796B-FE25-4B3C-88B0-9A93B501FD6D}" type="datetimeFigureOut">
              <a:rPr lang="ko-KR" altLang="en-US" smtClean="0"/>
              <a:pPr/>
              <a:t>2018-10-12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FCAB3-DCB9-494A-B501-0BEDA167F1F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989663013"/>
      </p:ext>
    </p:extLst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theme" Target="../theme/theme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0796B-FE25-4B3C-88B0-9A93B501FD6D}" type="datetimeFigureOut">
              <a:rPr lang="ko-KR" altLang="en-US" smtClean="0"/>
              <a:pPr/>
              <a:t>2018-10-12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4FCAB3-DCB9-494A-B501-0BEDA167F1F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793113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10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themeOverride" Target="../theme/themeOverride6.xml"  /></Relationships>
</file>

<file path=ppt/slides/_rels/slide1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1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themeOverride" Target="../theme/themeOverride7.xml"  /><Relationship Id="rId3" Type="http://schemas.openxmlformats.org/officeDocument/2006/relationships/hyperlink" Target="https://youtu.be/8loWI6lR2aU?t=6" TargetMode="External" /></Relationships>
</file>

<file path=ppt/slides/_rels/slide1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themeOverride" Target="../theme/themeOverride8.xml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themeOverride" Target="../theme/themeOverride1.xml"  /><Relationship Id="rId2" Type="http://schemas.openxmlformats.org/officeDocument/2006/relationships/slideLayout" Target="../slideLayouts/slideLayout1.xml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themeOverride" Target="../theme/themeOverride2.xml"  /><Relationship Id="rId3" Type="http://schemas.openxmlformats.org/officeDocument/2006/relationships/image" Target="../media/image1.jpeg"  /><Relationship Id="rId4" Type="http://schemas.openxmlformats.org/officeDocument/2006/relationships/image" Target="../media/image2.jpeg"  /></Relationships>
</file>

<file path=ppt/slides/_rels/slide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themeOverride" Target="../theme/themeOverride3.xml"  /></Relationships>
</file>

<file path=ppt/slides/_rels/slide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themeOverride" Target="../theme/themeOverride4.xml"  /></Relationships>
</file>

<file path=ppt/slides/_rels/slide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8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themeOverride" Target="../theme/themeOverride5.xml"  /></Relationships>
</file>

<file path=ppt/slides/_rels/slide9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chemeClr val="bg1">
            <a:lumMod val="95000"/>
          </a:scheme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자유형 6"/>
          <p:cNvSpPr/>
          <p:nvPr/>
        </p:nvSpPr>
        <p:spPr>
          <a:xfrm>
            <a:off x="3075710" y="463640"/>
            <a:ext cx="6042531" cy="5934134"/>
          </a:xfrm>
          <a:custGeom>
            <a:avLst/>
            <a:gdLst>
              <a:gd name="connsiteX0" fmla="*/ 3191773 w 6383548"/>
              <a:gd name="connsiteY0" fmla="*/ 782128 h 6383548"/>
              <a:gd name="connsiteX1" fmla="*/ 782128 w 6383548"/>
              <a:gd name="connsiteY1" fmla="*/ 3191773 h 6383548"/>
              <a:gd name="connsiteX2" fmla="*/ 3191773 w 6383548"/>
              <a:gd name="connsiteY2" fmla="*/ 5601418 h 6383548"/>
              <a:gd name="connsiteX3" fmla="*/ 5601418 w 6383548"/>
              <a:gd name="connsiteY3" fmla="*/ 3191773 h 6383548"/>
              <a:gd name="connsiteX4" fmla="*/ 3191773 w 6383548"/>
              <a:gd name="connsiteY4" fmla="*/ 782128 h 6383548"/>
              <a:gd name="connsiteX5" fmla="*/ 3191774 w 6383548"/>
              <a:gd name="connsiteY5" fmla="*/ 0 h 6383548"/>
              <a:gd name="connsiteX6" fmla="*/ 6383548 w 6383548"/>
              <a:gd name="connsiteY6" fmla="*/ 3191774 h 6383548"/>
              <a:gd name="connsiteX7" fmla="*/ 3191774 w 6383548"/>
              <a:gd name="connsiteY7" fmla="*/ 6383548 h 6383548"/>
              <a:gd name="connsiteX8" fmla="*/ 0 w 6383548"/>
              <a:gd name="connsiteY8" fmla="*/ 3191774 h 6383548"/>
              <a:gd name="connsiteX9" fmla="*/ 3191774 w 6383548"/>
              <a:gd name="connsiteY9" fmla="*/ 0 h 6383548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383548" h="6383548">
                <a:moveTo>
                  <a:pt x="3191773" y="782128"/>
                </a:moveTo>
                <a:cubicBezTo>
                  <a:pt x="1860963" y="782128"/>
                  <a:pt x="782128" y="1860963"/>
                  <a:pt x="782128" y="3191773"/>
                </a:cubicBezTo>
                <a:cubicBezTo>
                  <a:pt x="782128" y="4522583"/>
                  <a:pt x="1860963" y="5601418"/>
                  <a:pt x="3191773" y="5601418"/>
                </a:cubicBezTo>
                <a:cubicBezTo>
                  <a:pt x="4522583" y="5601418"/>
                  <a:pt x="5601418" y="4522583"/>
                  <a:pt x="5601418" y="3191773"/>
                </a:cubicBezTo>
                <a:cubicBezTo>
                  <a:pt x="5601418" y="1860963"/>
                  <a:pt x="4522583" y="782128"/>
                  <a:pt x="3191773" y="782128"/>
                </a:cubicBezTo>
                <a:close/>
                <a:moveTo>
                  <a:pt x="3191774" y="0"/>
                </a:moveTo>
                <a:cubicBezTo>
                  <a:pt x="4954542" y="0"/>
                  <a:pt x="6383548" y="1429006"/>
                  <a:pt x="6383548" y="3191774"/>
                </a:cubicBezTo>
                <a:cubicBezTo>
                  <a:pt x="6383548" y="4954542"/>
                  <a:pt x="4954542" y="6383548"/>
                  <a:pt x="3191774" y="6383548"/>
                </a:cubicBezTo>
                <a:cubicBezTo>
                  <a:pt x="1429006" y="6383548"/>
                  <a:pt x="0" y="4954542"/>
                  <a:pt x="0" y="3191774"/>
                </a:cubicBezTo>
                <a:cubicBezTo>
                  <a:pt x="0" y="1429006"/>
                  <a:pt x="1429006" y="0"/>
                  <a:pt x="3191774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>
              <a:latin typeface="한컴 윤고딕 250"/>
              <a:ea typeface="한컴 윤고딕 250"/>
            </a:endParaRPr>
          </a:p>
        </p:txBody>
      </p:sp>
      <p:sp>
        <p:nvSpPr>
          <p:cNvPr id="21" name="타원 20"/>
          <p:cNvSpPr/>
          <p:nvPr/>
        </p:nvSpPr>
        <p:spPr>
          <a:xfrm>
            <a:off x="2225326" y="462300"/>
            <a:ext cx="1859280" cy="1859280"/>
          </a:xfrm>
          <a:prstGeom prst="ellipse">
            <a:avLst/>
          </a:prstGeom>
          <a:solidFill>
            <a:srgbClr val="f50f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 b="1">
              <a:latin typeface="한컴 윤고딕 250"/>
              <a:ea typeface="한컴 윤고딕 25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737610" y="2546402"/>
            <a:ext cx="4707255" cy="7848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lang="ko-KR" altLang="en-US"/>
            </a:pPr>
            <a:r>
              <a:rPr lang="ko-KR" altLang="en-US" sz="4500" b="1">
                <a:solidFill>
                  <a:schemeClr val="tx1">
                    <a:lumMod val="85000"/>
                    <a:lumOff val="15000"/>
                  </a:schemeClr>
                </a:solidFill>
                <a:latin typeface="한컴 윤고딕 250"/>
                <a:ea typeface="한컴 윤고딕 250"/>
              </a:rPr>
              <a:t>다이쇼 시대의 경제</a:t>
            </a:r>
            <a:endParaRPr lang="ko-KR" altLang="en-US" sz="4500" b="1">
              <a:solidFill>
                <a:schemeClr val="tx1">
                  <a:lumMod val="85000"/>
                  <a:lumOff val="15000"/>
                </a:schemeClr>
              </a:solidFill>
              <a:latin typeface="한컴 윤고딕 250"/>
              <a:ea typeface="한컴 윤고딕 25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531286" y="4051142"/>
            <a:ext cx="2961079" cy="954107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ko-KR"/>
            </a:defPPr>
            <a:lvl1pPr>
              <a:defRPr>
                <a:ln w="9525">
                  <a:solidFill>
                    <a:schemeClr val="tx1">
                      <a:lumMod val="85000"/>
                      <a:lumOff val="15000"/>
                      <a:alpha val="500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Bold"/>
                <a:ea typeface="KoPub돋움체 Bold"/>
              </a:defRPr>
            </a:lvl1pPr>
          </a:lstStyle>
          <a:p>
            <a:pPr lvl="0">
              <a:defRPr lang="ko-KR" altLang="en-US"/>
            </a:pPr>
            <a:r>
              <a:rPr lang="en-US" altLang="ko-KR" sz="2800" b="1" spc="-172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90000"/>
                    <a:lumOff val="10000"/>
                  </a:schemeClr>
                </a:solidFill>
                <a:latin typeface="한컴 윤고딕 240"/>
                <a:ea typeface="한컴 윤고딕 240"/>
              </a:rPr>
              <a:t>21501590</a:t>
            </a:r>
            <a:r>
              <a:rPr lang="ko-KR" altLang="en-US" sz="2800" b="1" spc="-172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90000"/>
                    <a:lumOff val="10000"/>
                  </a:schemeClr>
                </a:solidFill>
                <a:latin typeface="한컴 윤고딕 240"/>
                <a:ea typeface="한컴 윤고딕 240"/>
              </a:rPr>
              <a:t> </a:t>
            </a:r>
            <a:r>
              <a:rPr lang="ko-KR" altLang="en-US" sz="2800" b="1">
                <a:solidFill>
                  <a:schemeClr val="tx1">
                    <a:lumMod val="90000"/>
                    <a:lumOff val="10000"/>
                  </a:schemeClr>
                </a:solidFill>
                <a:latin typeface="한컴 윤고딕 240"/>
                <a:ea typeface="한컴 윤고딕 240"/>
              </a:rPr>
              <a:t>김지영</a:t>
            </a:r>
            <a:endParaRPr lang="ko-KR" altLang="en-US" sz="2800" b="1">
              <a:solidFill>
                <a:schemeClr val="tx1">
                  <a:lumMod val="90000"/>
                  <a:lumOff val="10000"/>
                </a:schemeClr>
              </a:solidFill>
              <a:latin typeface="한컴 윤고딕 240"/>
              <a:ea typeface="한컴 윤고딕 240"/>
            </a:endParaRPr>
          </a:p>
          <a:p>
            <a:pPr lvl="0">
              <a:defRPr lang="ko-KR" altLang="en-US"/>
            </a:pPr>
            <a:r>
              <a:rPr lang="en-US" altLang="ko-KR" sz="2800" b="1">
                <a:solidFill>
                  <a:schemeClr val="tx1">
                    <a:lumMod val="90000"/>
                    <a:lumOff val="10000"/>
                  </a:schemeClr>
                </a:solidFill>
                <a:latin typeface="한컴 윤고딕 240"/>
                <a:ea typeface="한컴 윤고딕 240"/>
              </a:rPr>
              <a:t>21501749</a:t>
            </a:r>
            <a:r>
              <a:rPr lang="ko-KR" altLang="en-US" sz="2800" b="1">
                <a:solidFill>
                  <a:schemeClr val="tx1">
                    <a:lumMod val="90000"/>
                    <a:lumOff val="10000"/>
                  </a:schemeClr>
                </a:solidFill>
                <a:latin typeface="한컴 윤고딕 240"/>
                <a:ea typeface="한컴 윤고딕 240"/>
              </a:rPr>
              <a:t> 유지연</a:t>
            </a:r>
            <a:endParaRPr lang="ko-KR" altLang="en-US" sz="2800" b="1">
              <a:solidFill>
                <a:schemeClr val="tx1">
                  <a:lumMod val="90000"/>
                  <a:lumOff val="10000"/>
                </a:schemeClr>
              </a:solidFill>
              <a:latin typeface="한컴 윤고딕 240"/>
              <a:ea typeface="한컴 윤고딕 240"/>
            </a:endParaRPr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>
</file>

<file path=ppt/slides/slide10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chemeClr val="bg1">
            <a:lumMod val="95000"/>
          </a:scheme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그룹 4"/>
          <p:cNvGrpSpPr/>
          <p:nvPr/>
        </p:nvGrpSpPr>
        <p:grpSpPr>
          <a:xfrm rot="0">
            <a:off x="246133" y="192756"/>
            <a:ext cx="759942" cy="798917"/>
            <a:chOff x="222755" y="244515"/>
            <a:chExt cx="463181" cy="463181"/>
          </a:xfrm>
        </p:grpSpPr>
        <p:sp>
          <p:nvSpPr>
            <p:cNvPr id="2" name="타원 1"/>
            <p:cNvSpPr/>
            <p:nvPr/>
          </p:nvSpPr>
          <p:spPr>
            <a:xfrm>
              <a:off x="222755" y="244515"/>
              <a:ext cx="463181" cy="463181"/>
            </a:xfrm>
            <a:prstGeom prst="ellipse">
              <a:avLst/>
            </a:prstGeom>
            <a:solidFill>
              <a:srgbClr val="f50f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>
                <a:latin typeface="한컴 윤고딕 250"/>
                <a:ea typeface="한컴 윤고딕 250"/>
              </a:endParaRPr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307276" y="304246"/>
              <a:ext cx="291433" cy="32993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>
                <a:defRPr lang="ko-KR" altLang="en-US"/>
              </a:pPr>
              <a:r>
                <a:rPr lang="ko-KR" altLang="en-US" sz="3200">
                  <a:solidFill>
                    <a:schemeClr val="bg1"/>
                  </a:solidFill>
                  <a:latin typeface="한컴 윤고딕 250"/>
                  <a:ea typeface="한컴 윤고딕 250"/>
                </a:rPr>
                <a:t>3</a:t>
              </a:r>
              <a:endParaRPr lang="ko-KR" altLang="en-US" sz="3200">
                <a:solidFill>
                  <a:schemeClr val="bg1"/>
                </a:solidFill>
                <a:latin typeface="한컴 윤고딕 250"/>
                <a:ea typeface="한컴 윤고딕 250"/>
              </a:endParaRP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1135543" y="300280"/>
            <a:ext cx="3710907" cy="54554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ko-KR"/>
            </a:defPPr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KoPub돋움체 Medium"/>
                <a:ea typeface="KoPub돋움체 Medium"/>
              </a:defRPr>
            </a:lvl1pPr>
          </a:lstStyle>
          <a:p>
            <a:pPr lvl="0">
              <a:defRPr lang="ko-KR" altLang="en-US"/>
            </a:pPr>
            <a:r>
              <a:rPr lang="en-US" altLang="ko-KR" sz="3000">
                <a:latin typeface="한컴 윤고딕 250"/>
                <a:ea typeface="한컴 윤고딕 250"/>
              </a:rPr>
              <a:t>1920</a:t>
            </a:r>
            <a:r>
              <a:rPr lang="ko-KR" altLang="en-US" sz="3000">
                <a:latin typeface="한컴 윤고딕 250"/>
                <a:ea typeface="한컴 윤고딕 250"/>
              </a:rPr>
              <a:t>년대 일본경제</a:t>
            </a:r>
            <a:endParaRPr lang="ko-KR" altLang="en-US" sz="3000">
              <a:latin typeface="한컴 윤고딕 250"/>
              <a:ea typeface="한컴 윤고딕 25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35105" y="2033965"/>
            <a:ext cx="11386521" cy="3137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 lang="ko-KR" altLang="en-US"/>
            </a:pPr>
            <a:r>
              <a:rPr lang="ko-KR" altLang="ko-KR" sz="2000">
                <a:ln w="9525">
                  <a:solidFill>
                    <a:schemeClr val="bg2">
                      <a:lumMod val="25000"/>
                      <a:alpha val="15000"/>
                    </a:schemeClr>
                  </a:solidFill>
                </a:ln>
                <a:solidFill>
                  <a:srgbClr val="3b3838"/>
                </a:solidFill>
                <a:latin typeface="한컴 윤고딕 250"/>
                <a:ea typeface="한컴 윤고딕 250"/>
              </a:rPr>
              <a:t> 화학 및 중공업 분야의 자립도</a:t>
            </a:r>
            <a:r>
              <a:rPr lang="ko-KR" altLang="en-US" sz="2000">
                <a:ln w="9525">
                  <a:solidFill>
                    <a:schemeClr val="bg2">
                      <a:lumMod val="25000"/>
                      <a:alpha val="15000"/>
                    </a:schemeClr>
                  </a:solidFill>
                </a:ln>
                <a:solidFill>
                  <a:srgbClr val="3b3838"/>
                </a:solidFill>
                <a:latin typeface="한컴 윤고딕 250"/>
                <a:ea typeface="한컴 윤고딕 250"/>
              </a:rPr>
              <a:t> </a:t>
            </a:r>
            <a:endParaRPr lang="ko-KR" altLang="en-US" sz="2000">
              <a:ln w="9525">
                <a:solidFill>
                  <a:schemeClr val="bg2">
                    <a:lumMod val="25000"/>
                    <a:alpha val="15000"/>
                  </a:schemeClr>
                </a:solidFill>
              </a:ln>
              <a:solidFill>
                <a:srgbClr val="3b3838"/>
              </a:solidFill>
              <a:latin typeface="한컴 윤고딕 250"/>
              <a:ea typeface="한컴 윤고딕 250"/>
            </a:endParaRPr>
          </a:p>
          <a:p>
            <a:pPr lvl="0" algn="ctr">
              <a:defRPr lang="ko-KR" altLang="en-US"/>
            </a:pPr>
            <a:endParaRPr lang="ko-KR" altLang="ko-KR" sz="2000">
              <a:ln w="9525">
                <a:solidFill>
                  <a:schemeClr val="bg2">
                    <a:lumMod val="25000"/>
                    <a:alpha val="15000"/>
                  </a:schemeClr>
                </a:solidFill>
              </a:ln>
              <a:solidFill>
                <a:srgbClr val="3b3838"/>
              </a:solidFill>
              <a:latin typeface="한컴 윤고딕 250"/>
              <a:ea typeface="한컴 윤고딕 250"/>
            </a:endParaRPr>
          </a:p>
          <a:p>
            <a:pPr lvl="0" algn="ctr">
              <a:defRPr lang="ko-KR" altLang="en-US"/>
            </a:pPr>
            <a:r>
              <a:rPr lang="ko-KR" altLang="ko-KR" sz="2000">
                <a:ln w="9525">
                  <a:solidFill>
                    <a:schemeClr val="bg2">
                      <a:lumMod val="25000"/>
                      <a:alpha val="15000"/>
                    </a:schemeClr>
                  </a:solidFill>
                </a:ln>
                <a:solidFill>
                  <a:srgbClr val="3b3838"/>
                </a:solidFill>
                <a:latin typeface="한컴 윤고딕 250"/>
                <a:ea typeface="한컴 윤고딕 250"/>
              </a:rPr>
              <a:t>섬유를 비롯한 저비용 소비재 수출에 크게 의</a:t>
            </a:r>
            <a:r>
              <a:rPr lang="ko-KR" altLang="en-US" sz="2000">
                <a:ln w="9525">
                  <a:solidFill>
                    <a:schemeClr val="bg2">
                      <a:lumMod val="25000"/>
                      <a:alpha val="15000"/>
                    </a:schemeClr>
                  </a:solidFill>
                </a:ln>
                <a:solidFill>
                  <a:srgbClr val="3b3838"/>
                </a:solidFill>
                <a:latin typeface="한컴 윤고딕 250"/>
                <a:ea typeface="한컴 윤고딕 250"/>
              </a:rPr>
              <a:t>존</a:t>
            </a:r>
            <a:endParaRPr lang="ko-KR" altLang="en-US" sz="2000">
              <a:ln w="9525">
                <a:solidFill>
                  <a:schemeClr val="bg2">
                    <a:lumMod val="25000"/>
                    <a:alpha val="15000"/>
                  </a:schemeClr>
                </a:solidFill>
              </a:ln>
              <a:solidFill>
                <a:srgbClr val="3b3838"/>
              </a:solidFill>
              <a:latin typeface="한컴 윤고딕 250"/>
              <a:ea typeface="한컴 윤고딕 250"/>
            </a:endParaRPr>
          </a:p>
          <a:p>
            <a:pPr lvl="0" algn="ctr">
              <a:defRPr lang="ko-KR" altLang="en-US"/>
            </a:pPr>
            <a:r>
              <a:rPr lang="ko-KR" altLang="ko-KR" sz="2000">
                <a:ln w="9525">
                  <a:solidFill>
                    <a:schemeClr val="bg2">
                      <a:lumMod val="25000"/>
                      <a:alpha val="15000"/>
                    </a:schemeClr>
                  </a:solidFill>
                </a:ln>
                <a:solidFill>
                  <a:srgbClr val="3b3838"/>
                </a:solidFill>
                <a:latin typeface="한컴 윤고딕 250"/>
                <a:ea typeface="한컴 윤고딕 250"/>
              </a:rPr>
              <a:t> </a:t>
            </a:r>
            <a:endParaRPr lang="ko-KR" altLang="ko-KR" sz="2000">
              <a:ln w="9525">
                <a:solidFill>
                  <a:schemeClr val="bg2">
                    <a:lumMod val="25000"/>
                    <a:alpha val="15000"/>
                  </a:schemeClr>
                </a:solidFill>
              </a:ln>
              <a:solidFill>
                <a:srgbClr val="3b3838"/>
              </a:solidFill>
              <a:latin typeface="한컴 윤고딕 250"/>
              <a:ea typeface="한컴 윤고딕 250"/>
            </a:endParaRPr>
          </a:p>
          <a:p>
            <a:pPr lvl="0" algn="ctr">
              <a:defRPr lang="ko-KR" altLang="en-US"/>
            </a:pPr>
            <a:r>
              <a:rPr lang="ko-KR" altLang="ko-KR" sz="2000">
                <a:ln w="9525">
                  <a:solidFill>
                    <a:schemeClr val="bg2">
                      <a:lumMod val="25000"/>
                      <a:alpha val="15000"/>
                    </a:schemeClr>
                  </a:solidFill>
                </a:ln>
                <a:solidFill>
                  <a:srgbClr val="3b3838"/>
                </a:solidFill>
                <a:latin typeface="한컴 윤고딕 250"/>
                <a:ea typeface="한컴 윤고딕 250"/>
              </a:rPr>
              <a:t>1920년대의 일본경제의 산업별 인구</a:t>
            </a:r>
            <a:r>
              <a:rPr lang="ko-KR" altLang="en-US" sz="2000">
                <a:ln w="9525">
                  <a:solidFill>
                    <a:schemeClr val="bg2">
                      <a:lumMod val="25000"/>
                      <a:alpha val="15000"/>
                    </a:schemeClr>
                  </a:solidFill>
                </a:ln>
                <a:solidFill>
                  <a:srgbClr val="3b3838"/>
                </a:solidFill>
                <a:latin typeface="한컴 윤고딕 250"/>
                <a:ea typeface="한컴 윤고딕 250"/>
              </a:rPr>
              <a:t> </a:t>
            </a:r>
            <a:r>
              <a:rPr lang="ko-KR" altLang="ko-KR" sz="2000">
                <a:ln w="9525">
                  <a:solidFill>
                    <a:schemeClr val="bg2">
                      <a:lumMod val="25000"/>
                      <a:alpha val="15000"/>
                    </a:schemeClr>
                  </a:solidFill>
                </a:ln>
                <a:solidFill>
                  <a:srgbClr val="3b3838"/>
                </a:solidFill>
                <a:latin typeface="한컴 윤고딕 250"/>
                <a:ea typeface="한컴 윤고딕 250"/>
              </a:rPr>
              <a:t>구성</a:t>
            </a:r>
            <a:r>
              <a:rPr lang="ko-KR" altLang="en-US" sz="2000">
                <a:ln w="9525">
                  <a:solidFill>
                    <a:schemeClr val="bg2">
                      <a:lumMod val="25000"/>
                      <a:alpha val="15000"/>
                    </a:schemeClr>
                  </a:solidFill>
                </a:ln>
                <a:solidFill>
                  <a:srgbClr val="3b3838"/>
                </a:solidFill>
                <a:latin typeface="한컴 윤고딕 250"/>
                <a:ea typeface="한컴 윤고딕 250"/>
              </a:rPr>
              <a:t> =</a:t>
            </a:r>
            <a:r>
              <a:rPr lang="ko-KR" altLang="ko-KR" sz="2000">
                <a:ln w="9525">
                  <a:solidFill>
                    <a:schemeClr val="bg2">
                      <a:lumMod val="25000"/>
                      <a:alpha val="15000"/>
                    </a:schemeClr>
                  </a:solidFill>
                </a:ln>
                <a:solidFill>
                  <a:srgbClr val="3b3838"/>
                </a:solidFill>
                <a:latin typeface="한컴 윤고딕 250"/>
                <a:ea typeface="한컴 윤고딕 250"/>
              </a:rPr>
              <a:t> 제1차</a:t>
            </a:r>
            <a:r>
              <a:rPr lang="ko-KR" altLang="en-US" sz="2000">
                <a:ln w="9525">
                  <a:solidFill>
                    <a:schemeClr val="bg2">
                      <a:lumMod val="25000"/>
                      <a:alpha val="15000"/>
                    </a:schemeClr>
                  </a:solidFill>
                </a:ln>
                <a:solidFill>
                  <a:srgbClr val="3b3838"/>
                </a:solidFill>
                <a:latin typeface="한컴 윤고딕 250"/>
                <a:ea typeface="한컴 윤고딕 250"/>
              </a:rPr>
              <a:t> </a:t>
            </a:r>
            <a:r>
              <a:rPr lang="ko-KR" altLang="ko-KR" sz="2000">
                <a:ln w="9525">
                  <a:solidFill>
                    <a:schemeClr val="bg2">
                      <a:lumMod val="25000"/>
                      <a:alpha val="15000"/>
                    </a:schemeClr>
                  </a:solidFill>
                </a:ln>
                <a:solidFill>
                  <a:srgbClr val="3b3838"/>
                </a:solidFill>
                <a:latin typeface="한컴 윤고딕 250"/>
                <a:ea typeface="한컴 윤고딕 250"/>
              </a:rPr>
              <a:t>산업취업자의 비율</a:t>
            </a:r>
            <a:endParaRPr lang="ko-KR" altLang="ko-KR" sz="2000">
              <a:ln w="9525">
                <a:solidFill>
                  <a:schemeClr val="bg2">
                    <a:lumMod val="25000"/>
                    <a:alpha val="15000"/>
                  </a:schemeClr>
                </a:solidFill>
              </a:ln>
              <a:solidFill>
                <a:srgbClr val="3b3838"/>
              </a:solidFill>
              <a:latin typeface="한컴 윤고딕 250"/>
              <a:ea typeface="한컴 윤고딕 250"/>
            </a:endParaRPr>
          </a:p>
          <a:p>
            <a:pPr lvl="0" algn="ctr">
              <a:defRPr lang="ko-KR" altLang="en-US"/>
            </a:pPr>
            <a:r>
              <a:rPr lang="ko-KR" altLang="ko-KR" sz="2000">
                <a:ln w="9525">
                  <a:solidFill>
                    <a:schemeClr val="bg2">
                      <a:lumMod val="25000"/>
                      <a:alpha val="15000"/>
                    </a:schemeClr>
                  </a:solidFill>
                </a:ln>
                <a:solidFill>
                  <a:srgbClr val="3b3838"/>
                </a:solidFill>
                <a:latin typeface="한컴 윤고딕 250"/>
                <a:ea typeface="한컴 윤고딕 250"/>
              </a:rPr>
              <a:t> </a:t>
            </a:r>
            <a:endParaRPr lang="ko-KR" altLang="ko-KR" sz="2000">
              <a:ln w="9525">
                <a:solidFill>
                  <a:schemeClr val="bg2">
                    <a:lumMod val="25000"/>
                    <a:alpha val="15000"/>
                  </a:schemeClr>
                </a:solidFill>
              </a:ln>
              <a:solidFill>
                <a:srgbClr val="3b3838"/>
              </a:solidFill>
              <a:latin typeface="한컴 윤고딕 250"/>
              <a:ea typeface="한컴 윤고딕 250"/>
            </a:endParaRPr>
          </a:p>
          <a:p>
            <a:pPr lvl="0" algn="ctr">
              <a:defRPr lang="ko-KR" altLang="en-US"/>
            </a:pPr>
            <a:r>
              <a:rPr lang="ko-KR" altLang="ko-KR" sz="2000">
                <a:ln w="9525">
                  <a:solidFill>
                    <a:schemeClr val="bg2">
                      <a:lumMod val="25000"/>
                      <a:alpha val="15000"/>
                    </a:schemeClr>
                  </a:solidFill>
                </a:ln>
                <a:solidFill>
                  <a:srgbClr val="3b3838"/>
                </a:solidFill>
                <a:latin typeface="한컴 윤고딕 250"/>
                <a:ea typeface="한컴 윤고딕 250"/>
              </a:rPr>
              <a:t>제조업 구성비에서는 금속·기계 부문의 비중이 낮</a:t>
            </a:r>
            <a:r>
              <a:rPr lang="ko-KR" altLang="en-US" sz="2000">
                <a:ln w="9525">
                  <a:solidFill>
                    <a:schemeClr val="bg2">
                      <a:lumMod val="25000"/>
                      <a:alpha val="15000"/>
                    </a:schemeClr>
                  </a:solidFill>
                </a:ln>
                <a:solidFill>
                  <a:srgbClr val="3b3838"/>
                </a:solidFill>
                <a:latin typeface="한컴 윤고딕 250"/>
                <a:ea typeface="한컴 윤고딕 250"/>
              </a:rPr>
              <a:t>음 = </a:t>
            </a:r>
            <a:r>
              <a:rPr lang="ko-KR" altLang="ko-KR" sz="2000">
                <a:ln w="9525">
                  <a:solidFill>
                    <a:schemeClr val="bg2">
                      <a:lumMod val="25000"/>
                      <a:alpha val="15000"/>
                    </a:schemeClr>
                  </a:solidFill>
                </a:ln>
                <a:solidFill>
                  <a:srgbClr val="3b3838"/>
                </a:solidFill>
                <a:latin typeface="한컴 윤고딕 250"/>
                <a:ea typeface="한컴 윤고딕 250"/>
              </a:rPr>
              <a:t>일본은 중공업부문이 약한 제국주의 국가였던 것이다.</a:t>
            </a:r>
            <a:endParaRPr lang="ko-KR" altLang="ko-KR" sz="2000">
              <a:ln w="9525">
                <a:solidFill>
                  <a:schemeClr val="bg2">
                    <a:lumMod val="25000"/>
                    <a:alpha val="15000"/>
                  </a:schemeClr>
                </a:solidFill>
              </a:ln>
              <a:solidFill>
                <a:srgbClr val="3b3838"/>
              </a:solidFill>
              <a:latin typeface="한컴 윤고딕 250"/>
              <a:ea typeface="한컴 윤고딕 250"/>
            </a:endParaRPr>
          </a:p>
          <a:p>
            <a:pPr lvl="0" algn="ctr">
              <a:defRPr lang="ko-KR" altLang="en-US"/>
            </a:pPr>
            <a:endParaRPr lang="ko-KR" altLang="ko-KR" sz="2000">
              <a:ln w="9525">
                <a:solidFill>
                  <a:schemeClr val="bg2">
                    <a:lumMod val="25000"/>
                    <a:alpha val="15000"/>
                  </a:schemeClr>
                </a:solidFill>
              </a:ln>
              <a:solidFill>
                <a:srgbClr val="3b3838"/>
              </a:solidFill>
              <a:latin typeface="한컴 윤고딕 250"/>
              <a:ea typeface="한컴 윤고딕 250"/>
            </a:endParaRPr>
          </a:p>
          <a:p>
            <a:pPr lvl="0" algn="ctr">
              <a:defRPr lang="ko-KR" altLang="en-US"/>
            </a:pPr>
            <a:r>
              <a:rPr lang="ko-KR" altLang="ko-KR" sz="2000">
                <a:ln w="9525">
                  <a:solidFill>
                    <a:schemeClr val="bg2">
                      <a:lumMod val="25000"/>
                      <a:alpha val="15000"/>
                    </a:schemeClr>
                  </a:solidFill>
                </a:ln>
                <a:solidFill>
                  <a:srgbClr val="3b3838"/>
                </a:solidFill>
                <a:latin typeface="한컴 윤고딕 250"/>
                <a:ea typeface="한컴 윤고딕 250"/>
              </a:rPr>
              <a:t>    경제성장률을 보면 일본은 1910년대 이후 일본은 본격적인 고도성장의 궤도에 올랐다고 볼 수 있다. </a:t>
            </a:r>
            <a:endParaRPr lang="ko-KR" altLang="ko-KR" sz="2000">
              <a:ln w="9525">
                <a:solidFill>
                  <a:schemeClr val="bg2">
                    <a:lumMod val="25000"/>
                    <a:alpha val="15000"/>
                  </a:schemeClr>
                </a:solidFill>
              </a:ln>
              <a:solidFill>
                <a:srgbClr val="3b3838"/>
              </a:solidFill>
              <a:latin typeface="한컴 윤고딕 250"/>
              <a:ea typeface="한컴 윤고딕 250"/>
            </a:endParaRPr>
          </a:p>
          <a:p>
            <a:pPr lvl="0" algn="ctr">
              <a:defRPr lang="ko-KR" altLang="en-US"/>
            </a:pPr>
            <a:r>
              <a:rPr lang="ko-KR" altLang="ko-KR" sz="2000">
                <a:ln w="9525">
                  <a:solidFill>
                    <a:schemeClr val="bg2">
                      <a:lumMod val="25000"/>
                      <a:alpha val="15000"/>
                    </a:schemeClr>
                  </a:solidFill>
                </a:ln>
                <a:solidFill>
                  <a:srgbClr val="3b3838"/>
                </a:solidFill>
                <a:latin typeface="한컴 윤고딕 250"/>
                <a:ea typeface="한컴 윤고딕 250"/>
              </a:rPr>
              <a:t>  </a:t>
            </a:r>
            <a:endParaRPr lang="ko-KR" altLang="ko-KR" sz="2000">
              <a:ln w="9525">
                <a:solidFill>
                  <a:schemeClr val="bg2">
                    <a:lumMod val="25000"/>
                    <a:alpha val="15000"/>
                  </a:schemeClr>
                </a:solidFill>
              </a:ln>
              <a:solidFill>
                <a:srgbClr val="3b3838"/>
              </a:solidFill>
              <a:latin typeface="한컴 윤고딕 250"/>
              <a:ea typeface="한컴 윤고딕 250"/>
            </a:endParaRPr>
          </a:p>
        </p:txBody>
      </p:sp>
      <p:sp>
        <p:nvSpPr>
          <p:cNvPr id="41" name=""/>
          <p:cNvSpPr/>
          <p:nvPr/>
        </p:nvSpPr>
        <p:spPr>
          <a:xfrm>
            <a:off x="7774433" y="2005059"/>
            <a:ext cx="305169" cy="360655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f50f58"/>
          </a:solidFill>
          <a:ln algn="ctr"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>
            <a:noAutofit/>
          </a:bodyPr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42" name=""/>
          <p:cNvSpPr/>
          <p:nvPr/>
        </p:nvSpPr>
        <p:spPr>
          <a:xfrm>
            <a:off x="9933557" y="3248672"/>
            <a:ext cx="305169" cy="360655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f50f58"/>
          </a:solidFill>
          <a:ln algn="ctr"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>
            <a:noAutofit/>
          </a:bodyPr>
          <a:lstStyle/>
          <a:p>
            <a:pPr algn="ctr">
              <a:defRPr lang="ko-KR" altLang="en-US"/>
            </a:pPr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xmlns:mc="http://schemas.openxmlformats.org/markup-compatibility/2006" xmlns:hp="http://schemas.haansoft.com/office/presentation/8.0" mc:Ignorable="hp" hp:hslDur="500"/>
</p:sld>
</file>

<file path=ppt/slides/slide1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chemeClr val="bg1">
            <a:lumMod val="95000"/>
          </a:scheme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타원 20"/>
          <p:cNvSpPr/>
          <p:nvPr/>
        </p:nvSpPr>
        <p:spPr>
          <a:xfrm>
            <a:off x="2093276" y="2702363"/>
            <a:ext cx="1453066" cy="1439059"/>
          </a:xfrm>
          <a:prstGeom prst="ellipse">
            <a:avLst/>
          </a:prstGeom>
          <a:solidFill>
            <a:srgbClr val="f50f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 b="1">
              <a:latin typeface="한컴 윤고딕 250"/>
              <a:ea typeface="한컴 윤고딕 25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099793" y="3040738"/>
            <a:ext cx="5935747" cy="77688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 lang="ko-KR" altLang="en-US"/>
            </a:pPr>
            <a:r>
              <a:rPr lang="ko-KR" altLang="en-US" sz="4500">
                <a:latin typeface="한컴 윤고딕 250"/>
                <a:ea typeface="한컴 윤고딕 250"/>
              </a:rPr>
              <a:t>다이쇼 시대 경제 총정리</a:t>
            </a:r>
            <a:endParaRPr lang="ko-KR" altLang="en-US" sz="4500">
              <a:latin typeface="한컴 윤고딕 250"/>
              <a:ea typeface="한컴 윤고딕 250"/>
            </a:endParaRPr>
          </a:p>
        </p:txBody>
      </p:sp>
      <p:sp>
        <p:nvSpPr>
          <p:cNvPr id="27" name="TextBox 24"/>
          <p:cNvSpPr txBox="1"/>
          <p:nvPr/>
        </p:nvSpPr>
        <p:spPr>
          <a:xfrm>
            <a:off x="2593107" y="2990039"/>
            <a:ext cx="473087" cy="875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lang="ko-KR" altLang="en-US"/>
            </a:pPr>
            <a:r>
              <a:rPr lang="ko-KR" altLang="en-US" sz="5200" b="1">
                <a:solidFill>
                  <a:schemeClr val="bg1"/>
                </a:solidFill>
                <a:latin typeface="한컴 윤고딕 250"/>
                <a:ea typeface="한컴 윤고딕 250"/>
              </a:rPr>
              <a:t>4</a:t>
            </a:r>
            <a:endParaRPr lang="ko-KR" altLang="en-US" sz="5200" b="1">
              <a:solidFill>
                <a:schemeClr val="bg1"/>
              </a:solidFill>
              <a:latin typeface="한컴 윤고딕 250"/>
              <a:ea typeface="한컴 윤고딕 250"/>
            </a:endParaRPr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>
</file>

<file path=ppt/slides/slide1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chemeClr val="bg1">
            <a:lumMod val="95000"/>
          </a:scheme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그룹 4"/>
          <p:cNvGrpSpPr/>
          <p:nvPr/>
        </p:nvGrpSpPr>
        <p:grpSpPr>
          <a:xfrm rot="0">
            <a:off x="246133" y="192756"/>
            <a:ext cx="759942" cy="798917"/>
            <a:chOff x="222755" y="244515"/>
            <a:chExt cx="463181" cy="463181"/>
          </a:xfrm>
        </p:grpSpPr>
        <p:sp>
          <p:nvSpPr>
            <p:cNvPr id="2" name="타원 1"/>
            <p:cNvSpPr/>
            <p:nvPr/>
          </p:nvSpPr>
          <p:spPr>
            <a:xfrm>
              <a:off x="222755" y="244515"/>
              <a:ext cx="463181" cy="463181"/>
            </a:xfrm>
            <a:prstGeom prst="ellipse">
              <a:avLst/>
            </a:prstGeom>
            <a:solidFill>
              <a:srgbClr val="f50f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>
                <a:latin typeface="한컴 윤고딕 250"/>
                <a:ea typeface="한컴 윤고딕 250"/>
              </a:endParaRPr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301472" y="304246"/>
              <a:ext cx="291433" cy="32993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>
                <a:defRPr lang="ko-KR" altLang="en-US"/>
              </a:pPr>
              <a:r>
                <a:rPr lang="ko-KR" altLang="en-US" sz="3200">
                  <a:solidFill>
                    <a:schemeClr val="bg1"/>
                  </a:solidFill>
                  <a:latin typeface="한컴 윤고딕 250"/>
                  <a:ea typeface="한컴 윤고딕 250"/>
                </a:rPr>
                <a:t>4</a:t>
              </a:r>
              <a:endParaRPr lang="ko-KR" altLang="en-US" sz="3200">
                <a:solidFill>
                  <a:schemeClr val="bg1"/>
                </a:solidFill>
                <a:latin typeface="한컴 윤고딕 250"/>
                <a:ea typeface="한컴 윤고딕 250"/>
              </a:endParaRP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1135543" y="300280"/>
            <a:ext cx="4210275" cy="54554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ko-KR"/>
            </a:defPPr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KoPub돋움체 Medium"/>
                <a:ea typeface="KoPub돋움체 Medium"/>
              </a:defRPr>
            </a:lvl1pPr>
          </a:lstStyle>
          <a:p>
            <a:pPr lvl="0">
              <a:defRPr lang="ko-KR" altLang="en-US"/>
            </a:pPr>
            <a:r>
              <a:rPr lang="ko-KR" altLang="en-US" sz="3000">
                <a:latin typeface="한컴 윤고딕 250"/>
                <a:ea typeface="한컴 윤고딕 250"/>
                <a:hlinkClick r:id="rId3"/>
              </a:rPr>
              <a:t>다이쇼 시대 경제 총정리</a:t>
            </a:r>
            <a:endParaRPr lang="ko-KR" altLang="en-US" sz="3000">
              <a:latin typeface="한컴 윤고딕 250"/>
              <a:ea typeface="한컴 윤고딕 25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29857" y="1698629"/>
            <a:ext cx="11386523" cy="40525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buClr>
                <a:srgbClr val="f50f58"/>
              </a:buClr>
              <a:buFont typeface="Wingdings"/>
              <a:buChar char="l"/>
              <a:defRPr lang="ko-KR" altLang="en-US"/>
            </a:pPr>
            <a:r>
              <a:rPr lang="ko-KR" altLang="ko-KR" sz="2000">
                <a:ln w="9525">
                  <a:solidFill>
                    <a:schemeClr val="bg2">
                      <a:lumMod val="25000"/>
                      <a:alpha val="15000"/>
                    </a:schemeClr>
                  </a:solidFill>
                </a:ln>
                <a:solidFill>
                  <a:srgbClr val="3b3838"/>
                </a:solidFill>
                <a:latin typeface="한컴 윤고딕 250"/>
                <a:ea typeface="한컴 윤고딕 250"/>
              </a:rPr>
              <a:t> 청일전쟁</a:t>
            </a:r>
            <a:r>
              <a:rPr lang="ko-KR" altLang="en-US" sz="2000">
                <a:ln w="9525">
                  <a:solidFill>
                    <a:schemeClr val="bg2">
                      <a:lumMod val="25000"/>
                      <a:alpha val="15000"/>
                    </a:schemeClr>
                  </a:solidFill>
                </a:ln>
                <a:solidFill>
                  <a:srgbClr val="3b3838"/>
                </a:solidFill>
                <a:latin typeface="한컴 윤고딕 250"/>
                <a:ea typeface="한컴 윤고딕 250"/>
              </a:rPr>
              <a:t> &amp; </a:t>
            </a:r>
            <a:r>
              <a:rPr lang="ko-KR" altLang="ko-KR" sz="2000">
                <a:ln w="9525">
                  <a:solidFill>
                    <a:schemeClr val="bg2">
                      <a:lumMod val="25000"/>
                      <a:alpha val="15000"/>
                    </a:schemeClr>
                  </a:solidFill>
                </a:ln>
                <a:solidFill>
                  <a:srgbClr val="3b3838"/>
                </a:solidFill>
                <a:latin typeface="한컴 윤고딕 250"/>
                <a:ea typeface="한컴 윤고딕 250"/>
              </a:rPr>
              <a:t>러일전쟁</a:t>
            </a:r>
            <a:r>
              <a:rPr lang="ko-KR" altLang="en-US" sz="2000">
                <a:ln w="9525">
                  <a:solidFill>
                    <a:schemeClr val="bg2">
                      <a:lumMod val="25000"/>
                      <a:alpha val="15000"/>
                    </a:schemeClr>
                  </a:solidFill>
                </a:ln>
                <a:solidFill>
                  <a:srgbClr val="3b3838"/>
                </a:solidFill>
                <a:latin typeface="한컴 윤고딕 250"/>
                <a:ea typeface="한컴 윤고딕 250"/>
              </a:rPr>
              <a:t>으로</a:t>
            </a:r>
            <a:r>
              <a:rPr lang="ko-KR" altLang="ko-KR" sz="2000">
                <a:ln w="9525">
                  <a:solidFill>
                    <a:schemeClr val="bg2">
                      <a:lumMod val="25000"/>
                      <a:alpha val="15000"/>
                    </a:schemeClr>
                  </a:solidFill>
                </a:ln>
                <a:solidFill>
                  <a:srgbClr val="3b3838"/>
                </a:solidFill>
                <a:latin typeface="한컴 윤고딕 250"/>
                <a:ea typeface="한컴 윤고딕 250"/>
              </a:rPr>
              <a:t> </a:t>
            </a:r>
            <a:r>
              <a:rPr lang="ko-KR" altLang="ko-KR" sz="2000">
                <a:ln w="9525">
                  <a:solidFill>
                    <a:schemeClr val="bg2">
                      <a:lumMod val="25000"/>
                      <a:alpha val="15000"/>
                    </a:schemeClr>
                  </a:solidFill>
                </a:ln>
                <a:solidFill>
                  <a:srgbClr val="f50f58"/>
                </a:solidFill>
                <a:latin typeface="한컴 윤고딕 250"/>
                <a:ea typeface="한컴 윤고딕 250"/>
              </a:rPr>
              <a:t>군사력과 군비산업</a:t>
            </a:r>
            <a:r>
              <a:rPr lang="ko-KR" altLang="ko-KR" sz="2000">
                <a:ln w="9525">
                  <a:solidFill>
                    <a:schemeClr val="bg2">
                      <a:lumMod val="25000"/>
                      <a:alpha val="15000"/>
                    </a:schemeClr>
                  </a:solidFill>
                </a:ln>
                <a:solidFill>
                  <a:srgbClr val="3b3838"/>
                </a:solidFill>
                <a:latin typeface="한컴 윤고딕 250"/>
                <a:ea typeface="한컴 윤고딕 250"/>
              </a:rPr>
              <a:t>이 비약적으로 확충</a:t>
            </a:r>
            <a:endParaRPr lang="ko-KR" altLang="ko-KR" sz="2000">
              <a:ln w="9525">
                <a:solidFill>
                  <a:schemeClr val="bg2">
                    <a:lumMod val="25000"/>
                    <a:alpha val="15000"/>
                  </a:schemeClr>
                </a:solidFill>
              </a:ln>
              <a:solidFill>
                <a:srgbClr val="3b3838"/>
              </a:solidFill>
              <a:latin typeface="한컴 윤고딕 250"/>
              <a:ea typeface="한컴 윤고딕 250"/>
            </a:endParaRPr>
          </a:p>
          <a:p>
            <a:pPr lvl="0">
              <a:buFont typeface="Wingdings"/>
              <a:buChar char="ü"/>
              <a:defRPr lang="ko-KR" altLang="en-US"/>
            </a:pPr>
            <a:endParaRPr lang="ko-KR" altLang="ko-KR" sz="2000">
              <a:ln w="9525">
                <a:solidFill>
                  <a:schemeClr val="bg2">
                    <a:lumMod val="25000"/>
                    <a:alpha val="15000"/>
                  </a:schemeClr>
                </a:solidFill>
              </a:ln>
              <a:solidFill>
                <a:srgbClr val="3b3838"/>
              </a:solidFill>
              <a:latin typeface="한컴 윤고딕 250"/>
              <a:ea typeface="한컴 윤고딕 250"/>
            </a:endParaRPr>
          </a:p>
          <a:p>
            <a:pPr lvl="0">
              <a:buFont typeface="Wingdings"/>
              <a:buNone/>
              <a:defRPr lang="ko-KR" altLang="en-US"/>
            </a:pPr>
            <a:r>
              <a:rPr lang="ko-KR" altLang="ko-KR" sz="2000">
                <a:ln w="9525">
                  <a:solidFill>
                    <a:schemeClr val="bg2">
                      <a:lumMod val="25000"/>
                      <a:alpha val="15000"/>
                    </a:schemeClr>
                  </a:solidFill>
                </a:ln>
                <a:solidFill>
                  <a:srgbClr val="3b3838"/>
                </a:solidFill>
                <a:latin typeface="한컴 윤고딕 250"/>
                <a:ea typeface="한컴 윤고딕 250"/>
              </a:rPr>
              <a:t>식민지</a:t>
            </a:r>
            <a:r>
              <a:rPr lang="ko-KR" altLang="en-US" sz="2000">
                <a:ln w="9525">
                  <a:solidFill>
                    <a:schemeClr val="bg2">
                      <a:lumMod val="25000"/>
                      <a:alpha val="15000"/>
                    </a:schemeClr>
                  </a:solidFill>
                </a:ln>
                <a:solidFill>
                  <a:srgbClr val="3b3838"/>
                </a:solidFill>
                <a:latin typeface="한컴 윤고딕 250"/>
                <a:ea typeface="한컴 윤고딕 250"/>
              </a:rPr>
              <a:t> 지배함</a:t>
            </a:r>
            <a:r>
              <a:rPr lang="ko-KR" altLang="ko-KR" sz="2000">
                <a:ln w="9525">
                  <a:solidFill>
                    <a:schemeClr val="bg2">
                      <a:lumMod val="25000"/>
                      <a:alpha val="15000"/>
                    </a:schemeClr>
                  </a:solidFill>
                </a:ln>
                <a:solidFill>
                  <a:srgbClr val="3b3838"/>
                </a:solidFill>
                <a:latin typeface="한컴 윤고딕 250"/>
                <a:ea typeface="한컴 윤고딕 250"/>
              </a:rPr>
              <a:t>으로써 생산 활동과 경제 규모</a:t>
            </a:r>
            <a:endParaRPr lang="ko-KR" altLang="ko-KR" sz="2000">
              <a:ln w="9525">
                <a:solidFill>
                  <a:schemeClr val="bg2">
                    <a:lumMod val="25000"/>
                    <a:alpha val="15000"/>
                  </a:schemeClr>
                </a:solidFill>
              </a:ln>
              <a:solidFill>
                <a:srgbClr val="3b3838"/>
              </a:solidFill>
              <a:latin typeface="한컴 윤고딕 250"/>
              <a:ea typeface="한컴 윤고딕 250"/>
            </a:endParaRPr>
          </a:p>
          <a:p>
            <a:pPr lvl="0">
              <a:defRPr lang="ko-KR" altLang="en-US"/>
            </a:pPr>
            <a:endParaRPr lang="ko-KR" altLang="ko-KR" sz="2000">
              <a:ln w="9525">
                <a:solidFill>
                  <a:schemeClr val="bg2">
                    <a:lumMod val="25000"/>
                    <a:alpha val="15000"/>
                  </a:schemeClr>
                </a:solidFill>
              </a:ln>
              <a:solidFill>
                <a:srgbClr val="3b3838"/>
              </a:solidFill>
              <a:latin typeface="한컴 윤고딕 250"/>
              <a:ea typeface="한컴 윤고딕 250"/>
            </a:endParaRPr>
          </a:p>
          <a:p>
            <a:pPr lvl="0">
              <a:defRPr lang="ko-KR" altLang="en-US"/>
            </a:pPr>
            <a:r>
              <a:rPr lang="en-US" altLang="ko-KR" sz="2000">
                <a:ln w="9525">
                  <a:solidFill>
                    <a:schemeClr val="bg2">
                      <a:lumMod val="25000"/>
                      <a:alpha val="15000"/>
                    </a:schemeClr>
                  </a:solidFill>
                </a:ln>
                <a:solidFill>
                  <a:srgbClr val="3b3838"/>
                </a:solidFill>
                <a:latin typeface="한컴 윤고딕 250"/>
                <a:ea typeface="한컴 윤고딕 250"/>
              </a:rPr>
              <a:t>but,</a:t>
            </a:r>
            <a:r>
              <a:rPr lang="ko-KR" altLang="ko-KR" sz="2000">
                <a:ln w="9525">
                  <a:solidFill>
                    <a:schemeClr val="bg2">
                      <a:lumMod val="25000"/>
                      <a:alpha val="15000"/>
                    </a:schemeClr>
                  </a:solidFill>
                </a:ln>
                <a:solidFill>
                  <a:srgbClr val="3b3838"/>
                </a:solidFill>
                <a:latin typeface="한컴 윤고딕 250"/>
                <a:ea typeface="한컴 윤고딕 250"/>
              </a:rPr>
              <a:t> 막대한 전비 지출과 해외 공략</a:t>
            </a:r>
            <a:r>
              <a:rPr lang="ko-KR" altLang="en-US" sz="2000">
                <a:ln w="9525">
                  <a:solidFill>
                    <a:schemeClr val="bg2">
                      <a:lumMod val="25000"/>
                      <a:alpha val="15000"/>
                    </a:schemeClr>
                  </a:solidFill>
                </a:ln>
                <a:solidFill>
                  <a:srgbClr val="3b3838"/>
                </a:solidFill>
                <a:latin typeface="한컴 윤고딕 250"/>
                <a:ea typeface="한컴 윤고딕 250"/>
              </a:rPr>
              <a:t> =</a:t>
            </a:r>
            <a:r>
              <a:rPr lang="ko-KR" altLang="ko-KR" sz="2000">
                <a:ln w="9525">
                  <a:solidFill>
                    <a:schemeClr val="bg2">
                      <a:lumMod val="25000"/>
                      <a:alpha val="15000"/>
                    </a:schemeClr>
                  </a:solidFill>
                </a:ln>
                <a:solidFill>
                  <a:srgbClr val="f50f58"/>
                </a:solidFill>
                <a:latin typeface="한컴 윤고딕 250"/>
                <a:ea typeface="한컴 윤고딕 250"/>
              </a:rPr>
              <a:t> 국채와 외채 누적</a:t>
            </a:r>
            <a:r>
              <a:rPr lang="ko-KR" altLang="en-US" sz="2000">
                <a:ln w="9525">
                  <a:solidFill>
                    <a:schemeClr val="bg2">
                      <a:lumMod val="25000"/>
                      <a:alpha val="15000"/>
                    </a:schemeClr>
                  </a:solidFill>
                </a:ln>
                <a:solidFill>
                  <a:srgbClr val="3b3838"/>
                </a:solidFill>
                <a:latin typeface="한컴 윤고딕 250"/>
                <a:ea typeface="한컴 윤고딕 250"/>
              </a:rPr>
              <a:t> </a:t>
            </a:r>
            <a:r>
              <a:rPr lang="en-US" altLang="ko-KR" sz="2000">
                <a:ln w="9525">
                  <a:solidFill>
                    <a:schemeClr val="bg2">
                      <a:lumMod val="25000"/>
                      <a:alpha val="15000"/>
                    </a:schemeClr>
                  </a:solidFill>
                </a:ln>
                <a:solidFill>
                  <a:srgbClr val="3b3838"/>
                </a:solidFill>
                <a:latin typeface="한컴 윤고딕 250"/>
                <a:ea typeface="한컴 윤고딕 250"/>
              </a:rPr>
              <a:t>and</a:t>
            </a:r>
            <a:r>
              <a:rPr lang="ko-KR" altLang="ko-KR" sz="2000">
                <a:ln w="9525">
                  <a:solidFill>
                    <a:schemeClr val="bg2">
                      <a:lumMod val="25000"/>
                      <a:alpha val="15000"/>
                    </a:schemeClr>
                  </a:solidFill>
                </a:ln>
                <a:solidFill>
                  <a:srgbClr val="3b3838"/>
                </a:solidFill>
                <a:latin typeface="한컴 윤고딕 250"/>
                <a:ea typeface="한컴 윤고딕 250"/>
              </a:rPr>
              <a:t> </a:t>
            </a:r>
            <a:r>
              <a:rPr lang="ko-KR" altLang="ko-KR" sz="2000">
                <a:ln w="9525">
                  <a:solidFill>
                    <a:schemeClr val="bg2">
                      <a:lumMod val="25000"/>
                      <a:alpha val="15000"/>
                    </a:schemeClr>
                  </a:solidFill>
                </a:ln>
                <a:solidFill>
                  <a:srgbClr val="f50f58"/>
                </a:solidFill>
                <a:latin typeface="한컴 윤고딕 250"/>
                <a:ea typeface="한컴 윤고딕 250"/>
              </a:rPr>
              <a:t>국민</a:t>
            </a:r>
            <a:r>
              <a:rPr lang="en-US" altLang="ko-KR" sz="2000">
                <a:ln w="9525">
                  <a:solidFill>
                    <a:schemeClr val="bg2">
                      <a:lumMod val="25000"/>
                      <a:alpha val="15000"/>
                    </a:schemeClr>
                  </a:solidFill>
                </a:ln>
                <a:solidFill>
                  <a:srgbClr val="f50f58"/>
                </a:solidFill>
                <a:latin typeface="한컴 윤고딕 250"/>
                <a:ea typeface="한컴 윤고딕 250"/>
              </a:rPr>
              <a:t> </a:t>
            </a:r>
            <a:r>
              <a:rPr lang="ko-KR" altLang="ko-KR" sz="2000">
                <a:ln w="9525">
                  <a:solidFill>
                    <a:schemeClr val="bg2">
                      <a:lumMod val="25000"/>
                      <a:alpha val="15000"/>
                    </a:schemeClr>
                  </a:solidFill>
                </a:ln>
                <a:solidFill>
                  <a:srgbClr val="f50f58"/>
                </a:solidFill>
                <a:latin typeface="한컴 윤고딕 250"/>
                <a:ea typeface="한컴 윤고딕 250"/>
              </a:rPr>
              <a:t>부담</a:t>
            </a:r>
            <a:r>
              <a:rPr lang="en-US" altLang="ko-KR" sz="2000">
                <a:ln w="9525">
                  <a:solidFill>
                    <a:schemeClr val="bg2">
                      <a:lumMod val="25000"/>
                      <a:alpha val="15000"/>
                    </a:schemeClr>
                  </a:solidFill>
                </a:ln>
                <a:solidFill>
                  <a:srgbClr val="f50f58"/>
                </a:solidFill>
                <a:latin typeface="한컴 윤고딕 250"/>
                <a:ea typeface="한컴 윤고딕 250"/>
              </a:rPr>
              <a:t> </a:t>
            </a:r>
            <a:r>
              <a:rPr lang="ko-KR" altLang="ko-KR" sz="2000">
                <a:ln w="9525">
                  <a:solidFill>
                    <a:schemeClr val="bg2">
                      <a:lumMod val="25000"/>
                      <a:alpha val="15000"/>
                    </a:schemeClr>
                  </a:solidFill>
                </a:ln>
                <a:solidFill>
                  <a:srgbClr val="f50f58"/>
                </a:solidFill>
                <a:latin typeface="한컴 윤고딕 250"/>
                <a:ea typeface="한컴 윤고딕 250"/>
              </a:rPr>
              <a:t>가중</a:t>
            </a:r>
            <a:endParaRPr lang="ko-KR" altLang="ko-KR" sz="2000">
              <a:ln w="9525">
                <a:solidFill>
                  <a:schemeClr val="bg2">
                    <a:lumMod val="25000"/>
                    <a:alpha val="15000"/>
                  </a:schemeClr>
                </a:solidFill>
              </a:ln>
              <a:solidFill>
                <a:srgbClr val="3b3838"/>
              </a:solidFill>
              <a:latin typeface="한컴 윤고딕 250"/>
              <a:ea typeface="한컴 윤고딕 250"/>
            </a:endParaRPr>
          </a:p>
          <a:p>
            <a:pPr lvl="0">
              <a:defRPr lang="ko-KR" altLang="en-US"/>
            </a:pPr>
            <a:endParaRPr lang="ko-KR" altLang="ko-KR" sz="2000">
              <a:ln w="9525">
                <a:solidFill>
                  <a:schemeClr val="bg2">
                    <a:lumMod val="25000"/>
                    <a:alpha val="15000"/>
                  </a:schemeClr>
                </a:solidFill>
              </a:ln>
              <a:solidFill>
                <a:srgbClr val="3b3838"/>
              </a:solidFill>
              <a:latin typeface="한컴 윤고딕 250"/>
              <a:ea typeface="한컴 윤고딕 250"/>
            </a:endParaRPr>
          </a:p>
          <a:p>
            <a:pPr lvl="0">
              <a:defRPr lang="ko-KR" altLang="en-US"/>
            </a:pPr>
            <a:r>
              <a:rPr lang="ko-KR" altLang="ko-KR" sz="2000">
                <a:ln w="9525">
                  <a:solidFill>
                    <a:schemeClr val="bg2">
                      <a:lumMod val="25000"/>
                      <a:alpha val="15000"/>
                    </a:schemeClr>
                  </a:solidFill>
                </a:ln>
                <a:solidFill>
                  <a:srgbClr val="3b3838"/>
                </a:solidFill>
                <a:latin typeface="한컴 윤고딕 250"/>
                <a:ea typeface="한컴 윤고딕 250"/>
              </a:rPr>
              <a:t> 방적업과 은행업등의 합병에 의해 자본 집중이 진행</a:t>
            </a:r>
            <a:r>
              <a:rPr lang="en-US" altLang="ko-KR" sz="2000">
                <a:ln w="9525">
                  <a:solidFill>
                    <a:schemeClr val="bg2">
                      <a:lumMod val="25000"/>
                      <a:alpha val="15000"/>
                    </a:schemeClr>
                  </a:solidFill>
                </a:ln>
                <a:solidFill>
                  <a:srgbClr val="3b3838"/>
                </a:solidFill>
                <a:latin typeface="한컴 윤고딕 250"/>
                <a:ea typeface="한컴 윤고딕 250"/>
              </a:rPr>
              <a:t> -&gt; </a:t>
            </a:r>
            <a:r>
              <a:rPr lang="ko-KR" altLang="ko-KR" sz="2000">
                <a:ln w="9525">
                  <a:solidFill>
                    <a:schemeClr val="bg2">
                      <a:lumMod val="25000"/>
                      <a:alpha val="15000"/>
                    </a:schemeClr>
                  </a:solidFill>
                </a:ln>
                <a:solidFill>
                  <a:srgbClr val="3b3838"/>
                </a:solidFill>
                <a:latin typeface="한컴 윤고딕 250"/>
                <a:ea typeface="한컴 윤고딕 250"/>
              </a:rPr>
              <a:t>제분·제당·비료·석유 분야에서</a:t>
            </a:r>
            <a:r>
              <a:rPr lang="ko-KR" altLang="ko-KR" sz="2000">
                <a:ln w="9525">
                  <a:solidFill>
                    <a:schemeClr val="bg2">
                      <a:lumMod val="25000"/>
                      <a:alpha val="15000"/>
                    </a:schemeClr>
                  </a:solidFill>
                </a:ln>
                <a:solidFill>
                  <a:srgbClr val="f50f58"/>
                </a:solidFill>
                <a:latin typeface="한컴 윤고딕 250"/>
                <a:ea typeface="한컴 윤고딕 250"/>
              </a:rPr>
              <a:t> 카르텔</a:t>
            </a:r>
            <a:r>
              <a:rPr lang="ko-KR" altLang="en-US" sz="2000">
                <a:ln w="9525">
                  <a:solidFill>
                    <a:schemeClr val="bg2">
                      <a:lumMod val="25000"/>
                      <a:alpha val="15000"/>
                    </a:schemeClr>
                  </a:solidFill>
                </a:ln>
                <a:solidFill>
                  <a:srgbClr val="f50f58"/>
                </a:solidFill>
                <a:latin typeface="한컴 윤고딕 250"/>
                <a:ea typeface="한컴 윤고딕 250"/>
              </a:rPr>
              <a:t> </a:t>
            </a:r>
            <a:r>
              <a:rPr lang="ko-KR" altLang="en-US" sz="2000">
                <a:ln w="9525">
                  <a:solidFill>
                    <a:schemeClr val="bg2">
                      <a:lumMod val="25000"/>
                      <a:alpha val="15000"/>
                    </a:schemeClr>
                  </a:solidFill>
                </a:ln>
                <a:solidFill>
                  <a:srgbClr val="3b3838"/>
                </a:solidFill>
                <a:latin typeface="한컴 윤고딕 250"/>
                <a:ea typeface="한컴 윤고딕 250"/>
              </a:rPr>
              <a:t>결성</a:t>
            </a:r>
            <a:endParaRPr lang="ko-KR" altLang="en-US" sz="2000">
              <a:ln w="9525">
                <a:solidFill>
                  <a:schemeClr val="bg2">
                    <a:lumMod val="25000"/>
                    <a:alpha val="15000"/>
                  </a:schemeClr>
                </a:solidFill>
              </a:ln>
              <a:solidFill>
                <a:srgbClr val="3b3838"/>
              </a:solidFill>
              <a:latin typeface="한컴 윤고딕 250"/>
              <a:ea typeface="한컴 윤고딕 250"/>
            </a:endParaRPr>
          </a:p>
          <a:p>
            <a:pPr lvl="0">
              <a:defRPr lang="ko-KR" altLang="en-US"/>
            </a:pPr>
            <a:r>
              <a:rPr lang="ko-KR" altLang="ko-KR" sz="2000">
                <a:ln w="9525">
                  <a:solidFill>
                    <a:schemeClr val="bg2">
                      <a:lumMod val="25000"/>
                      <a:alpha val="15000"/>
                    </a:schemeClr>
                  </a:solidFill>
                </a:ln>
                <a:solidFill>
                  <a:srgbClr val="3b3838"/>
                </a:solidFill>
                <a:latin typeface="한컴 윤고딕 250"/>
                <a:ea typeface="한컴 윤고딕 250"/>
              </a:rPr>
              <a:t>이에 힘입어 미쓰비시·미쓰이·스미토모와 같은 기업이 </a:t>
            </a:r>
            <a:r>
              <a:rPr lang="ko-KR" altLang="ko-KR" sz="2000">
                <a:ln w="9525">
                  <a:solidFill>
                    <a:schemeClr val="bg2">
                      <a:lumMod val="25000"/>
                      <a:alpha val="15000"/>
                    </a:schemeClr>
                  </a:solidFill>
                </a:ln>
                <a:solidFill>
                  <a:srgbClr val="f50f58"/>
                </a:solidFill>
                <a:latin typeface="한컴 윤고딕 250"/>
                <a:ea typeface="한컴 윤고딕 250"/>
              </a:rPr>
              <a:t>재벌기업 등장 </a:t>
            </a:r>
            <a:endParaRPr lang="ko-KR" altLang="ko-KR" sz="2000">
              <a:ln w="9525">
                <a:solidFill>
                  <a:schemeClr val="bg2">
                    <a:lumMod val="25000"/>
                    <a:alpha val="15000"/>
                  </a:schemeClr>
                </a:solidFill>
              </a:ln>
              <a:solidFill>
                <a:srgbClr val="3b3838"/>
              </a:solidFill>
              <a:latin typeface="한컴 윤고딕 250"/>
              <a:ea typeface="한컴 윤고딕 250"/>
            </a:endParaRPr>
          </a:p>
          <a:p>
            <a:pPr lvl="0">
              <a:defRPr lang="ko-KR" altLang="en-US"/>
            </a:pPr>
            <a:endParaRPr lang="ko-KR" altLang="ko-KR" sz="2000">
              <a:ln w="9525">
                <a:solidFill>
                  <a:schemeClr val="bg2">
                    <a:lumMod val="25000"/>
                    <a:alpha val="15000"/>
                  </a:schemeClr>
                </a:solidFill>
              </a:ln>
              <a:solidFill>
                <a:srgbClr val="3b3838"/>
              </a:solidFill>
              <a:latin typeface="한컴 윤고딕 250"/>
              <a:ea typeface="한컴 윤고딕 250"/>
            </a:endParaRPr>
          </a:p>
          <a:p>
            <a:pPr lvl="0">
              <a:buClr>
                <a:srgbClr val="f50f58"/>
              </a:buClr>
              <a:buFont typeface="Wingdings"/>
              <a:buChar char="l"/>
              <a:defRPr lang="ko-KR" altLang="en-US"/>
            </a:pPr>
            <a:r>
              <a:rPr lang="ko-KR" altLang="ko-KR" sz="2000">
                <a:ln w="9525">
                  <a:solidFill>
                    <a:schemeClr val="bg2">
                      <a:lumMod val="25000"/>
                      <a:alpha val="15000"/>
                    </a:schemeClr>
                  </a:solidFill>
                </a:ln>
                <a:solidFill>
                  <a:srgbClr val="3b3838"/>
                </a:solidFill>
                <a:latin typeface="한컴 윤고딕 250"/>
                <a:ea typeface="한컴 윤고딕 250"/>
              </a:rPr>
              <a:t> </a:t>
            </a:r>
            <a:r>
              <a:rPr lang="ko-KR" altLang="ko-KR" sz="2000" b="1">
                <a:ln w="9525">
                  <a:solidFill>
                    <a:schemeClr val="bg2">
                      <a:lumMod val="25000"/>
                      <a:alpha val="15000"/>
                    </a:schemeClr>
                  </a:solidFill>
                </a:ln>
                <a:solidFill>
                  <a:srgbClr val="f50f58"/>
                </a:solidFill>
                <a:latin typeface="한컴 윤고딕 250"/>
                <a:ea typeface="한컴 윤고딕 250"/>
              </a:rPr>
              <a:t>1차 세계대전</a:t>
            </a:r>
            <a:r>
              <a:rPr lang="ko-KR" altLang="en-US" sz="2000">
                <a:ln w="9525">
                  <a:solidFill>
                    <a:schemeClr val="bg2">
                      <a:lumMod val="25000"/>
                      <a:alpha val="15000"/>
                    </a:schemeClr>
                  </a:solidFill>
                </a:ln>
                <a:solidFill>
                  <a:srgbClr val="3b3838"/>
                </a:solidFill>
                <a:latin typeface="한컴 윤고딕 250"/>
                <a:ea typeface="한컴 윤고딕 250"/>
              </a:rPr>
              <a:t> = </a:t>
            </a:r>
            <a:r>
              <a:rPr lang="ko-KR" altLang="ko-KR" sz="2000">
                <a:ln w="9525">
                  <a:solidFill>
                    <a:schemeClr val="bg2">
                      <a:lumMod val="25000"/>
                      <a:alpha val="15000"/>
                    </a:schemeClr>
                  </a:solidFill>
                </a:ln>
                <a:solidFill>
                  <a:srgbClr val="3b3838"/>
                </a:solidFill>
                <a:latin typeface="한컴 윤고딕 250"/>
                <a:ea typeface="한컴 윤고딕 250"/>
              </a:rPr>
              <a:t>일본의 대외 수출은 3배</a:t>
            </a:r>
            <a:r>
              <a:rPr lang="ko-KR" altLang="en-US" sz="2000">
                <a:ln w="9525">
                  <a:solidFill>
                    <a:schemeClr val="bg2">
                      <a:lumMod val="25000"/>
                      <a:alpha val="15000"/>
                    </a:schemeClr>
                  </a:solidFill>
                </a:ln>
                <a:solidFill>
                  <a:srgbClr val="3b3838"/>
                </a:solidFill>
                <a:latin typeface="한컴 윤고딕 250"/>
                <a:ea typeface="한컴 윤고딕 250"/>
              </a:rPr>
              <a:t>,</a:t>
            </a:r>
            <a:r>
              <a:rPr lang="ko-KR" altLang="ko-KR" sz="2000">
                <a:ln w="9525">
                  <a:solidFill>
                    <a:schemeClr val="bg2">
                      <a:lumMod val="25000"/>
                      <a:alpha val="15000"/>
                    </a:schemeClr>
                  </a:solidFill>
                </a:ln>
                <a:solidFill>
                  <a:srgbClr val="3b3838"/>
                </a:solidFill>
                <a:latin typeface="한컴 윤고딕 250"/>
                <a:ea typeface="한컴 윤고딕 250"/>
              </a:rPr>
              <a:t> 공업 생산액은 5배</a:t>
            </a:r>
            <a:endParaRPr lang="ko-KR" altLang="ko-KR" sz="2000">
              <a:ln w="9525">
                <a:solidFill>
                  <a:schemeClr val="bg2">
                    <a:lumMod val="25000"/>
                    <a:alpha val="15000"/>
                  </a:schemeClr>
                </a:solidFill>
              </a:ln>
              <a:solidFill>
                <a:srgbClr val="3b3838"/>
              </a:solidFill>
              <a:latin typeface="한컴 윤고딕 250"/>
              <a:ea typeface="한컴 윤고딕 250"/>
            </a:endParaRPr>
          </a:p>
          <a:p>
            <a:pPr lvl="0">
              <a:defRPr lang="ko-KR" altLang="en-US"/>
            </a:pPr>
            <a:r>
              <a:rPr lang="ko-KR" altLang="ko-KR" sz="2000">
                <a:ln w="9525">
                  <a:solidFill>
                    <a:schemeClr val="bg2">
                      <a:lumMod val="25000"/>
                      <a:alpha val="15000"/>
                    </a:schemeClr>
                  </a:solidFill>
                </a:ln>
                <a:solidFill>
                  <a:srgbClr val="3b3838"/>
                </a:solidFill>
                <a:latin typeface="한컴 윤고딕 250"/>
                <a:ea typeface="한컴 윤고딕 250"/>
              </a:rPr>
              <a:t> 경공업 분야와 함께 제철·기계 제작과 같은 중공업 발전 </a:t>
            </a:r>
            <a:r>
              <a:rPr lang="en-US" altLang="ko-KR" sz="2000">
                <a:ln w="9525">
                  <a:solidFill>
                    <a:schemeClr val="bg2">
                      <a:lumMod val="25000"/>
                      <a:alpha val="15000"/>
                    </a:schemeClr>
                  </a:solidFill>
                </a:ln>
                <a:solidFill>
                  <a:srgbClr val="3b3838"/>
                </a:solidFill>
                <a:latin typeface="한컴 윤고딕 250"/>
                <a:ea typeface="한컴 윤고딕 250"/>
              </a:rPr>
              <a:t>-&gt; </a:t>
            </a:r>
            <a:r>
              <a:rPr lang="ko-KR" altLang="ko-KR" sz="2000">
                <a:ln w="9525">
                  <a:solidFill>
                    <a:schemeClr val="bg2">
                      <a:lumMod val="25000"/>
                      <a:alpha val="15000"/>
                    </a:schemeClr>
                  </a:solidFill>
                </a:ln>
                <a:solidFill>
                  <a:srgbClr val="3b3838"/>
                </a:solidFill>
                <a:latin typeface="한컴 윤고딕 250"/>
                <a:ea typeface="한컴 윤고딕 250"/>
              </a:rPr>
              <a:t>그 결과</a:t>
            </a:r>
            <a:r>
              <a:rPr lang="ko-KR" altLang="en-US" sz="2000">
                <a:ln w="9525">
                  <a:solidFill>
                    <a:schemeClr val="bg2">
                      <a:lumMod val="25000"/>
                      <a:alpha val="15000"/>
                    </a:schemeClr>
                  </a:solidFill>
                </a:ln>
                <a:solidFill>
                  <a:srgbClr val="3b3838"/>
                </a:solidFill>
                <a:latin typeface="한컴 윤고딕 250"/>
                <a:ea typeface="한컴 윤고딕 250"/>
              </a:rPr>
              <a:t> </a:t>
            </a:r>
            <a:r>
              <a:rPr lang="ko-KR" altLang="ko-KR" sz="2000">
                <a:ln w="9525">
                  <a:solidFill>
                    <a:schemeClr val="bg2">
                      <a:lumMod val="25000"/>
                      <a:alpha val="15000"/>
                    </a:schemeClr>
                  </a:solidFill>
                </a:ln>
                <a:solidFill>
                  <a:srgbClr val="f50f58"/>
                </a:solidFill>
                <a:latin typeface="한컴 윤고딕 250"/>
                <a:ea typeface="한컴 윤고딕 250"/>
              </a:rPr>
              <a:t>무역 흑자국</a:t>
            </a:r>
            <a:r>
              <a:rPr lang="ko-KR" altLang="ko-KR" sz="2000">
                <a:ln w="9525">
                  <a:solidFill>
                    <a:schemeClr val="bg2">
                      <a:lumMod val="25000"/>
                      <a:alpha val="15000"/>
                    </a:schemeClr>
                  </a:solidFill>
                </a:ln>
                <a:solidFill>
                  <a:srgbClr val="3b3838"/>
                </a:solidFill>
                <a:latin typeface="한컴 윤고딕 250"/>
                <a:ea typeface="한컴 윤고딕 250"/>
              </a:rPr>
              <a:t>이며 </a:t>
            </a:r>
            <a:r>
              <a:rPr lang="ko-KR" altLang="ko-KR" sz="2000">
                <a:ln w="9525">
                  <a:solidFill>
                    <a:schemeClr val="bg2">
                      <a:lumMod val="25000"/>
                      <a:alpha val="15000"/>
                    </a:schemeClr>
                  </a:solidFill>
                </a:ln>
                <a:solidFill>
                  <a:srgbClr val="f50f58"/>
                </a:solidFill>
                <a:latin typeface="한컴 윤고딕 250"/>
                <a:ea typeface="한컴 윤고딕 250"/>
              </a:rPr>
              <a:t>채권국</a:t>
            </a:r>
            <a:r>
              <a:rPr lang="ko-KR" altLang="ko-KR" sz="2000">
                <a:ln w="9525">
                  <a:solidFill>
                    <a:schemeClr val="bg2">
                      <a:lumMod val="25000"/>
                      <a:alpha val="15000"/>
                    </a:schemeClr>
                  </a:solidFill>
                </a:ln>
                <a:solidFill>
                  <a:srgbClr val="3b3838"/>
                </a:solidFill>
                <a:latin typeface="한컴 윤고딕 250"/>
                <a:ea typeface="한컴 윤고딕 250"/>
              </a:rPr>
              <a:t>이 되었다. </a:t>
            </a:r>
            <a:endParaRPr lang="ko-KR" altLang="ko-KR" sz="2000">
              <a:ln w="9525">
                <a:solidFill>
                  <a:schemeClr val="bg2">
                    <a:lumMod val="25000"/>
                    <a:alpha val="15000"/>
                  </a:schemeClr>
                </a:solidFill>
              </a:ln>
              <a:solidFill>
                <a:srgbClr val="3b3838"/>
              </a:solidFill>
              <a:latin typeface="한컴 윤고딕 250"/>
              <a:ea typeface="한컴 윤고딕 250"/>
            </a:endParaRPr>
          </a:p>
          <a:p>
            <a:pPr lvl="0">
              <a:defRPr lang="ko-KR" altLang="en-US"/>
            </a:pPr>
            <a:endParaRPr lang="ko-KR" altLang="ko-KR" sz="2000">
              <a:ln w="9525">
                <a:solidFill>
                  <a:schemeClr val="bg2">
                    <a:lumMod val="25000"/>
                    <a:alpha val="15000"/>
                  </a:schemeClr>
                </a:solidFill>
              </a:ln>
              <a:solidFill>
                <a:srgbClr val="3b3838"/>
              </a:solidFill>
              <a:latin typeface="한컴 윤고딕 250"/>
              <a:ea typeface="한컴 윤고딕 250"/>
            </a:endParaRPr>
          </a:p>
          <a:p>
            <a:pPr lvl="0">
              <a:defRPr lang="ko-KR" altLang="en-US"/>
            </a:pPr>
            <a:r>
              <a:rPr lang="en-US" altLang="ko-KR" sz="2000">
                <a:ln w="9525">
                  <a:solidFill>
                    <a:schemeClr val="bg2">
                      <a:lumMod val="25000"/>
                      <a:alpha val="15000"/>
                    </a:schemeClr>
                  </a:solidFill>
                </a:ln>
                <a:solidFill>
                  <a:srgbClr val="3b3838"/>
                </a:solidFill>
                <a:latin typeface="한컴 윤고딕 250"/>
                <a:ea typeface="한컴 윤고딕 250"/>
              </a:rPr>
              <a:t>but,</a:t>
            </a:r>
            <a:r>
              <a:rPr lang="ko-KR" altLang="ko-KR" sz="2000">
                <a:ln w="9525">
                  <a:solidFill>
                    <a:schemeClr val="bg2">
                      <a:lumMod val="25000"/>
                      <a:alpha val="15000"/>
                    </a:schemeClr>
                  </a:solidFill>
                </a:ln>
                <a:solidFill>
                  <a:srgbClr val="3b3838"/>
                </a:solidFill>
                <a:latin typeface="한컴 윤고딕 250"/>
                <a:ea typeface="한컴 윤고딕 250"/>
              </a:rPr>
              <a:t> 1920년대 후반부터 재벌과 결탁한 정당들의 부정부패 증가</a:t>
            </a:r>
            <a:r>
              <a:rPr lang="ko-KR" altLang="en-US" sz="2000">
                <a:ln w="9525">
                  <a:solidFill>
                    <a:schemeClr val="bg2">
                      <a:lumMod val="25000"/>
                      <a:alpha val="15000"/>
                    </a:schemeClr>
                  </a:solidFill>
                </a:ln>
                <a:solidFill>
                  <a:srgbClr val="3b3838"/>
                </a:solidFill>
                <a:latin typeface="한컴 윤고딕 250"/>
                <a:ea typeface="한컴 윤고딕 250"/>
              </a:rPr>
              <a:t>, 금융공황 발생</a:t>
            </a:r>
            <a:r>
              <a:rPr lang="en-US" altLang="ko-KR" sz="2000">
                <a:ln w="9525">
                  <a:solidFill>
                    <a:schemeClr val="bg2">
                      <a:lumMod val="25000"/>
                      <a:alpha val="15000"/>
                    </a:schemeClr>
                  </a:solidFill>
                </a:ln>
                <a:solidFill>
                  <a:srgbClr val="3b3838"/>
                </a:solidFill>
                <a:latin typeface="한컴 윤고딕 250"/>
                <a:ea typeface="한컴 윤고딕 250"/>
              </a:rPr>
              <a:t> -&gt;</a:t>
            </a:r>
            <a:r>
              <a:rPr lang="ko-KR" altLang="ko-KR" sz="2000">
                <a:ln w="9525">
                  <a:solidFill>
                    <a:schemeClr val="bg2">
                      <a:lumMod val="25000"/>
                      <a:alpha val="15000"/>
                    </a:schemeClr>
                  </a:solidFill>
                </a:ln>
                <a:solidFill>
                  <a:srgbClr val="3b3838"/>
                </a:solidFill>
                <a:latin typeface="한컴 윤고딕 250"/>
                <a:ea typeface="한컴 윤고딕 250"/>
              </a:rPr>
              <a:t> 경기 급격히 후퇴</a:t>
            </a:r>
            <a:endParaRPr lang="ko-KR" altLang="ko-KR" sz="2000">
              <a:ln w="9525">
                <a:solidFill>
                  <a:schemeClr val="bg2">
                    <a:lumMod val="25000"/>
                    <a:alpha val="15000"/>
                  </a:schemeClr>
                </a:solidFill>
              </a:ln>
              <a:solidFill>
                <a:srgbClr val="3b3838"/>
              </a:solidFill>
              <a:latin typeface="한컴 윤고딕 250"/>
              <a:ea typeface="한컴 윤고딕 250"/>
            </a:endParaRPr>
          </a:p>
        </p:txBody>
      </p:sp>
      <p:sp>
        <p:nvSpPr>
          <p:cNvPr id="43" name=""/>
          <p:cNvSpPr/>
          <p:nvPr/>
        </p:nvSpPr>
        <p:spPr>
          <a:xfrm>
            <a:off x="7293558" y="4409428"/>
            <a:ext cx="305169" cy="360655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f50f58"/>
          </a:solidFill>
          <a:ln algn="ctr"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>
            <a:noAutofit/>
          </a:bodyPr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44" name=""/>
          <p:cNvSpPr/>
          <p:nvPr/>
        </p:nvSpPr>
        <p:spPr>
          <a:xfrm>
            <a:off x="5194360" y="2254742"/>
            <a:ext cx="305169" cy="360655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f50f58"/>
          </a:solidFill>
          <a:ln algn="ctr"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>
            <a:noAutofit/>
          </a:bodyPr>
          <a:lstStyle/>
          <a:p>
            <a:pPr algn="ctr">
              <a:defRPr lang="ko-KR" altLang="en-US"/>
            </a:pPr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xmlns:mc="http://schemas.openxmlformats.org/markup-compatibility/2006" xmlns:hp="http://schemas.haansoft.com/office/presentation/8.0" mc:Ignorable="hp" hp:hslDur="500"/>
</p:sld>
</file>

<file path=ppt/slides/slide1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chemeClr val="bg1">
            <a:lumMod val="95000"/>
          </a:scheme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자유형 6"/>
          <p:cNvSpPr/>
          <p:nvPr/>
        </p:nvSpPr>
        <p:spPr>
          <a:xfrm>
            <a:off x="3423441" y="756441"/>
            <a:ext cx="5345118" cy="5345118"/>
          </a:xfrm>
          <a:custGeom>
            <a:avLst/>
            <a:gdLst>
              <a:gd name="connsiteX0" fmla="*/ 3191773 w 6383548"/>
              <a:gd name="connsiteY0" fmla="*/ 782128 h 6383548"/>
              <a:gd name="connsiteX1" fmla="*/ 782128 w 6383548"/>
              <a:gd name="connsiteY1" fmla="*/ 3191773 h 6383548"/>
              <a:gd name="connsiteX2" fmla="*/ 3191773 w 6383548"/>
              <a:gd name="connsiteY2" fmla="*/ 5601418 h 6383548"/>
              <a:gd name="connsiteX3" fmla="*/ 5601418 w 6383548"/>
              <a:gd name="connsiteY3" fmla="*/ 3191773 h 6383548"/>
              <a:gd name="connsiteX4" fmla="*/ 3191773 w 6383548"/>
              <a:gd name="connsiteY4" fmla="*/ 782128 h 6383548"/>
              <a:gd name="connsiteX5" fmla="*/ 3191774 w 6383548"/>
              <a:gd name="connsiteY5" fmla="*/ 0 h 6383548"/>
              <a:gd name="connsiteX6" fmla="*/ 6383548 w 6383548"/>
              <a:gd name="connsiteY6" fmla="*/ 3191774 h 6383548"/>
              <a:gd name="connsiteX7" fmla="*/ 3191774 w 6383548"/>
              <a:gd name="connsiteY7" fmla="*/ 6383548 h 6383548"/>
              <a:gd name="connsiteX8" fmla="*/ 0 w 6383548"/>
              <a:gd name="connsiteY8" fmla="*/ 3191774 h 6383548"/>
              <a:gd name="connsiteX9" fmla="*/ 3191774 w 6383548"/>
              <a:gd name="connsiteY9" fmla="*/ 0 h 6383548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383548" h="6383548">
                <a:moveTo>
                  <a:pt x="3191773" y="782128"/>
                </a:moveTo>
                <a:cubicBezTo>
                  <a:pt x="1860963" y="782128"/>
                  <a:pt x="782128" y="1860963"/>
                  <a:pt x="782128" y="3191773"/>
                </a:cubicBezTo>
                <a:cubicBezTo>
                  <a:pt x="782128" y="4522583"/>
                  <a:pt x="1860963" y="5601418"/>
                  <a:pt x="3191773" y="5601418"/>
                </a:cubicBezTo>
                <a:cubicBezTo>
                  <a:pt x="4522583" y="5601418"/>
                  <a:pt x="5601418" y="4522583"/>
                  <a:pt x="5601418" y="3191773"/>
                </a:cubicBezTo>
                <a:cubicBezTo>
                  <a:pt x="5601418" y="1860963"/>
                  <a:pt x="4522583" y="782128"/>
                  <a:pt x="3191773" y="782128"/>
                </a:cubicBezTo>
                <a:close/>
                <a:moveTo>
                  <a:pt x="3191774" y="0"/>
                </a:moveTo>
                <a:cubicBezTo>
                  <a:pt x="4954542" y="0"/>
                  <a:pt x="6383548" y="1429006"/>
                  <a:pt x="6383548" y="3191774"/>
                </a:cubicBezTo>
                <a:cubicBezTo>
                  <a:pt x="6383548" y="4954542"/>
                  <a:pt x="4954542" y="6383548"/>
                  <a:pt x="3191774" y="6383548"/>
                </a:cubicBezTo>
                <a:cubicBezTo>
                  <a:pt x="1429006" y="6383548"/>
                  <a:pt x="0" y="4954542"/>
                  <a:pt x="0" y="3191774"/>
                </a:cubicBezTo>
                <a:cubicBezTo>
                  <a:pt x="0" y="1429006"/>
                  <a:pt x="1429006" y="0"/>
                  <a:pt x="3191774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>
              <a:latin typeface="한컴 윤고딕 250"/>
              <a:ea typeface="한컴 윤고딕 250"/>
            </a:endParaRPr>
          </a:p>
        </p:txBody>
      </p:sp>
      <p:sp>
        <p:nvSpPr>
          <p:cNvPr id="21" name="타원 20"/>
          <p:cNvSpPr/>
          <p:nvPr/>
        </p:nvSpPr>
        <p:spPr>
          <a:xfrm>
            <a:off x="7325360" y="3900960"/>
            <a:ext cx="1859280" cy="1859280"/>
          </a:xfrm>
          <a:prstGeom prst="ellipse">
            <a:avLst/>
          </a:prstGeom>
          <a:solidFill>
            <a:srgbClr val="f50f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>
              <a:latin typeface="한컴 윤고딕 250"/>
              <a:ea typeface="한컴 윤고딕 25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285297" y="2833136"/>
            <a:ext cx="3621405" cy="100353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lang="ko-KR" altLang="en-US"/>
            </a:pPr>
            <a:r>
              <a:rPr lang="ko-KR" altLang="en-US" sz="6000">
                <a:solidFill>
                  <a:schemeClr val="tx1">
                    <a:lumMod val="85000"/>
                    <a:lumOff val="15000"/>
                  </a:schemeClr>
                </a:solidFill>
                <a:latin typeface="한컴 윤고딕 250"/>
                <a:ea typeface="한컴 윤고딕 250"/>
              </a:rPr>
              <a:t>감사합니다</a:t>
            </a:r>
            <a:endParaRPr lang="en-US" altLang="ko-KR" sz="6000">
              <a:solidFill>
                <a:schemeClr val="tx1">
                  <a:lumMod val="85000"/>
                  <a:lumOff val="15000"/>
                </a:schemeClr>
              </a:solidFill>
              <a:latin typeface="한컴 윤고딕 250"/>
              <a:ea typeface="한컴 윤고딕 25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xmlns:mc="http://schemas.openxmlformats.org/markup-compatibility/2006" xmlns:hp="http://schemas.haansoft.com/office/presentation/8.0" mc:Ignorable="hp" hp:hslDur="50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자유형 6"/>
          <p:cNvSpPr/>
          <p:nvPr/>
        </p:nvSpPr>
        <p:spPr>
          <a:xfrm>
            <a:off x="2431765" y="360608"/>
            <a:ext cx="7549359" cy="6181860"/>
          </a:xfrm>
          <a:custGeom>
            <a:avLst/>
            <a:gdLst>
              <a:gd name="connsiteX0" fmla="*/ 3191773 w 6383548"/>
              <a:gd name="connsiteY0" fmla="*/ 782128 h 6383548"/>
              <a:gd name="connsiteX1" fmla="*/ 782128 w 6383548"/>
              <a:gd name="connsiteY1" fmla="*/ 3191773 h 6383548"/>
              <a:gd name="connsiteX2" fmla="*/ 3191773 w 6383548"/>
              <a:gd name="connsiteY2" fmla="*/ 5601418 h 6383548"/>
              <a:gd name="connsiteX3" fmla="*/ 5601418 w 6383548"/>
              <a:gd name="connsiteY3" fmla="*/ 3191773 h 6383548"/>
              <a:gd name="connsiteX4" fmla="*/ 3191773 w 6383548"/>
              <a:gd name="connsiteY4" fmla="*/ 782128 h 6383548"/>
              <a:gd name="connsiteX5" fmla="*/ 3191774 w 6383548"/>
              <a:gd name="connsiteY5" fmla="*/ 0 h 6383548"/>
              <a:gd name="connsiteX6" fmla="*/ 6383548 w 6383548"/>
              <a:gd name="connsiteY6" fmla="*/ 3191774 h 6383548"/>
              <a:gd name="connsiteX7" fmla="*/ 3191774 w 6383548"/>
              <a:gd name="connsiteY7" fmla="*/ 6383548 h 6383548"/>
              <a:gd name="connsiteX8" fmla="*/ 0 w 6383548"/>
              <a:gd name="connsiteY8" fmla="*/ 3191774 h 6383548"/>
              <a:gd name="connsiteX9" fmla="*/ 3191774 w 6383548"/>
              <a:gd name="connsiteY9" fmla="*/ 0 h 63835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383548" h="6383548">
                <a:moveTo>
                  <a:pt x="3191773" y="782128"/>
                </a:moveTo>
                <a:cubicBezTo>
                  <a:pt x="1860963" y="782128"/>
                  <a:pt x="782128" y="1860963"/>
                  <a:pt x="782128" y="3191773"/>
                </a:cubicBezTo>
                <a:cubicBezTo>
                  <a:pt x="782128" y="4522583"/>
                  <a:pt x="1860963" y="5601418"/>
                  <a:pt x="3191773" y="5601418"/>
                </a:cubicBezTo>
                <a:cubicBezTo>
                  <a:pt x="4522583" y="5601418"/>
                  <a:pt x="5601418" y="4522583"/>
                  <a:pt x="5601418" y="3191773"/>
                </a:cubicBezTo>
                <a:cubicBezTo>
                  <a:pt x="5601418" y="1860963"/>
                  <a:pt x="4522583" y="782128"/>
                  <a:pt x="3191773" y="782128"/>
                </a:cubicBezTo>
                <a:close/>
                <a:moveTo>
                  <a:pt x="3191774" y="0"/>
                </a:moveTo>
                <a:cubicBezTo>
                  <a:pt x="4954542" y="0"/>
                  <a:pt x="6383548" y="1429006"/>
                  <a:pt x="6383548" y="3191774"/>
                </a:cubicBezTo>
                <a:cubicBezTo>
                  <a:pt x="6383548" y="4954542"/>
                  <a:pt x="4954542" y="6383548"/>
                  <a:pt x="3191774" y="6383548"/>
                </a:cubicBezTo>
                <a:cubicBezTo>
                  <a:pt x="1429006" y="6383548"/>
                  <a:pt x="0" y="4954542"/>
                  <a:pt x="0" y="3191774"/>
                </a:cubicBezTo>
                <a:cubicBezTo>
                  <a:pt x="0" y="1429006"/>
                  <a:pt x="1429006" y="0"/>
                  <a:pt x="3191774" y="0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000">
              <a:latin typeface="한컴 윤고딕 250" pitchFamily="18" charset="-127"/>
              <a:ea typeface="한컴 윤고딕 250" pitchFamily="18" charset="-127"/>
            </a:endParaRPr>
          </a:p>
        </p:txBody>
      </p:sp>
      <p:sp>
        <p:nvSpPr>
          <p:cNvPr id="21" name="타원 20"/>
          <p:cNvSpPr/>
          <p:nvPr/>
        </p:nvSpPr>
        <p:spPr>
          <a:xfrm>
            <a:off x="1478731" y="743562"/>
            <a:ext cx="1859280" cy="1859280"/>
          </a:xfrm>
          <a:prstGeom prst="ellipse">
            <a:avLst/>
          </a:prstGeom>
          <a:solidFill>
            <a:srgbClr val="F50F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000">
              <a:latin typeface="한컴 윤고딕 250" pitchFamily="18" charset="-127"/>
              <a:ea typeface="한컴 윤고딕 250" pitchFamily="18" charset="-127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880131" y="1324279"/>
            <a:ext cx="110799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4000" dirty="0" smtClean="0">
                <a:solidFill>
                  <a:schemeClr val="bg1"/>
                </a:solidFill>
                <a:latin typeface="한컴 윤고딕 250" pitchFamily="18" charset="-127"/>
                <a:ea typeface="한컴 윤고딕 250" pitchFamily="18" charset="-127"/>
              </a:rPr>
              <a:t>목차</a:t>
            </a:r>
            <a:endParaRPr lang="ko-KR" altLang="en-US" sz="4000" dirty="0">
              <a:solidFill>
                <a:schemeClr val="bg1"/>
              </a:solidFill>
              <a:latin typeface="한컴 윤고딕 250" pitchFamily="18" charset="-127"/>
              <a:ea typeface="한컴 윤고딕 250" pitchFamily="18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843217" y="1907382"/>
            <a:ext cx="483177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>
                <a:ln>
                  <a:solidFill>
                    <a:schemeClr val="tx1">
                      <a:lumMod val="85000"/>
                      <a:lumOff val="15000"/>
                      <a:alpha val="500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Bold" panose="00000800000000000000" pitchFamily="2" charset="-127"/>
                <a:ea typeface="KoPub돋움체 Bold" panose="00000800000000000000" pitchFamily="2" charset="-127"/>
              </a:defRPr>
            </a:lvl1pPr>
          </a:lstStyle>
          <a:p>
            <a:r>
              <a:rPr lang="en-US" altLang="ko-KR" sz="3000" dirty="0" smtClean="0">
                <a:latin typeface="한컴 윤고딕 250" pitchFamily="18" charset="-127"/>
                <a:ea typeface="한컴 윤고딕 250" pitchFamily="18" charset="-127"/>
              </a:rPr>
              <a:t>1. </a:t>
            </a:r>
            <a:r>
              <a:rPr lang="ko-KR" altLang="en-US" sz="3000" dirty="0" smtClean="0">
                <a:latin typeface="한컴 윤고딕 250" pitchFamily="18" charset="-127"/>
                <a:ea typeface="한컴 윤고딕 250" pitchFamily="18" charset="-127"/>
              </a:rPr>
              <a:t>청일</a:t>
            </a:r>
            <a:r>
              <a:rPr lang="en-US" altLang="ko-KR" sz="3000" dirty="0" smtClean="0">
                <a:latin typeface="한컴 윤고딕 250" pitchFamily="18" charset="-127"/>
                <a:ea typeface="한컴 윤고딕 250" pitchFamily="18" charset="-127"/>
              </a:rPr>
              <a:t>,</a:t>
            </a:r>
            <a:r>
              <a:rPr lang="ko-KR" altLang="en-US" sz="3000" dirty="0" smtClean="0">
                <a:latin typeface="한컴 윤고딕 250" pitchFamily="18" charset="-127"/>
                <a:ea typeface="한컴 윤고딕 250" pitchFamily="18" charset="-127"/>
              </a:rPr>
              <a:t>러일전쟁과 일본경제</a:t>
            </a:r>
            <a:endParaRPr lang="ko-KR" altLang="en-US" sz="3000" dirty="0">
              <a:latin typeface="한컴 윤고딕 250" pitchFamily="18" charset="-127"/>
              <a:ea typeface="한컴 윤고딕 250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43216" y="2808405"/>
            <a:ext cx="5062604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>
                <a:ln>
                  <a:solidFill>
                    <a:schemeClr val="tx1">
                      <a:lumMod val="85000"/>
                      <a:lumOff val="15000"/>
                      <a:alpha val="500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Bold" panose="00000800000000000000" pitchFamily="2" charset="-127"/>
                <a:ea typeface="KoPub돋움체 Bold" panose="00000800000000000000" pitchFamily="2" charset="-127"/>
              </a:defRPr>
            </a:lvl1pPr>
          </a:lstStyle>
          <a:p>
            <a:r>
              <a:rPr lang="en-US" altLang="ko-KR" sz="3000" dirty="0" smtClean="0">
                <a:latin typeface="한컴 윤고딕 250" pitchFamily="18" charset="-127"/>
                <a:ea typeface="한컴 윤고딕 250" pitchFamily="18" charset="-127"/>
              </a:rPr>
              <a:t>2. </a:t>
            </a:r>
            <a:r>
              <a:rPr lang="ko-KR" altLang="en-US" sz="3000" dirty="0" smtClean="0">
                <a:latin typeface="한컴 윤고딕 250" pitchFamily="18" charset="-127"/>
                <a:ea typeface="한컴 윤고딕 250" pitchFamily="18" charset="-127"/>
              </a:rPr>
              <a:t>제</a:t>
            </a:r>
            <a:r>
              <a:rPr lang="en-US" altLang="ko-KR" sz="3000" dirty="0" smtClean="0">
                <a:latin typeface="한컴 윤고딕 250" pitchFamily="18" charset="-127"/>
                <a:ea typeface="한컴 윤고딕 250" pitchFamily="18" charset="-127"/>
              </a:rPr>
              <a:t>1</a:t>
            </a:r>
            <a:r>
              <a:rPr lang="ko-KR" altLang="en-US" sz="3000" dirty="0" smtClean="0">
                <a:latin typeface="한컴 윤고딕 250" pitchFamily="18" charset="-127"/>
                <a:ea typeface="한컴 윤고딕 250" pitchFamily="18" charset="-127"/>
              </a:rPr>
              <a:t>차 세계대전과 일본경제</a:t>
            </a:r>
            <a:endParaRPr lang="ko-KR" altLang="en-US" sz="3000" dirty="0">
              <a:latin typeface="한컴 윤고딕 250" pitchFamily="18" charset="-127"/>
              <a:ea typeface="한컴 윤고딕 250" pitchFamily="18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868974" y="3709426"/>
            <a:ext cx="4095993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>
                <a:ln>
                  <a:solidFill>
                    <a:schemeClr val="tx1">
                      <a:lumMod val="85000"/>
                      <a:lumOff val="15000"/>
                      <a:alpha val="500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Bold" panose="00000800000000000000" pitchFamily="2" charset="-127"/>
                <a:ea typeface="KoPub돋움체 Bold" panose="00000800000000000000" pitchFamily="2" charset="-127"/>
              </a:defRPr>
            </a:lvl1pPr>
          </a:lstStyle>
          <a:p>
            <a:r>
              <a:rPr lang="en-US" altLang="ko-KR" sz="3000" dirty="0" smtClean="0">
                <a:latin typeface="한컴 윤고딕 250" pitchFamily="18" charset="-127"/>
                <a:ea typeface="한컴 윤고딕 250" pitchFamily="18" charset="-127"/>
              </a:rPr>
              <a:t>3. 1920</a:t>
            </a:r>
            <a:r>
              <a:rPr lang="ko-KR" altLang="en-US" sz="3000" dirty="0" smtClean="0">
                <a:latin typeface="한컴 윤고딕 250" pitchFamily="18" charset="-127"/>
                <a:ea typeface="한컴 윤고딕 250" pitchFamily="18" charset="-127"/>
              </a:rPr>
              <a:t>년대 일본경제</a:t>
            </a:r>
            <a:endParaRPr lang="ko-KR" altLang="en-US" sz="3000" dirty="0">
              <a:latin typeface="한컴 윤고딕 250" pitchFamily="18" charset="-127"/>
              <a:ea typeface="한컴 윤고딕 250" pitchFamily="18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56095" y="4584686"/>
            <a:ext cx="463620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>
                <a:ln>
                  <a:solidFill>
                    <a:schemeClr val="tx1">
                      <a:lumMod val="85000"/>
                      <a:lumOff val="15000"/>
                      <a:alpha val="500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KoPub돋움체 Bold" panose="00000800000000000000" pitchFamily="2" charset="-127"/>
                <a:ea typeface="KoPub돋움체 Bold" panose="00000800000000000000" pitchFamily="2" charset="-127"/>
              </a:defRPr>
            </a:lvl1pPr>
          </a:lstStyle>
          <a:p>
            <a:r>
              <a:rPr lang="en-US" altLang="ko-KR" sz="3000" dirty="0" smtClean="0">
                <a:latin typeface="한컴 윤고딕 250" pitchFamily="18" charset="-127"/>
                <a:ea typeface="한컴 윤고딕 250" pitchFamily="18" charset="-127"/>
              </a:rPr>
              <a:t>4. </a:t>
            </a:r>
            <a:r>
              <a:rPr lang="ko-KR" altLang="en-US" sz="3000" dirty="0" err="1" smtClean="0">
                <a:latin typeface="한컴 윤고딕 250" pitchFamily="18" charset="-127"/>
                <a:ea typeface="한컴 윤고딕 250" pitchFamily="18" charset="-127"/>
              </a:rPr>
              <a:t>다이쇼</a:t>
            </a:r>
            <a:r>
              <a:rPr lang="ko-KR" altLang="en-US" sz="3000" dirty="0" smtClean="0">
                <a:latin typeface="한컴 윤고딕 250" pitchFamily="18" charset="-127"/>
                <a:ea typeface="한컴 윤고딕 250" pitchFamily="18" charset="-127"/>
              </a:rPr>
              <a:t> 시대 경제 총정리</a:t>
            </a:r>
            <a:endParaRPr lang="ko-KR" altLang="en-US" sz="3000" dirty="0">
              <a:latin typeface="한컴 윤고딕 250" pitchFamily="18" charset="-127"/>
              <a:ea typeface="한컴 윤고딕 25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384907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chemeClr val="bg1">
            <a:lumMod val="95000"/>
          </a:scheme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타원 20"/>
          <p:cNvSpPr/>
          <p:nvPr/>
        </p:nvSpPr>
        <p:spPr>
          <a:xfrm>
            <a:off x="1871335" y="2701289"/>
            <a:ext cx="1453066" cy="1439059"/>
          </a:xfrm>
          <a:prstGeom prst="ellipse">
            <a:avLst/>
          </a:prstGeom>
          <a:solidFill>
            <a:srgbClr val="f50f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 b="1">
              <a:latin typeface="한컴 윤고딕 250"/>
              <a:ea typeface="한컴 윤고딕 25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692901" y="3041096"/>
            <a:ext cx="6507480" cy="77652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 lang="ko-KR" altLang="en-US"/>
            </a:pPr>
            <a:r>
              <a:rPr lang="en-US" altLang="ko-KR" sz="4500">
                <a:latin typeface="한컴 윤고딕 250"/>
                <a:ea typeface="한컴 윤고딕 250"/>
              </a:rPr>
              <a:t> </a:t>
            </a:r>
            <a:r>
              <a:rPr lang="ko-KR" altLang="en-US" sz="4500">
                <a:latin typeface="한컴 윤고딕 250"/>
                <a:ea typeface="한컴 윤고딕 250"/>
              </a:rPr>
              <a:t>청일</a:t>
            </a:r>
            <a:r>
              <a:rPr lang="en-US" altLang="ko-KR" sz="4500">
                <a:latin typeface="한컴 윤고딕 250"/>
                <a:ea typeface="한컴 윤고딕 250"/>
              </a:rPr>
              <a:t>,</a:t>
            </a:r>
            <a:r>
              <a:rPr lang="ko-KR" altLang="en-US" sz="4500">
                <a:latin typeface="한컴 윤고딕 250"/>
                <a:ea typeface="한컴 윤고딕 250"/>
              </a:rPr>
              <a:t>러일전쟁과 일본경제</a:t>
            </a:r>
            <a:endParaRPr lang="ko-KR" altLang="en-US" sz="4500">
              <a:latin typeface="한컴 윤고딕 250"/>
              <a:ea typeface="한컴 윤고딕 250"/>
            </a:endParaRPr>
          </a:p>
        </p:txBody>
      </p:sp>
      <p:sp>
        <p:nvSpPr>
          <p:cNvPr id="27" name="TextBox 24"/>
          <p:cNvSpPr txBox="1"/>
          <p:nvPr/>
        </p:nvSpPr>
        <p:spPr>
          <a:xfrm>
            <a:off x="2371166" y="2988964"/>
            <a:ext cx="473087" cy="8762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lang="ko-KR" altLang="en-US"/>
            </a:pPr>
            <a:r>
              <a:rPr lang="ko-KR" altLang="en-US" sz="5200" b="1">
                <a:solidFill>
                  <a:schemeClr val="bg1"/>
                </a:solidFill>
                <a:latin typeface="한컴 윤고딕 250"/>
                <a:ea typeface="한컴 윤고딕 250"/>
              </a:rPr>
              <a:t>1</a:t>
            </a:r>
            <a:endParaRPr lang="ko-KR" altLang="en-US" sz="5200" b="1">
              <a:solidFill>
                <a:schemeClr val="bg1"/>
              </a:solidFill>
              <a:latin typeface="한컴 윤고딕 250"/>
              <a:ea typeface="한컴 윤고딕 250"/>
            </a:endParaRPr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>
</file>

<file path=ppt/slides/slide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chemeClr val="bg1">
            <a:lumMod val="95000"/>
          </a:scheme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그룹 4"/>
          <p:cNvGrpSpPr/>
          <p:nvPr/>
        </p:nvGrpSpPr>
        <p:grpSpPr>
          <a:xfrm rot="0">
            <a:off x="246133" y="192756"/>
            <a:ext cx="759942" cy="798917"/>
            <a:chOff x="222755" y="244515"/>
            <a:chExt cx="463181" cy="463181"/>
          </a:xfrm>
        </p:grpSpPr>
        <p:sp>
          <p:nvSpPr>
            <p:cNvPr id="2" name="타원 1"/>
            <p:cNvSpPr/>
            <p:nvPr/>
          </p:nvSpPr>
          <p:spPr>
            <a:xfrm>
              <a:off x="222755" y="244515"/>
              <a:ext cx="463181" cy="463181"/>
            </a:xfrm>
            <a:prstGeom prst="ellipse">
              <a:avLst/>
            </a:prstGeom>
            <a:solidFill>
              <a:srgbClr val="f50f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>
                <a:latin typeface="한컴 윤고딕 250"/>
                <a:ea typeface="한컴 윤고딕 250"/>
              </a:endParaRPr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326684" y="304247"/>
              <a:ext cx="257152" cy="329932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>
                <a:defRPr lang="ko-KR" altLang="en-US"/>
              </a:pPr>
              <a:r>
                <a:rPr lang="en-US" altLang="ko-KR" sz="3200">
                  <a:solidFill>
                    <a:schemeClr val="bg1"/>
                  </a:solidFill>
                  <a:latin typeface="한컴 윤고딕 250"/>
                  <a:ea typeface="한컴 윤고딕 250"/>
                </a:rPr>
                <a:t>1</a:t>
              </a:r>
              <a:endParaRPr lang="ko-KR" altLang="en-US" sz="3200">
                <a:solidFill>
                  <a:schemeClr val="bg1"/>
                </a:solidFill>
                <a:latin typeface="한컴 윤고딕 250"/>
                <a:ea typeface="한컴 윤고딕 250"/>
              </a:endParaRP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1135543" y="300281"/>
            <a:ext cx="4261322" cy="553998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ko-KR"/>
            </a:defPPr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KoPub돋움체 Medium"/>
                <a:ea typeface="KoPub돋움체 Medium"/>
              </a:defRPr>
            </a:lvl1pPr>
          </a:lstStyle>
          <a:p>
            <a:pPr lvl="0">
              <a:defRPr lang="ko-KR" altLang="en-US"/>
            </a:pPr>
            <a:r>
              <a:rPr lang="ko-KR" altLang="en-US" sz="3000">
                <a:latin typeface="한컴 윤고딕 250"/>
                <a:ea typeface="한컴 윤고딕 250"/>
              </a:rPr>
              <a:t>청일</a:t>
            </a:r>
            <a:r>
              <a:rPr lang="en-US" altLang="ko-KR" sz="3000">
                <a:latin typeface="한컴 윤고딕 250"/>
                <a:ea typeface="한컴 윤고딕 250"/>
              </a:rPr>
              <a:t>,</a:t>
            </a:r>
            <a:r>
              <a:rPr lang="ko-KR" altLang="en-US" sz="3000">
                <a:latin typeface="한컴 윤고딕 250"/>
                <a:ea typeface="한컴 윤고딕 250"/>
              </a:rPr>
              <a:t>러일전쟁과 일본경제</a:t>
            </a:r>
            <a:endParaRPr lang="ko-KR" altLang="en-US" sz="3000">
              <a:latin typeface="한컴 윤고딕 250"/>
              <a:ea typeface="한컴 윤고딕 250"/>
            </a:endParaRPr>
          </a:p>
        </p:txBody>
      </p:sp>
      <p:sp>
        <p:nvSpPr>
          <p:cNvPr id="26" name="직사각형 25"/>
          <p:cNvSpPr/>
          <p:nvPr/>
        </p:nvSpPr>
        <p:spPr>
          <a:xfrm>
            <a:off x="2760964" y="4197349"/>
            <a:ext cx="1670620" cy="557486"/>
          </a:xfrm>
          <a:prstGeom prst="rect">
            <a:avLst/>
          </a:prstGeom>
          <a:solidFill>
            <a:srgbClr val="f50f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>
              <a:latin typeface="한컴 윤고딕 250"/>
              <a:ea typeface="한컴 윤고딕 25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950821" y="4206874"/>
            <a:ext cx="1576995" cy="46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 lang="ko-KR" altLang="en-US"/>
            </a:pPr>
            <a:r>
              <a:rPr lang="ko-KR" altLang="en-US" sz="2500">
                <a:ln w="9525">
                  <a:solidFill>
                    <a:schemeClr val="bg1">
                      <a:alpha val="15000"/>
                    </a:schemeClr>
                  </a:solidFill>
                </a:ln>
                <a:solidFill>
                  <a:schemeClr val="bg1"/>
                </a:solidFill>
                <a:latin typeface="한컴 윤고딕 250"/>
                <a:ea typeface="한컴 윤고딕 250"/>
              </a:rPr>
              <a:t>청일전쟁</a:t>
            </a:r>
            <a:endParaRPr lang="ko-KR" altLang="en-US" sz="2500">
              <a:ln w="9525">
                <a:solidFill>
                  <a:schemeClr val="bg1">
                    <a:alpha val="15000"/>
                  </a:schemeClr>
                </a:solidFill>
              </a:ln>
              <a:solidFill>
                <a:schemeClr val="bg1"/>
              </a:solidFill>
              <a:latin typeface="한컴 윤고딕 250"/>
              <a:ea typeface="한컴 윤고딕 25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644541" y="5132407"/>
            <a:ext cx="7114774" cy="12283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 algn="ctr">
              <a:defRPr lang="ko-KR" altLang="en-US"/>
            </a:pPr>
            <a:r>
              <a:rPr lang="ko-KR" altLang="en-US" sz="2500">
                <a:ln w="9525">
                  <a:solidFill>
                    <a:schemeClr val="bg2">
                      <a:lumMod val="25000"/>
                      <a:alpha val="15000"/>
                    </a:schemeClr>
                  </a:solidFill>
                </a:ln>
                <a:solidFill>
                  <a:schemeClr val="bg2">
                    <a:lumMod val="25000"/>
                  </a:schemeClr>
                </a:solidFill>
                <a:latin typeface="한컴 윤고딕 250"/>
                <a:ea typeface="한컴 윤고딕 250"/>
              </a:rPr>
              <a:t>전쟁으로 인해 재정규모 일거 확대</a:t>
            </a:r>
            <a:endParaRPr lang="ko-KR" altLang="en-US" sz="2500">
              <a:ln w="9525">
                <a:solidFill>
                  <a:schemeClr val="bg2">
                    <a:lumMod val="25000"/>
                    <a:alpha val="15000"/>
                  </a:schemeClr>
                </a:solidFill>
              </a:ln>
              <a:solidFill>
                <a:schemeClr val="bg2">
                  <a:lumMod val="25000"/>
                </a:schemeClr>
              </a:solidFill>
              <a:latin typeface="한컴 윤고딕 250"/>
              <a:ea typeface="한컴 윤고딕 250"/>
            </a:endParaRPr>
          </a:p>
          <a:p>
            <a:pPr lvl="0" algn="ctr">
              <a:defRPr lang="ko-KR" altLang="en-US"/>
            </a:pPr>
            <a:endParaRPr lang="ko-KR" altLang="en-US" sz="2500">
              <a:ln w="9525">
                <a:solidFill>
                  <a:schemeClr val="bg2">
                    <a:lumMod val="25000"/>
                    <a:alpha val="15000"/>
                  </a:schemeClr>
                </a:solidFill>
              </a:ln>
              <a:solidFill>
                <a:srgbClr val="3b3838"/>
              </a:solidFill>
              <a:latin typeface="한컴 윤고딕 250"/>
              <a:ea typeface="한컴 윤고딕 250"/>
            </a:endParaRPr>
          </a:p>
          <a:p>
            <a:pPr lvl="0" algn="ctr">
              <a:defRPr lang="ko-KR" altLang="en-US"/>
            </a:pPr>
            <a:r>
              <a:rPr lang="ko-KR" altLang="en-US" sz="2500">
                <a:ln w="9525">
                  <a:solidFill>
                    <a:schemeClr val="bg2">
                      <a:lumMod val="25000"/>
                      <a:alpha val="15000"/>
                    </a:schemeClr>
                  </a:solidFill>
                </a:ln>
                <a:solidFill>
                  <a:schemeClr val="bg2">
                    <a:lumMod val="25000"/>
                  </a:schemeClr>
                </a:solidFill>
                <a:latin typeface="한컴 윤고딕 250"/>
                <a:ea typeface="한컴 윤고딕 250"/>
              </a:rPr>
              <a:t>전비조달을 위해 </a:t>
            </a:r>
            <a:r>
              <a:rPr lang="ko-KR" altLang="en-US" sz="2500">
                <a:ln w="9525">
                  <a:solidFill>
                    <a:schemeClr val="bg2">
                      <a:lumMod val="25000"/>
                      <a:alpha val="15000"/>
                    </a:schemeClr>
                  </a:solidFill>
                </a:ln>
                <a:solidFill>
                  <a:srgbClr val="f50f58"/>
                </a:solidFill>
                <a:latin typeface="한컴 윤고딕 250"/>
                <a:ea typeface="한컴 윤고딕 250"/>
              </a:rPr>
              <a:t>국채 발행</a:t>
            </a:r>
            <a:r>
              <a:rPr lang="ko-KR" altLang="en-US" sz="2500">
                <a:ln w="9525">
                  <a:solidFill>
                    <a:schemeClr val="bg2">
                      <a:lumMod val="25000"/>
                      <a:alpha val="15000"/>
                    </a:schemeClr>
                  </a:solidFill>
                </a:ln>
                <a:solidFill>
                  <a:schemeClr val="bg2">
                    <a:lumMod val="25000"/>
                  </a:schemeClr>
                </a:solidFill>
                <a:latin typeface="한컴 윤고딕 250"/>
                <a:ea typeface="한컴 윤고딕 250"/>
              </a:rPr>
              <a:t> 비용이 증가 -&gt; </a:t>
            </a:r>
            <a:r>
              <a:rPr lang="ko-KR" altLang="en-US" sz="2500">
                <a:ln w="9525">
                  <a:solidFill>
                    <a:schemeClr val="bg2">
                      <a:lumMod val="25000"/>
                      <a:alpha val="15000"/>
                    </a:schemeClr>
                  </a:solidFill>
                </a:ln>
                <a:solidFill>
                  <a:srgbClr val="f50f58"/>
                </a:solidFill>
                <a:latin typeface="한컴 윤고딕 250"/>
                <a:ea typeface="한컴 윤고딕 250"/>
              </a:rPr>
              <a:t>재정압박</a:t>
            </a:r>
            <a:endParaRPr lang="ko-KR" altLang="en-US" sz="2500">
              <a:ln w="9525">
                <a:solidFill>
                  <a:schemeClr val="bg2">
                    <a:lumMod val="25000"/>
                    <a:alpha val="15000"/>
                  </a:schemeClr>
                </a:solidFill>
              </a:ln>
              <a:solidFill>
                <a:srgbClr val="f50f58"/>
              </a:solidFill>
              <a:latin typeface="한컴 윤고딕 250"/>
              <a:ea typeface="한컴 윤고딕 250"/>
            </a:endParaRPr>
          </a:p>
        </p:txBody>
      </p:sp>
      <p:pic>
        <p:nvPicPr>
          <p:cNvPr id="32" name="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6715125" y="1349374"/>
            <a:ext cx="4349750" cy="2757741"/>
          </a:xfrm>
          <a:prstGeom prst="rect">
            <a:avLst/>
          </a:prstGeom>
        </p:spPr>
      </p:pic>
      <p:pic>
        <p:nvPicPr>
          <p:cNvPr id="33" name=""/>
          <p:cNvPicPr>
            <a:picLocks noChangeAspect="1"/>
          </p:cNvPicPr>
          <p:nvPr/>
        </p:nvPicPr>
        <p:blipFill rotWithShape="1">
          <a:blip r:embed="rId4"/>
          <a:stretch>
            <a:fillRect/>
          </a:stretch>
        </p:blipFill>
        <p:spPr>
          <a:xfrm>
            <a:off x="676274" y="1338232"/>
            <a:ext cx="5419725" cy="2776566"/>
          </a:xfrm>
          <a:prstGeom prst="rect">
            <a:avLst/>
          </a:prstGeom>
        </p:spPr>
      </p:pic>
      <p:sp>
        <p:nvSpPr>
          <p:cNvPr id="34" name="직사각형 25"/>
          <p:cNvSpPr/>
          <p:nvPr/>
        </p:nvSpPr>
        <p:spPr>
          <a:xfrm>
            <a:off x="2760964" y="4197349"/>
            <a:ext cx="1670620" cy="557486"/>
          </a:xfrm>
          <a:prstGeom prst="rect">
            <a:avLst/>
          </a:prstGeom>
          <a:solidFill>
            <a:srgbClr val="f50f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>
              <a:latin typeface="한컴 윤고딕 250"/>
              <a:ea typeface="한컴 윤고딕 250"/>
            </a:endParaRPr>
          </a:p>
        </p:txBody>
      </p:sp>
      <p:sp>
        <p:nvSpPr>
          <p:cNvPr id="35" name="TextBox 26"/>
          <p:cNvSpPr txBox="1"/>
          <p:nvPr/>
        </p:nvSpPr>
        <p:spPr>
          <a:xfrm>
            <a:off x="2950821" y="4206874"/>
            <a:ext cx="1576995" cy="46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 lang="ko-KR" altLang="en-US"/>
            </a:pPr>
            <a:r>
              <a:rPr lang="ko-KR" altLang="en-US" sz="2500">
                <a:ln w="9525">
                  <a:solidFill>
                    <a:schemeClr val="bg1">
                      <a:alpha val="15000"/>
                    </a:schemeClr>
                  </a:solidFill>
                </a:ln>
                <a:solidFill>
                  <a:schemeClr val="bg1"/>
                </a:solidFill>
                <a:latin typeface="한컴 윤고딕 250"/>
                <a:ea typeface="한컴 윤고딕 250"/>
              </a:rPr>
              <a:t>청일전쟁</a:t>
            </a:r>
            <a:endParaRPr lang="ko-KR" altLang="en-US" sz="2500">
              <a:ln w="9525">
                <a:solidFill>
                  <a:schemeClr val="bg1">
                    <a:alpha val="15000"/>
                  </a:schemeClr>
                </a:solidFill>
              </a:ln>
              <a:solidFill>
                <a:schemeClr val="bg1"/>
              </a:solidFill>
              <a:latin typeface="한컴 윤고딕 250"/>
              <a:ea typeface="한컴 윤고딕 250"/>
            </a:endParaRPr>
          </a:p>
        </p:txBody>
      </p:sp>
      <p:sp>
        <p:nvSpPr>
          <p:cNvPr id="36" name="직사각형 25"/>
          <p:cNvSpPr/>
          <p:nvPr/>
        </p:nvSpPr>
        <p:spPr>
          <a:xfrm>
            <a:off x="7961614" y="4225924"/>
            <a:ext cx="1670620" cy="557486"/>
          </a:xfrm>
          <a:prstGeom prst="rect">
            <a:avLst/>
          </a:prstGeom>
          <a:solidFill>
            <a:srgbClr val="f50f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>
              <a:latin typeface="한컴 윤고딕 250"/>
              <a:ea typeface="한컴 윤고딕 250"/>
            </a:endParaRPr>
          </a:p>
        </p:txBody>
      </p:sp>
      <p:sp>
        <p:nvSpPr>
          <p:cNvPr id="37" name="TextBox 26"/>
          <p:cNvSpPr txBox="1"/>
          <p:nvPr/>
        </p:nvSpPr>
        <p:spPr>
          <a:xfrm>
            <a:off x="8151470" y="4235449"/>
            <a:ext cx="1576996" cy="467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 lang="ko-KR" altLang="en-US"/>
            </a:pPr>
            <a:r>
              <a:rPr lang="ko-KR" altLang="en-US" sz="2500">
                <a:ln w="9525">
                  <a:solidFill>
                    <a:schemeClr val="bg1">
                      <a:alpha val="15000"/>
                    </a:schemeClr>
                  </a:solidFill>
                </a:ln>
                <a:solidFill>
                  <a:schemeClr val="bg1"/>
                </a:solidFill>
                <a:latin typeface="한컴 윤고딕 250"/>
                <a:ea typeface="한컴 윤고딕 250"/>
              </a:rPr>
              <a:t>청일전쟁</a:t>
            </a:r>
            <a:endParaRPr lang="ko-KR" altLang="en-US" sz="2500">
              <a:ln w="9525">
                <a:solidFill>
                  <a:schemeClr val="bg1">
                    <a:alpha val="15000"/>
                  </a:schemeClr>
                </a:solidFill>
              </a:ln>
              <a:solidFill>
                <a:schemeClr val="bg1"/>
              </a:solidFill>
              <a:latin typeface="한컴 윤고딕 250"/>
              <a:ea typeface="한컴 윤고딕 250"/>
            </a:endParaRPr>
          </a:p>
        </p:txBody>
      </p:sp>
      <p:sp>
        <p:nvSpPr>
          <p:cNvPr id="38" name="직사각형 25"/>
          <p:cNvSpPr/>
          <p:nvPr/>
        </p:nvSpPr>
        <p:spPr>
          <a:xfrm>
            <a:off x="7961614" y="4225924"/>
            <a:ext cx="1670620" cy="557486"/>
          </a:xfrm>
          <a:prstGeom prst="rect">
            <a:avLst/>
          </a:prstGeom>
          <a:solidFill>
            <a:srgbClr val="f50f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>
              <a:latin typeface="한컴 윤고딕 250"/>
              <a:ea typeface="한컴 윤고딕 250"/>
            </a:endParaRPr>
          </a:p>
        </p:txBody>
      </p:sp>
      <p:sp>
        <p:nvSpPr>
          <p:cNvPr id="39" name="TextBox 26"/>
          <p:cNvSpPr txBox="1"/>
          <p:nvPr/>
        </p:nvSpPr>
        <p:spPr>
          <a:xfrm>
            <a:off x="8151470" y="4235449"/>
            <a:ext cx="1576996" cy="46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 lang="ko-KR" altLang="en-US"/>
            </a:pPr>
            <a:r>
              <a:rPr lang="ko-KR" altLang="en-US" sz="2500">
                <a:ln w="9525">
                  <a:solidFill>
                    <a:schemeClr val="bg1">
                      <a:alpha val="15000"/>
                    </a:schemeClr>
                  </a:solidFill>
                </a:ln>
                <a:solidFill>
                  <a:schemeClr val="bg1"/>
                </a:solidFill>
                <a:latin typeface="한컴 윤고딕 250"/>
                <a:ea typeface="한컴 윤고딕 250"/>
              </a:rPr>
              <a:t>러일전쟁</a:t>
            </a:r>
            <a:endParaRPr lang="ko-KR" altLang="en-US" sz="2500">
              <a:ln w="9525">
                <a:solidFill>
                  <a:schemeClr val="bg1">
                    <a:alpha val="15000"/>
                  </a:schemeClr>
                </a:solidFill>
              </a:ln>
              <a:solidFill>
                <a:schemeClr val="bg1"/>
              </a:solidFill>
              <a:latin typeface="한컴 윤고딕 250"/>
              <a:ea typeface="한컴 윤고딕 25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xmlns:mc="http://schemas.openxmlformats.org/markup-compatibility/2006" xmlns:hp="http://schemas.haansoft.com/office/presentation/8.0" mc:Ignorable="hp" hp:hslDur="500"/>
</p:sld>
</file>

<file path=ppt/slides/slide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chemeClr val="bg1">
            <a:lumMod val="95000"/>
          </a:scheme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그룹 4"/>
          <p:cNvGrpSpPr/>
          <p:nvPr/>
        </p:nvGrpSpPr>
        <p:grpSpPr>
          <a:xfrm rot="0">
            <a:off x="246133" y="192756"/>
            <a:ext cx="759942" cy="798917"/>
            <a:chOff x="222755" y="244515"/>
            <a:chExt cx="463181" cy="463181"/>
          </a:xfrm>
        </p:grpSpPr>
        <p:sp>
          <p:nvSpPr>
            <p:cNvPr id="2" name="타원 1"/>
            <p:cNvSpPr/>
            <p:nvPr/>
          </p:nvSpPr>
          <p:spPr>
            <a:xfrm>
              <a:off x="222755" y="244515"/>
              <a:ext cx="463181" cy="463181"/>
            </a:xfrm>
            <a:prstGeom prst="ellipse">
              <a:avLst/>
            </a:prstGeom>
            <a:solidFill>
              <a:srgbClr val="f50f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>
                <a:latin typeface="한컴 윤고딕 250"/>
                <a:ea typeface="한컴 윤고딕 250"/>
              </a:endParaRPr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326684" y="304247"/>
              <a:ext cx="257152" cy="329932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>
                <a:defRPr lang="ko-KR" altLang="en-US"/>
              </a:pPr>
              <a:r>
                <a:rPr lang="en-US" altLang="ko-KR" sz="3200">
                  <a:solidFill>
                    <a:schemeClr val="bg1"/>
                  </a:solidFill>
                  <a:latin typeface="한컴 윤고딕 250"/>
                  <a:ea typeface="한컴 윤고딕 250"/>
                </a:rPr>
                <a:t>1</a:t>
              </a:r>
              <a:endParaRPr lang="ko-KR" altLang="en-US" sz="3200">
                <a:solidFill>
                  <a:schemeClr val="bg1"/>
                </a:solidFill>
                <a:latin typeface="한컴 윤고딕 250"/>
                <a:ea typeface="한컴 윤고딕 250"/>
              </a:endParaRP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1135543" y="300281"/>
            <a:ext cx="4261322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ko-KR"/>
            </a:defPPr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KoPub돋움체 Medium"/>
                <a:ea typeface="KoPub돋움체 Medium"/>
              </a:defRPr>
            </a:lvl1pPr>
          </a:lstStyle>
          <a:p>
            <a:pPr lvl="0">
              <a:defRPr lang="ko-KR" altLang="en-US"/>
            </a:pPr>
            <a:r>
              <a:rPr lang="ko-KR" altLang="en-US" sz="3000">
                <a:latin typeface="한컴 윤고딕 250"/>
                <a:ea typeface="한컴 윤고딕 250"/>
              </a:rPr>
              <a:t>청일</a:t>
            </a:r>
            <a:r>
              <a:rPr lang="en-US" altLang="ko-KR" sz="3000">
                <a:latin typeface="한컴 윤고딕 250"/>
                <a:ea typeface="한컴 윤고딕 250"/>
              </a:rPr>
              <a:t>,</a:t>
            </a:r>
            <a:r>
              <a:rPr lang="ko-KR" altLang="en-US" sz="3000">
                <a:latin typeface="한컴 윤고딕 250"/>
                <a:ea typeface="한컴 윤고딕 250"/>
              </a:rPr>
              <a:t>러일전쟁과 일본경제</a:t>
            </a:r>
            <a:endParaRPr lang="ko-KR" altLang="en-US" sz="3000">
              <a:latin typeface="한컴 윤고딕 250"/>
              <a:ea typeface="한컴 윤고딕 250"/>
            </a:endParaRPr>
          </a:p>
        </p:txBody>
      </p:sp>
      <p:sp>
        <p:nvSpPr>
          <p:cNvPr id="41" name="모서리가 둥근 직사각형 5"/>
          <p:cNvSpPr/>
          <p:nvPr/>
        </p:nvSpPr>
        <p:spPr>
          <a:xfrm>
            <a:off x="5086800" y="2152800"/>
            <a:ext cx="2052000" cy="1872000"/>
          </a:xfrm>
          <a:prstGeom prst="roundRect">
            <a:avLst>
              <a:gd name="adj" fmla="val 16667"/>
            </a:avLst>
          </a:prstGeom>
          <a:solidFill>
            <a:srgbClr val="f50f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>
            <a:noAutofit/>
          </a:bodyPr>
          <a:lstStyle/>
          <a:p>
            <a:pPr algn="ctr">
              <a:defRPr lang="ko-KR" altLang="en-US"/>
            </a:pPr>
            <a:endParaRPr lang="ko-KR" altLang="en-US">
              <a:latin typeface="한컴 윤고딕 250"/>
              <a:ea typeface="한컴 윤고딕 250"/>
            </a:endParaRPr>
          </a:p>
        </p:txBody>
      </p:sp>
      <p:sp>
        <p:nvSpPr>
          <p:cNvPr id="42" name="모서리가 둥근 직사각형 6"/>
          <p:cNvSpPr/>
          <p:nvPr/>
        </p:nvSpPr>
        <p:spPr>
          <a:xfrm>
            <a:off x="1202400" y="2106000"/>
            <a:ext cx="2052000" cy="1872000"/>
          </a:xfrm>
          <a:prstGeom prst="roundRect">
            <a:avLst>
              <a:gd name="adj" fmla="val 16667"/>
            </a:avLst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>
            <a:noAutofit/>
          </a:bodyPr>
          <a:lstStyle/>
          <a:p>
            <a:pPr algn="ctr">
              <a:defRPr lang="ko-KR" altLang="en-US"/>
            </a:pPr>
            <a:endParaRPr lang="ko-KR" altLang="en-US">
              <a:latin typeface="한컴 윤고딕 250"/>
              <a:ea typeface="한컴 윤고딕 250"/>
            </a:endParaRPr>
          </a:p>
        </p:txBody>
      </p:sp>
      <p:sp>
        <p:nvSpPr>
          <p:cNvPr id="43" name="모서리가 둥근 직사각형 7"/>
          <p:cNvSpPr/>
          <p:nvPr/>
        </p:nvSpPr>
        <p:spPr>
          <a:xfrm>
            <a:off x="8888400" y="2138400"/>
            <a:ext cx="2052000" cy="1872000"/>
          </a:xfrm>
          <a:prstGeom prst="roundRect">
            <a:avLst>
              <a:gd name="adj" fmla="val 16667"/>
            </a:avLst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>
            <a:noAutofit/>
          </a:bodyPr>
          <a:lstStyle/>
          <a:p>
            <a:pPr algn="ctr">
              <a:defRPr lang="ko-KR" altLang="en-US"/>
            </a:pPr>
            <a:endParaRPr lang="ko-KR" altLang="en-US">
              <a:latin typeface="한컴 윤고딕 250"/>
              <a:ea typeface="한컴 윤고딕 250"/>
            </a:endParaRPr>
          </a:p>
        </p:txBody>
      </p:sp>
      <p:sp>
        <p:nvSpPr>
          <p:cNvPr id="45" name="TextBox 9"/>
          <p:cNvSpPr txBox="1"/>
          <p:nvPr/>
        </p:nvSpPr>
        <p:spPr>
          <a:xfrm>
            <a:off x="5499814" y="2670899"/>
            <a:ext cx="1192451" cy="75810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 lang="ko-KR" altLang="en-US"/>
            </a:pPr>
            <a:r>
              <a:rPr lang="ko-KR" altLang="en-US" sz="4400">
                <a:solidFill>
                  <a:schemeClr val="bg1"/>
                </a:solidFill>
                <a:latin typeface="한컴 윤고딕 250"/>
                <a:ea typeface="한컴 윤고딕 250"/>
              </a:rPr>
              <a:t>조선</a:t>
            </a:r>
            <a:endParaRPr lang="ko-KR" altLang="en-US" sz="4400">
              <a:solidFill>
                <a:schemeClr val="bg1"/>
              </a:solidFill>
              <a:latin typeface="한컴 윤고딕 250"/>
              <a:ea typeface="한컴 윤고딕 250"/>
            </a:endParaRPr>
          </a:p>
        </p:txBody>
      </p:sp>
      <p:sp>
        <p:nvSpPr>
          <p:cNvPr id="46" name="TextBox 10"/>
          <p:cNvSpPr txBox="1"/>
          <p:nvPr/>
        </p:nvSpPr>
        <p:spPr>
          <a:xfrm>
            <a:off x="1635562" y="2674460"/>
            <a:ext cx="1434246" cy="7545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 lang="ko-KR" altLang="en-US"/>
            </a:pPr>
            <a:r>
              <a:rPr lang="ko-KR" altLang="en-US" sz="4400">
                <a:solidFill>
                  <a:schemeClr val="tx1">
                    <a:lumMod val="85000"/>
                    <a:lumOff val="15000"/>
                  </a:schemeClr>
                </a:solidFill>
                <a:latin typeface="한컴 윤고딕 250"/>
                <a:ea typeface="한컴 윤고딕 250"/>
              </a:rPr>
              <a:t>대만</a:t>
            </a:r>
            <a:endParaRPr lang="ko-KR" altLang="en-US" sz="4400">
              <a:solidFill>
                <a:schemeClr val="tx1">
                  <a:lumMod val="85000"/>
                  <a:lumOff val="15000"/>
                </a:schemeClr>
              </a:solidFill>
              <a:latin typeface="한컴 윤고딕 250"/>
              <a:ea typeface="한컴 윤고딕 250"/>
            </a:endParaRPr>
          </a:p>
        </p:txBody>
      </p:sp>
      <p:sp>
        <p:nvSpPr>
          <p:cNvPr id="48" name="TextBox 12"/>
          <p:cNvSpPr txBox="1"/>
          <p:nvPr/>
        </p:nvSpPr>
        <p:spPr>
          <a:xfrm>
            <a:off x="9048162" y="2671218"/>
            <a:ext cx="1696170" cy="75778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 lang="ko-KR" altLang="en-US"/>
            </a:pPr>
            <a:r>
              <a:rPr lang="ko-KR" altLang="en-US" sz="4400">
                <a:solidFill>
                  <a:schemeClr val="bg1"/>
                </a:solidFill>
                <a:latin typeface="한컴 윤고딕 250"/>
                <a:ea typeface="한컴 윤고딕 250"/>
              </a:rPr>
              <a:t>사할린</a:t>
            </a:r>
            <a:endParaRPr lang="ko-KR" altLang="en-US" sz="4400">
              <a:solidFill>
                <a:schemeClr val="bg1"/>
              </a:solidFill>
              <a:latin typeface="한컴 윤고딕 250"/>
              <a:ea typeface="한컴 윤고딕 250"/>
            </a:endParaRPr>
          </a:p>
        </p:txBody>
      </p:sp>
      <p:sp>
        <p:nvSpPr>
          <p:cNvPr id="61" name="TextBox 30"/>
          <p:cNvSpPr txBox="1"/>
          <p:nvPr/>
        </p:nvSpPr>
        <p:spPr>
          <a:xfrm>
            <a:off x="5079581" y="1190791"/>
            <a:ext cx="2032838" cy="5427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 lang="ko-KR" altLang="en-US"/>
            </a:pPr>
            <a:r>
              <a:rPr lang="ko-KR" altLang="en-US" sz="3000">
                <a:latin typeface="한컴 윤고딕 250"/>
                <a:ea typeface="한컴 윤고딕 250"/>
              </a:rPr>
              <a:t>식민지 경영</a:t>
            </a:r>
            <a:endParaRPr lang="ko-KR" altLang="en-US" sz="3000">
              <a:latin typeface="한컴 윤고딕 250"/>
              <a:ea typeface="한컴 윤고딕 250"/>
            </a:endParaRPr>
          </a:p>
        </p:txBody>
      </p:sp>
      <p:cxnSp>
        <p:nvCxnSpPr>
          <p:cNvPr id="62" name="직선 연결선 31"/>
          <p:cNvCxnSpPr/>
          <p:nvPr/>
        </p:nvCxnSpPr>
        <p:spPr>
          <a:xfrm>
            <a:off x="5101741" y="1833087"/>
            <a:ext cx="1988517" cy="0"/>
          </a:xfrm>
          <a:prstGeom prst="line">
            <a:avLst/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35"/>
          <p:cNvSpPr txBox="1"/>
          <p:nvPr/>
        </p:nvSpPr>
        <p:spPr>
          <a:xfrm>
            <a:off x="350470" y="4280738"/>
            <a:ext cx="3706834" cy="18419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 lang="ko-KR" altLang="en-US"/>
            </a:pPr>
            <a:r>
              <a:rPr lang="ko-KR" altLang="ko-KR" sz="2300">
                <a:solidFill>
                  <a:srgbClr val="3b3838"/>
                </a:solidFill>
                <a:latin typeface="한컴 윤고딕 250"/>
                <a:ea typeface="한컴 윤고딕 250"/>
              </a:rPr>
              <a:t> 지조개정 사업</a:t>
            </a:r>
            <a:r>
              <a:rPr lang="ko-KR" altLang="en-US" sz="2300">
                <a:solidFill>
                  <a:srgbClr val="3b3838"/>
                </a:solidFill>
                <a:latin typeface="한컴 윤고딕 250"/>
                <a:ea typeface="한컴 윤고딕 250"/>
              </a:rPr>
              <a:t> </a:t>
            </a:r>
            <a:r>
              <a:rPr lang="ko-KR" altLang="ko-KR" sz="2300">
                <a:solidFill>
                  <a:srgbClr val="3b3838"/>
                </a:solidFill>
                <a:latin typeface="한컴 윤고딕 250"/>
                <a:ea typeface="한컴 윤고딕 250"/>
              </a:rPr>
              <a:t>추진</a:t>
            </a:r>
            <a:endParaRPr lang="ko-KR" altLang="ko-KR" sz="2300">
              <a:solidFill>
                <a:srgbClr val="3b3838"/>
              </a:solidFill>
              <a:latin typeface="한컴 윤고딕 250"/>
              <a:ea typeface="한컴 윤고딕 250"/>
            </a:endParaRPr>
          </a:p>
          <a:p>
            <a:pPr lvl="0" algn="ctr">
              <a:defRPr lang="ko-KR" altLang="en-US"/>
            </a:pPr>
            <a:endParaRPr lang="ko-KR" altLang="ko-KR" sz="2300">
              <a:solidFill>
                <a:srgbClr val="3b3838"/>
              </a:solidFill>
              <a:latin typeface="한컴 윤고딕 250"/>
              <a:ea typeface="한컴 윤고딕 250"/>
            </a:endParaRPr>
          </a:p>
          <a:p>
            <a:pPr lvl="0" algn="ctr">
              <a:defRPr lang="ko-KR" altLang="en-US"/>
            </a:pPr>
            <a:r>
              <a:rPr lang="ko-KR" altLang="ko-KR" sz="2300">
                <a:solidFill>
                  <a:srgbClr val="3b3838"/>
                </a:solidFill>
                <a:latin typeface="한컴 윤고딕 250"/>
                <a:ea typeface="한컴 윤고딕 250"/>
              </a:rPr>
              <a:t>일본 근대 제당업 확립</a:t>
            </a:r>
            <a:r>
              <a:rPr lang="ko-KR" altLang="en-US" sz="2300">
                <a:solidFill>
                  <a:srgbClr val="3b3838"/>
                </a:solidFill>
                <a:latin typeface="한컴 윤고딕 250"/>
                <a:ea typeface="한컴 윤고딕 250"/>
              </a:rPr>
              <a:t> </a:t>
            </a:r>
            <a:r>
              <a:rPr lang="ko-KR" altLang="ko-KR" sz="2300">
                <a:solidFill>
                  <a:srgbClr val="3b3838"/>
                </a:solidFill>
                <a:latin typeface="한컴 윤고딕 250"/>
                <a:ea typeface="한컴 윤고딕 250"/>
              </a:rPr>
              <a:t>기여</a:t>
            </a:r>
            <a:endParaRPr lang="ko-KR" altLang="ko-KR" sz="2300">
              <a:solidFill>
                <a:srgbClr val="3b3838"/>
              </a:solidFill>
              <a:latin typeface="한컴 윤고딕 250"/>
              <a:ea typeface="한컴 윤고딕 250"/>
            </a:endParaRPr>
          </a:p>
          <a:p>
            <a:pPr lvl="0" algn="ctr">
              <a:defRPr lang="ko-KR" altLang="en-US"/>
            </a:pPr>
            <a:endParaRPr lang="ko-KR" altLang="ko-KR" sz="2300">
              <a:solidFill>
                <a:srgbClr val="3b3838"/>
              </a:solidFill>
              <a:latin typeface="한컴 윤고딕 250"/>
              <a:ea typeface="한컴 윤고딕 250"/>
            </a:endParaRPr>
          </a:p>
          <a:p>
            <a:pPr lvl="0" algn="ctr">
              <a:defRPr lang="ko-KR" altLang="en-US"/>
            </a:pPr>
            <a:r>
              <a:rPr lang="ko-KR" altLang="ko-KR" sz="2300">
                <a:solidFill>
                  <a:srgbClr val="3b3838"/>
                </a:solidFill>
                <a:latin typeface="한컴 윤고딕 250"/>
                <a:ea typeface="한컴 윤고딕 250"/>
              </a:rPr>
              <a:t>쌀의 생산지</a:t>
            </a:r>
            <a:endParaRPr lang="ko-KR" altLang="ko-KR" sz="2300">
              <a:solidFill>
                <a:srgbClr val="3b3838"/>
              </a:solidFill>
              <a:latin typeface="한컴 윤고딕 250"/>
              <a:ea typeface="한컴 윤고딕 250"/>
            </a:endParaRPr>
          </a:p>
        </p:txBody>
      </p:sp>
      <p:sp>
        <p:nvSpPr>
          <p:cNvPr id="73" name="TextBox 35"/>
          <p:cNvSpPr txBox="1"/>
          <p:nvPr/>
        </p:nvSpPr>
        <p:spPr>
          <a:xfrm>
            <a:off x="8122416" y="4264315"/>
            <a:ext cx="3706834" cy="11452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 lang="ko-KR" altLang="en-US"/>
            </a:pPr>
            <a:r>
              <a:rPr lang="ko-KR" altLang="en-US" sz="2300">
                <a:solidFill>
                  <a:srgbClr val="3b3838"/>
                </a:solidFill>
                <a:latin typeface="한컴 윤고딕 250"/>
                <a:ea typeface="한컴 윤고딕 250"/>
              </a:rPr>
              <a:t>남만주철도 중심으로 진행</a:t>
            </a:r>
            <a:endParaRPr lang="ko-KR" altLang="en-US" sz="2300">
              <a:solidFill>
                <a:srgbClr val="3b3838"/>
              </a:solidFill>
              <a:latin typeface="한컴 윤고딕 250"/>
              <a:ea typeface="한컴 윤고딕 250"/>
            </a:endParaRPr>
          </a:p>
          <a:p>
            <a:pPr lvl="0" algn="ctr">
              <a:defRPr lang="ko-KR" altLang="en-US"/>
            </a:pPr>
            <a:endParaRPr lang="ko-KR" altLang="en-US" sz="2300">
              <a:solidFill>
                <a:srgbClr val="3b3838"/>
              </a:solidFill>
              <a:latin typeface="한컴 윤고딕 250"/>
              <a:ea typeface="한컴 윤고딕 250"/>
            </a:endParaRPr>
          </a:p>
          <a:p>
            <a:pPr lvl="0" algn="ctr">
              <a:defRPr lang="ko-KR" altLang="en-US"/>
            </a:pPr>
            <a:r>
              <a:rPr lang="ko-KR" altLang="en-US" sz="2300">
                <a:solidFill>
                  <a:srgbClr val="3b3838"/>
                </a:solidFill>
                <a:latin typeface="한컴 윤고딕 250"/>
                <a:ea typeface="한컴 윤고딕 250"/>
              </a:rPr>
              <a:t>철도, 광산, 일반행정권</a:t>
            </a:r>
            <a:endParaRPr lang="ko-KR" altLang="en-US" sz="2300">
              <a:solidFill>
                <a:srgbClr val="3b3838"/>
              </a:solidFill>
              <a:latin typeface="한컴 윤고딕 250"/>
              <a:ea typeface="한컴 윤고딕 250"/>
            </a:endParaRPr>
          </a:p>
        </p:txBody>
      </p:sp>
      <p:sp>
        <p:nvSpPr>
          <p:cNvPr id="74" name="TextBox 35"/>
          <p:cNvSpPr txBox="1"/>
          <p:nvPr/>
        </p:nvSpPr>
        <p:spPr>
          <a:xfrm>
            <a:off x="4242583" y="4324075"/>
            <a:ext cx="3706834" cy="793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 lang="ko-KR" altLang="en-US"/>
            </a:pPr>
            <a:r>
              <a:rPr lang="ko-KR" altLang="en-US" sz="2300">
                <a:solidFill>
                  <a:srgbClr val="3b3838"/>
                </a:solidFill>
                <a:latin typeface="한컴 윤고딕 250"/>
                <a:ea typeface="한컴 윤고딕 250"/>
              </a:rPr>
              <a:t>일본의 식료, 원료기지, 금 공급지</a:t>
            </a:r>
            <a:endParaRPr lang="ko-KR" altLang="en-US" sz="2300">
              <a:solidFill>
                <a:srgbClr val="3b3838"/>
              </a:solidFill>
              <a:latin typeface="한컴 윤고딕 250"/>
              <a:ea typeface="한컴 윤고딕 25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xmlns:mc="http://schemas.openxmlformats.org/markup-compatibility/2006" xmlns:hp="http://schemas.haansoft.com/office/presentation/8.0" mc:Ignorable="hp" hp:hslDur="500"/>
</p:sld>
</file>

<file path=ppt/slides/slide6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chemeClr val="bg1">
            <a:lumMod val="95000"/>
          </a:scheme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그룹 4"/>
          <p:cNvGrpSpPr/>
          <p:nvPr/>
        </p:nvGrpSpPr>
        <p:grpSpPr>
          <a:xfrm rot="0">
            <a:off x="246133" y="192756"/>
            <a:ext cx="759942" cy="798917"/>
            <a:chOff x="222755" y="244515"/>
            <a:chExt cx="463181" cy="463181"/>
          </a:xfrm>
        </p:grpSpPr>
        <p:sp>
          <p:nvSpPr>
            <p:cNvPr id="2" name="타원 1"/>
            <p:cNvSpPr/>
            <p:nvPr/>
          </p:nvSpPr>
          <p:spPr>
            <a:xfrm>
              <a:off x="222755" y="244515"/>
              <a:ext cx="463181" cy="463181"/>
            </a:xfrm>
            <a:prstGeom prst="ellipse">
              <a:avLst/>
            </a:prstGeom>
            <a:solidFill>
              <a:srgbClr val="f50f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>
                <a:latin typeface="한컴 윤고딕 250"/>
                <a:ea typeface="한컴 윤고딕 250"/>
              </a:endParaRPr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326684" y="304247"/>
              <a:ext cx="257152" cy="329932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>
                <a:defRPr lang="ko-KR" altLang="en-US"/>
              </a:pPr>
              <a:r>
                <a:rPr lang="en-US" altLang="ko-KR" sz="3200">
                  <a:solidFill>
                    <a:schemeClr val="bg1"/>
                  </a:solidFill>
                  <a:latin typeface="한컴 윤고딕 250"/>
                  <a:ea typeface="한컴 윤고딕 250"/>
                </a:rPr>
                <a:t>1</a:t>
              </a:r>
              <a:endParaRPr lang="ko-KR" altLang="en-US" sz="3200">
                <a:solidFill>
                  <a:schemeClr val="bg1"/>
                </a:solidFill>
                <a:latin typeface="한컴 윤고딕 250"/>
                <a:ea typeface="한컴 윤고딕 250"/>
              </a:endParaRP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1135543" y="300281"/>
            <a:ext cx="4261322" cy="553998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ko-KR"/>
            </a:defPPr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KoPub돋움체 Medium"/>
                <a:ea typeface="KoPub돋움체 Medium"/>
              </a:defRPr>
            </a:lvl1pPr>
          </a:lstStyle>
          <a:p>
            <a:pPr lvl="0">
              <a:defRPr lang="ko-KR" altLang="en-US"/>
            </a:pPr>
            <a:r>
              <a:rPr lang="ko-KR" altLang="en-US" sz="3000">
                <a:latin typeface="한컴 윤고딕 250"/>
                <a:ea typeface="한컴 윤고딕 250"/>
              </a:rPr>
              <a:t>청일</a:t>
            </a:r>
            <a:r>
              <a:rPr lang="en-US" altLang="ko-KR" sz="3000">
                <a:latin typeface="한컴 윤고딕 250"/>
                <a:ea typeface="한컴 윤고딕 250"/>
              </a:rPr>
              <a:t>,</a:t>
            </a:r>
            <a:r>
              <a:rPr lang="ko-KR" altLang="en-US" sz="3000">
                <a:latin typeface="한컴 윤고딕 250"/>
                <a:ea typeface="한컴 윤고딕 250"/>
              </a:rPr>
              <a:t>러일전쟁과 일본경제</a:t>
            </a:r>
            <a:endParaRPr lang="ko-KR" altLang="en-US" sz="3000">
              <a:latin typeface="한컴 윤고딕 250"/>
              <a:ea typeface="한컴 윤고딕 250"/>
            </a:endParaRPr>
          </a:p>
        </p:txBody>
      </p:sp>
      <p:sp>
        <p:nvSpPr>
          <p:cNvPr id="41" name="직사각형 6"/>
          <p:cNvSpPr/>
          <p:nvPr/>
        </p:nvSpPr>
        <p:spPr>
          <a:xfrm>
            <a:off x="1115407" y="1169809"/>
            <a:ext cx="9873741" cy="4586532"/>
          </a:xfrm>
          <a:prstGeom prst="rect">
            <a:avLst/>
          </a:prstGeom>
          <a:solidFill>
            <a:srgbClr val="f2f2f2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>
              <a:latin typeface="한컴 윤고딕 250"/>
              <a:ea typeface="한컴 윤고딕 250"/>
            </a:endParaRPr>
          </a:p>
        </p:txBody>
      </p:sp>
      <p:sp>
        <p:nvSpPr>
          <p:cNvPr id="42" name="직사각형 7"/>
          <p:cNvSpPr/>
          <p:nvPr/>
        </p:nvSpPr>
        <p:spPr>
          <a:xfrm>
            <a:off x="1159723" y="1611026"/>
            <a:ext cx="9839708" cy="220405"/>
          </a:xfrm>
          <a:prstGeom prst="rect">
            <a:avLst/>
          </a:prstGeom>
          <a:solidFill>
            <a:srgbClr val="f50f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>
              <a:latin typeface="한컴 윤고딕 250"/>
              <a:ea typeface="한컴 윤고딕 250"/>
            </a:endParaRPr>
          </a:p>
        </p:txBody>
      </p:sp>
      <p:sp>
        <p:nvSpPr>
          <p:cNvPr id="53" name="TextBox 18"/>
          <p:cNvSpPr txBox="1"/>
          <p:nvPr/>
        </p:nvSpPr>
        <p:spPr>
          <a:xfrm>
            <a:off x="2371596" y="2335238"/>
            <a:ext cx="2202217" cy="4657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 lang="ko-KR" altLang="en-US"/>
            </a:pPr>
            <a:r>
              <a:rPr lang="ko-KR" altLang="en-US" sz="2500">
                <a:latin typeface="한컴 윤고딕 250"/>
                <a:ea typeface="한컴 윤고딕 250"/>
              </a:rPr>
              <a:t>독점 &amp; 재벌 </a:t>
            </a:r>
            <a:endParaRPr lang="ko-KR" altLang="en-US" sz="2500">
              <a:latin typeface="한컴 윤고딕 250"/>
              <a:ea typeface="한컴 윤고딕 250"/>
            </a:endParaRPr>
          </a:p>
        </p:txBody>
      </p:sp>
      <p:sp>
        <p:nvSpPr>
          <p:cNvPr id="54" name="직사각형 19"/>
          <p:cNvSpPr/>
          <p:nvPr/>
        </p:nvSpPr>
        <p:spPr>
          <a:xfrm>
            <a:off x="2236223" y="2802424"/>
            <a:ext cx="2418345" cy="21253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>
              <a:latin typeface="한컴 윤고딕 250"/>
              <a:ea typeface="한컴 윤고딕 250"/>
            </a:endParaRPr>
          </a:p>
        </p:txBody>
      </p:sp>
      <p:sp>
        <p:nvSpPr>
          <p:cNvPr id="55" name="직사각형 20"/>
          <p:cNvSpPr/>
          <p:nvPr/>
        </p:nvSpPr>
        <p:spPr>
          <a:xfrm>
            <a:off x="2304932" y="2802424"/>
            <a:ext cx="1288097" cy="212534"/>
          </a:xfrm>
          <a:prstGeom prst="rect">
            <a:avLst/>
          </a:prstGeom>
          <a:solidFill>
            <a:srgbClr val="f50f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>
              <a:latin typeface="한컴 윤고딕 250"/>
              <a:ea typeface="한컴 윤고딕 250"/>
            </a:endParaRPr>
          </a:p>
        </p:txBody>
      </p:sp>
      <p:sp>
        <p:nvSpPr>
          <p:cNvPr id="61" name="직사각형 26"/>
          <p:cNvSpPr/>
          <p:nvPr/>
        </p:nvSpPr>
        <p:spPr>
          <a:xfrm>
            <a:off x="7247510" y="2816774"/>
            <a:ext cx="2584801" cy="221781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>
              <a:latin typeface="한컴 윤고딕 250"/>
              <a:ea typeface="한컴 윤고딕 250"/>
            </a:endParaRPr>
          </a:p>
        </p:txBody>
      </p:sp>
      <p:sp>
        <p:nvSpPr>
          <p:cNvPr id="62" name="직사각형 27"/>
          <p:cNvSpPr/>
          <p:nvPr/>
        </p:nvSpPr>
        <p:spPr>
          <a:xfrm>
            <a:off x="7342150" y="2816774"/>
            <a:ext cx="1376757" cy="221781"/>
          </a:xfrm>
          <a:prstGeom prst="rect">
            <a:avLst/>
          </a:prstGeom>
          <a:solidFill>
            <a:srgbClr val="f50f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>
              <a:latin typeface="한컴 윤고딕 250"/>
              <a:ea typeface="한컴 윤고딕 250"/>
            </a:endParaRPr>
          </a:p>
        </p:txBody>
      </p:sp>
      <p:sp>
        <p:nvSpPr>
          <p:cNvPr id="64" name="TextBox 18"/>
          <p:cNvSpPr txBox="1"/>
          <p:nvPr/>
        </p:nvSpPr>
        <p:spPr>
          <a:xfrm>
            <a:off x="7398263" y="2335690"/>
            <a:ext cx="2399288" cy="472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 lang="ko-KR" altLang="en-US"/>
            </a:pPr>
            <a:r>
              <a:rPr lang="ko-KR" altLang="en-US" sz="2500">
                <a:latin typeface="한컴 윤고딕 250"/>
                <a:ea typeface="한컴 윤고딕 250"/>
              </a:rPr>
              <a:t>지주제 &amp; 소농제</a:t>
            </a:r>
            <a:endParaRPr lang="ko-KR" altLang="en-US" sz="2500">
              <a:latin typeface="한컴 윤고딕 250"/>
              <a:ea typeface="한컴 윤고딕 250"/>
            </a:endParaRPr>
          </a:p>
        </p:txBody>
      </p:sp>
      <p:sp>
        <p:nvSpPr>
          <p:cNvPr id="65" name="TextBox 18"/>
          <p:cNvSpPr txBox="1"/>
          <p:nvPr/>
        </p:nvSpPr>
        <p:spPr>
          <a:xfrm>
            <a:off x="1347348" y="3429000"/>
            <a:ext cx="4292168" cy="11814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 lang="ko-KR" altLang="en-US"/>
            </a:pPr>
            <a:r>
              <a:rPr lang="ko-KR" altLang="en-US">
                <a:solidFill>
                  <a:srgbClr val="3b3838"/>
                </a:solidFill>
                <a:latin typeface="한컴 윤고딕 250"/>
                <a:ea typeface="한컴 윤고딕 250"/>
              </a:rPr>
              <a:t>면 방적업, 은행업 등</a:t>
            </a:r>
            <a:endParaRPr lang="ko-KR" altLang="en-US">
              <a:solidFill>
                <a:srgbClr val="3b3838"/>
              </a:solidFill>
              <a:latin typeface="한컴 윤고딕 250"/>
              <a:ea typeface="한컴 윤고딕 250"/>
            </a:endParaRPr>
          </a:p>
          <a:p>
            <a:pPr lvl="0" algn="ctr">
              <a:defRPr lang="ko-KR" altLang="en-US"/>
            </a:pPr>
            <a:r>
              <a:rPr lang="ko-KR" altLang="en-US">
                <a:solidFill>
                  <a:srgbClr val="3b3838"/>
                </a:solidFill>
                <a:latin typeface="한컴 윤고딕 250"/>
                <a:ea typeface="한컴 윤고딕 250"/>
              </a:rPr>
              <a:t>상위기업에 의한 </a:t>
            </a:r>
            <a:r>
              <a:rPr lang="ko-KR" altLang="en-US">
                <a:solidFill>
                  <a:srgbClr val="f50f58"/>
                </a:solidFill>
                <a:latin typeface="한컴 윤고딕 250"/>
                <a:ea typeface="한컴 윤고딕 250"/>
              </a:rPr>
              <a:t>기업합병</a:t>
            </a:r>
            <a:endParaRPr lang="ko-KR" altLang="en-US">
              <a:solidFill>
                <a:srgbClr val="3b3838"/>
              </a:solidFill>
              <a:latin typeface="한컴 윤고딕 250"/>
              <a:ea typeface="한컴 윤고딕 250"/>
            </a:endParaRPr>
          </a:p>
          <a:p>
            <a:pPr lvl="0" algn="ctr">
              <a:defRPr lang="ko-KR" altLang="en-US"/>
            </a:pPr>
            <a:endParaRPr lang="ko-KR" altLang="en-US">
              <a:solidFill>
                <a:srgbClr val="3b3838"/>
              </a:solidFill>
              <a:latin typeface="한컴 윤고딕 250"/>
              <a:ea typeface="한컴 윤고딕 250"/>
            </a:endParaRPr>
          </a:p>
          <a:p>
            <a:pPr lvl="0" algn="ctr">
              <a:defRPr lang="ko-KR" altLang="en-US"/>
            </a:pPr>
            <a:r>
              <a:rPr lang="ko-KR" altLang="en-US">
                <a:solidFill>
                  <a:srgbClr val="3b3838"/>
                </a:solidFill>
                <a:latin typeface="한컴 윤고딕 250"/>
                <a:ea typeface="한컴 윤고딕 250"/>
              </a:rPr>
              <a:t>재벌 = 1900년대 후반 </a:t>
            </a:r>
            <a:r>
              <a:rPr lang="ko-KR" altLang="en-US">
                <a:solidFill>
                  <a:srgbClr val="f50f58"/>
                </a:solidFill>
                <a:latin typeface="한컴 윤고딕 250"/>
                <a:ea typeface="한컴 윤고딕 250"/>
              </a:rPr>
              <a:t>콘체른 형태</a:t>
            </a:r>
            <a:r>
              <a:rPr lang="ko-KR" altLang="en-US">
                <a:solidFill>
                  <a:srgbClr val="3b3838"/>
                </a:solidFill>
                <a:latin typeface="한컴 윤고딕 250"/>
                <a:ea typeface="한컴 윤고딕 250"/>
              </a:rPr>
              <a:t> 갖춤</a:t>
            </a:r>
            <a:endParaRPr lang="ko-KR" altLang="en-US">
              <a:solidFill>
                <a:srgbClr val="3b3838"/>
              </a:solidFill>
              <a:latin typeface="한컴 윤고딕 250"/>
              <a:ea typeface="한컴 윤고딕 250"/>
            </a:endParaRPr>
          </a:p>
        </p:txBody>
      </p:sp>
      <p:sp>
        <p:nvSpPr>
          <p:cNvPr id="66" name="TextBox 18"/>
          <p:cNvSpPr txBox="1"/>
          <p:nvPr/>
        </p:nvSpPr>
        <p:spPr>
          <a:xfrm>
            <a:off x="6327187" y="3429000"/>
            <a:ext cx="4440128" cy="14554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 lang="ko-KR" altLang="en-US"/>
            </a:pPr>
            <a:r>
              <a:rPr lang="ko-KR" altLang="en-US">
                <a:solidFill>
                  <a:srgbClr val="3b3838"/>
                </a:solidFill>
                <a:latin typeface="한컴 윤고딕 250"/>
                <a:ea typeface="한컴 윤고딕 250"/>
              </a:rPr>
              <a:t>지주제 : 대지주들은 소유지를 소농경영자에 임대하는 형식</a:t>
            </a:r>
            <a:endParaRPr lang="ko-KR" altLang="en-US">
              <a:solidFill>
                <a:srgbClr val="3b3838"/>
              </a:solidFill>
              <a:latin typeface="한컴 윤고딕 250"/>
              <a:ea typeface="한컴 윤고딕 250"/>
            </a:endParaRPr>
          </a:p>
          <a:p>
            <a:pPr lvl="0" algn="ctr">
              <a:defRPr lang="ko-KR" altLang="en-US"/>
            </a:pPr>
            <a:endParaRPr lang="ko-KR" altLang="en-US">
              <a:solidFill>
                <a:srgbClr val="3b3838"/>
              </a:solidFill>
              <a:latin typeface="한컴 윤고딕 250"/>
              <a:ea typeface="한컴 윤고딕 250"/>
            </a:endParaRPr>
          </a:p>
          <a:p>
            <a:pPr lvl="0" algn="ctr">
              <a:defRPr lang="ko-KR" altLang="en-US"/>
            </a:pPr>
            <a:r>
              <a:rPr lang="ko-KR" altLang="en-US">
                <a:solidFill>
                  <a:srgbClr val="3b3838"/>
                </a:solidFill>
                <a:latin typeface="한컴 윤고딕 250"/>
                <a:ea typeface="한컴 윤고딕 250"/>
              </a:rPr>
              <a:t>소농제 : 자가노동력 중심으로 소규모 농지를 경작해 가계유지</a:t>
            </a:r>
            <a:endParaRPr lang="ko-KR" altLang="en-US">
              <a:solidFill>
                <a:srgbClr val="3b3838"/>
              </a:solidFill>
              <a:latin typeface="한컴 윤고딕 250"/>
              <a:ea typeface="한컴 윤고딕 25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xmlns:mc="http://schemas.openxmlformats.org/markup-compatibility/2006" xmlns:hp="http://schemas.haansoft.com/office/presentation/8.0" mc:Ignorable="hp" hp:hslDur="500"/>
</p:sld>
</file>

<file path=ppt/slides/slide7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chemeClr val="bg1">
            <a:lumMod val="95000"/>
          </a:scheme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타원 20"/>
          <p:cNvSpPr/>
          <p:nvPr/>
        </p:nvSpPr>
        <p:spPr>
          <a:xfrm>
            <a:off x="1769611" y="2703437"/>
            <a:ext cx="1453066" cy="1439059"/>
          </a:xfrm>
          <a:prstGeom prst="ellipse">
            <a:avLst/>
          </a:prstGeom>
          <a:solidFill>
            <a:srgbClr val="f50f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 b="1">
              <a:latin typeface="한컴 윤고딕 250"/>
              <a:ea typeface="한컴 윤고딕 25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591177" y="3043245"/>
            <a:ext cx="6769138" cy="7743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 lang="ko-KR" altLang="en-US"/>
            </a:pPr>
            <a:r>
              <a:rPr lang="en-US" altLang="ko-KR" sz="4500">
                <a:latin typeface="한컴 윤고딕 250"/>
                <a:ea typeface="한컴 윤고딕 250"/>
              </a:rPr>
              <a:t> </a:t>
            </a:r>
            <a:r>
              <a:rPr lang="ko-KR" altLang="en-US" sz="4500">
                <a:latin typeface="한컴 윤고딕 250"/>
                <a:ea typeface="한컴 윤고딕 250"/>
              </a:rPr>
              <a:t>제</a:t>
            </a:r>
            <a:r>
              <a:rPr lang="en-US" altLang="ko-KR" sz="4500">
                <a:latin typeface="한컴 윤고딕 250"/>
                <a:ea typeface="한컴 윤고딕 250"/>
              </a:rPr>
              <a:t>1</a:t>
            </a:r>
            <a:r>
              <a:rPr lang="ko-KR" altLang="en-US" sz="4500">
                <a:latin typeface="한컴 윤고딕 250"/>
                <a:ea typeface="한컴 윤고딕 250"/>
              </a:rPr>
              <a:t>차 세계대전과 일본경제</a:t>
            </a:r>
            <a:endParaRPr lang="ko-KR" altLang="en-US" sz="4500">
              <a:latin typeface="한컴 윤고딕 250"/>
              <a:ea typeface="한컴 윤고딕 250"/>
            </a:endParaRPr>
          </a:p>
        </p:txBody>
      </p:sp>
      <p:sp>
        <p:nvSpPr>
          <p:cNvPr id="27" name="TextBox 24"/>
          <p:cNvSpPr txBox="1"/>
          <p:nvPr/>
        </p:nvSpPr>
        <p:spPr>
          <a:xfrm>
            <a:off x="2269442" y="2991113"/>
            <a:ext cx="473087" cy="875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lang="ko-KR" altLang="en-US"/>
            </a:pPr>
            <a:r>
              <a:rPr lang="ko-KR" altLang="en-US" sz="5200" b="1">
                <a:solidFill>
                  <a:schemeClr val="bg1"/>
                </a:solidFill>
                <a:latin typeface="한컴 윤고딕 250"/>
                <a:ea typeface="한컴 윤고딕 250"/>
              </a:rPr>
              <a:t>2</a:t>
            </a:r>
            <a:endParaRPr lang="ko-KR" altLang="en-US" sz="5200" b="1">
              <a:solidFill>
                <a:schemeClr val="bg1"/>
              </a:solidFill>
              <a:latin typeface="한컴 윤고딕 250"/>
              <a:ea typeface="한컴 윤고딕 250"/>
            </a:endParaRPr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>
</file>

<file path=ppt/slides/slide8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chemeClr val="bg1">
            <a:lumMod val="95000"/>
          </a:scheme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그룹 4"/>
          <p:cNvGrpSpPr/>
          <p:nvPr/>
        </p:nvGrpSpPr>
        <p:grpSpPr>
          <a:xfrm rot="0">
            <a:off x="246133" y="192756"/>
            <a:ext cx="759942" cy="798917"/>
            <a:chOff x="222755" y="244515"/>
            <a:chExt cx="463181" cy="463181"/>
          </a:xfrm>
        </p:grpSpPr>
        <p:sp>
          <p:nvSpPr>
            <p:cNvPr id="2" name="타원 1"/>
            <p:cNvSpPr/>
            <p:nvPr/>
          </p:nvSpPr>
          <p:spPr>
            <a:xfrm>
              <a:off x="222755" y="244515"/>
              <a:ext cx="463181" cy="463181"/>
            </a:xfrm>
            <a:prstGeom prst="ellipse">
              <a:avLst/>
            </a:prstGeom>
            <a:solidFill>
              <a:srgbClr val="f50f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>
                <a:latin typeface="한컴 윤고딕 250"/>
                <a:ea typeface="한컴 윤고딕 250"/>
              </a:endParaRPr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307277" y="304247"/>
              <a:ext cx="285627" cy="329932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>
                <a:defRPr lang="ko-KR" altLang="en-US"/>
              </a:pPr>
              <a:r>
                <a:rPr lang="ko-KR" altLang="en-US" sz="3200">
                  <a:solidFill>
                    <a:schemeClr val="bg1"/>
                  </a:solidFill>
                  <a:latin typeface="한컴 윤고딕 250"/>
                  <a:ea typeface="한컴 윤고딕 250"/>
                </a:rPr>
                <a:t>2</a:t>
              </a:r>
              <a:endParaRPr lang="ko-KR" altLang="en-US" sz="3200">
                <a:solidFill>
                  <a:schemeClr val="bg1"/>
                </a:solidFill>
                <a:latin typeface="한컴 윤고딕 250"/>
                <a:ea typeface="한컴 윤고딕 250"/>
              </a:endParaRP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1135543" y="300281"/>
            <a:ext cx="4442297" cy="553998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ko-KR"/>
            </a:defPPr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KoPub돋움체 Medium"/>
                <a:ea typeface="KoPub돋움체 Medium"/>
              </a:defRPr>
            </a:lvl1pPr>
          </a:lstStyle>
          <a:p>
            <a:pPr lvl="0">
              <a:defRPr lang="ko-KR" altLang="en-US"/>
            </a:pPr>
            <a:r>
              <a:rPr lang="ko-KR" altLang="en-US" sz="3000">
                <a:latin typeface="한컴 윤고딕 250"/>
                <a:ea typeface="한컴 윤고딕 250"/>
              </a:rPr>
              <a:t>제</a:t>
            </a:r>
            <a:r>
              <a:rPr lang="en-US" altLang="ko-KR" sz="3000">
                <a:latin typeface="한컴 윤고딕 250"/>
                <a:ea typeface="한컴 윤고딕 250"/>
              </a:rPr>
              <a:t>1</a:t>
            </a:r>
            <a:r>
              <a:rPr lang="ko-KR" altLang="en-US" sz="3000">
                <a:latin typeface="한컴 윤고딕 250"/>
                <a:ea typeface="한컴 윤고딕 250"/>
              </a:rPr>
              <a:t>차 세계대전과 일본경제</a:t>
            </a:r>
            <a:endParaRPr lang="ko-KR" altLang="en-US" sz="3000">
              <a:latin typeface="한컴 윤고딕 250"/>
              <a:ea typeface="한컴 윤고딕 250"/>
            </a:endParaRPr>
          </a:p>
        </p:txBody>
      </p:sp>
      <p:sp>
        <p:nvSpPr>
          <p:cNvPr id="41" name="직사각형 5"/>
          <p:cNvSpPr/>
          <p:nvPr/>
        </p:nvSpPr>
        <p:spPr>
          <a:xfrm>
            <a:off x="1478295" y="3617677"/>
            <a:ext cx="9097041" cy="12576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>
              <a:latin typeface="한컴 윤고딕 250"/>
              <a:ea typeface="한컴 윤고딕 250"/>
            </a:endParaRPr>
          </a:p>
        </p:txBody>
      </p:sp>
      <p:sp>
        <p:nvSpPr>
          <p:cNvPr id="42" name="눈물 방울 6"/>
          <p:cNvSpPr/>
          <p:nvPr/>
        </p:nvSpPr>
        <p:spPr>
          <a:xfrm rot="8100000">
            <a:off x="1269746" y="2261796"/>
            <a:ext cx="561488" cy="561488"/>
          </a:xfrm>
          <a:prstGeom prst="teardrop">
            <a:avLst>
              <a:gd name="adj" fmla="val 100000"/>
            </a:avLst>
          </a:prstGeom>
          <a:solidFill>
            <a:srgbClr val="f50f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>
              <a:latin typeface="한컴 윤고딕 250"/>
              <a:ea typeface="한컴 윤고딕 250"/>
            </a:endParaRPr>
          </a:p>
        </p:txBody>
      </p:sp>
      <p:sp>
        <p:nvSpPr>
          <p:cNvPr id="43" name="TextBox 8"/>
          <p:cNvSpPr txBox="1"/>
          <p:nvPr/>
        </p:nvSpPr>
        <p:spPr>
          <a:xfrm>
            <a:off x="495383" y="2987278"/>
            <a:ext cx="2255161" cy="4417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 lang="ko-KR" altLang="en-US"/>
            </a:pPr>
            <a:r>
              <a:rPr lang="ko-KR" altLang="en-US" sz="2300">
                <a:latin typeface="한컴 윤고딕 250"/>
                <a:ea typeface="한컴 윤고딕 250"/>
              </a:rPr>
              <a:t>1910년 초기</a:t>
            </a:r>
            <a:endParaRPr lang="ko-KR" altLang="en-US" sz="2300">
              <a:latin typeface="한컴 윤고딕 250"/>
              <a:ea typeface="한컴 윤고딕 250"/>
            </a:endParaRPr>
          </a:p>
        </p:txBody>
      </p:sp>
      <p:sp>
        <p:nvSpPr>
          <p:cNvPr id="44" name="타원 9"/>
          <p:cNvSpPr/>
          <p:nvPr/>
        </p:nvSpPr>
        <p:spPr>
          <a:xfrm>
            <a:off x="1446708" y="3571762"/>
            <a:ext cx="207563" cy="207563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>
              <a:latin typeface="한컴 윤고딕 250"/>
              <a:ea typeface="한컴 윤고딕 250"/>
            </a:endParaRPr>
          </a:p>
        </p:txBody>
      </p:sp>
      <p:sp>
        <p:nvSpPr>
          <p:cNvPr id="45" name="TextBox 10"/>
          <p:cNvSpPr txBox="1"/>
          <p:nvPr/>
        </p:nvSpPr>
        <p:spPr>
          <a:xfrm>
            <a:off x="166455" y="4309729"/>
            <a:ext cx="4165653" cy="1612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 lang="ko-KR" altLang="en-US"/>
            </a:pPr>
            <a:r>
              <a:rPr lang="ko-KR" altLang="ko-KR" sz="2000">
                <a:latin typeface="한컴 윤고딕 250"/>
                <a:ea typeface="한컴 윤고딕 250"/>
              </a:rPr>
              <a:t> </a:t>
            </a:r>
            <a:r>
              <a:rPr lang="ko-KR" altLang="ko-KR" sz="2000">
                <a:solidFill>
                  <a:srgbClr val="3b3838"/>
                </a:solidFill>
                <a:latin typeface="한컴 윤고딕 250"/>
                <a:ea typeface="한컴 윤고딕 250"/>
              </a:rPr>
              <a:t>국제수지 불균형, 경상수지의 적자</a:t>
            </a:r>
            <a:r>
              <a:rPr lang="ko-KR" altLang="en-US" sz="2000">
                <a:solidFill>
                  <a:srgbClr val="3b3838"/>
                </a:solidFill>
                <a:latin typeface="한컴 윤고딕 250"/>
                <a:ea typeface="한컴 윤고딕 250"/>
              </a:rPr>
              <a:t> </a:t>
            </a:r>
            <a:endParaRPr lang="ko-KR" altLang="en-US" sz="2000" b="1">
              <a:solidFill>
                <a:srgbClr val="3b3838"/>
              </a:solidFill>
              <a:latin typeface="한컴 윤고딕 250"/>
              <a:ea typeface="한컴 윤고딕 250"/>
            </a:endParaRPr>
          </a:p>
          <a:p>
            <a:pPr lvl="0">
              <a:defRPr lang="ko-KR" altLang="en-US"/>
            </a:pPr>
            <a:endParaRPr lang="ko-KR" altLang="en-US" sz="2000">
              <a:solidFill>
                <a:srgbClr val="3b3838"/>
              </a:solidFill>
              <a:latin typeface="한컴 윤고딕 250"/>
              <a:ea typeface="한컴 윤고딕 250"/>
            </a:endParaRPr>
          </a:p>
          <a:p>
            <a:pPr lvl="0" algn="ctr">
              <a:defRPr lang="ko-KR" altLang="en-US"/>
            </a:pPr>
            <a:r>
              <a:rPr lang="ko-KR" altLang="ko-KR" sz="2000">
                <a:solidFill>
                  <a:srgbClr val="3b3838"/>
                </a:solidFill>
                <a:latin typeface="한컴 윤고딕 250"/>
                <a:ea typeface="한컴 윤고딕 250"/>
              </a:rPr>
              <a:t>채무초과국</a:t>
            </a:r>
            <a:endParaRPr lang="ko-KR" altLang="ko-KR" sz="2000">
              <a:solidFill>
                <a:srgbClr val="3b3838"/>
              </a:solidFill>
              <a:latin typeface="한컴 윤고딕 250"/>
              <a:ea typeface="한컴 윤고딕 250"/>
            </a:endParaRPr>
          </a:p>
          <a:p>
            <a:pPr lvl="0">
              <a:defRPr lang="ko-KR" altLang="en-US"/>
            </a:pPr>
            <a:endParaRPr lang="ko-KR" altLang="ko-KR" sz="2000">
              <a:solidFill>
                <a:srgbClr val="3b3838"/>
              </a:solidFill>
              <a:latin typeface="한컴 윤고딕 250"/>
              <a:ea typeface="한컴 윤고딕 250"/>
            </a:endParaRPr>
          </a:p>
          <a:p>
            <a:pPr lvl="0" algn="ctr">
              <a:defRPr lang="ko-KR" altLang="en-US"/>
            </a:pPr>
            <a:r>
              <a:rPr lang="ko-KR" altLang="ko-KR" sz="2000">
                <a:solidFill>
                  <a:srgbClr val="3b3838"/>
                </a:solidFill>
                <a:latin typeface="한컴 윤고딕 250"/>
                <a:ea typeface="한컴 윤고딕 250"/>
              </a:rPr>
              <a:t>연간 수출액</a:t>
            </a:r>
            <a:r>
              <a:rPr lang="ko-KR" altLang="en-US" sz="2000">
                <a:solidFill>
                  <a:srgbClr val="3b3838"/>
                </a:solidFill>
                <a:latin typeface="한컴 윤고딕 250"/>
                <a:ea typeface="한컴 윤고딕 250"/>
              </a:rPr>
              <a:t> &lt; </a:t>
            </a:r>
            <a:r>
              <a:rPr lang="ko-KR" altLang="ko-KR" sz="2000">
                <a:solidFill>
                  <a:srgbClr val="f50f58"/>
                </a:solidFill>
                <a:latin typeface="한컴 윤고딕 250"/>
                <a:ea typeface="한컴 윤고딕 250"/>
              </a:rPr>
              <a:t>채무</a:t>
            </a:r>
            <a:endParaRPr lang="ko-KR" altLang="ko-KR" sz="2000">
              <a:solidFill>
                <a:srgbClr val="f50f58"/>
              </a:solidFill>
              <a:latin typeface="한컴 윤고딕 250"/>
              <a:ea typeface="한컴 윤고딕 250"/>
            </a:endParaRPr>
          </a:p>
        </p:txBody>
      </p:sp>
      <p:sp>
        <p:nvSpPr>
          <p:cNvPr id="49" name="눈물 방울 17"/>
          <p:cNvSpPr/>
          <p:nvPr/>
        </p:nvSpPr>
        <p:spPr>
          <a:xfrm rot="13500000" flipV="1">
            <a:off x="5815256" y="4655560"/>
            <a:ext cx="561488" cy="561488"/>
          </a:xfrm>
          <a:prstGeom prst="teardrop">
            <a:avLst>
              <a:gd name="adj" fmla="val 100000"/>
            </a:avLst>
          </a:prstGeom>
          <a:solidFill>
            <a:srgbClr val="f50f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>
              <a:latin typeface="한컴 윤고딕 250"/>
              <a:ea typeface="한컴 윤고딕 250"/>
            </a:endParaRPr>
          </a:p>
        </p:txBody>
      </p:sp>
      <p:sp>
        <p:nvSpPr>
          <p:cNvPr id="51" name="타원 19"/>
          <p:cNvSpPr/>
          <p:nvPr/>
        </p:nvSpPr>
        <p:spPr>
          <a:xfrm>
            <a:off x="5992218" y="3562514"/>
            <a:ext cx="207563" cy="207563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>
              <a:latin typeface="한컴 윤고딕 250"/>
              <a:ea typeface="한컴 윤고딕 250"/>
            </a:endParaRPr>
          </a:p>
        </p:txBody>
      </p:sp>
      <p:sp>
        <p:nvSpPr>
          <p:cNvPr id="55" name="눈물 방울 23"/>
          <p:cNvSpPr/>
          <p:nvPr/>
        </p:nvSpPr>
        <p:spPr>
          <a:xfrm rot="8100000">
            <a:off x="10195540" y="2280292"/>
            <a:ext cx="561488" cy="561488"/>
          </a:xfrm>
          <a:prstGeom prst="teardrop">
            <a:avLst>
              <a:gd name="adj" fmla="val 100000"/>
            </a:avLst>
          </a:prstGeom>
          <a:solidFill>
            <a:srgbClr val="f50f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>
              <a:latin typeface="한컴 윤고딕 250"/>
              <a:ea typeface="한컴 윤고딕 250"/>
            </a:endParaRPr>
          </a:p>
        </p:txBody>
      </p:sp>
      <p:sp>
        <p:nvSpPr>
          <p:cNvPr id="57" name="타원 25"/>
          <p:cNvSpPr/>
          <p:nvPr/>
        </p:nvSpPr>
        <p:spPr>
          <a:xfrm>
            <a:off x="10437237" y="3590256"/>
            <a:ext cx="207563" cy="207563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>
              <a:latin typeface="한컴 윤고딕 250"/>
              <a:ea typeface="한컴 윤고딕 250"/>
            </a:endParaRPr>
          </a:p>
        </p:txBody>
      </p:sp>
      <p:sp>
        <p:nvSpPr>
          <p:cNvPr id="70" name="TextBox 8"/>
          <p:cNvSpPr txBox="1"/>
          <p:nvPr/>
        </p:nvSpPr>
        <p:spPr>
          <a:xfrm>
            <a:off x="5181113" y="3979072"/>
            <a:ext cx="2079457" cy="440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 lang="ko-KR" altLang="en-US"/>
            </a:pPr>
            <a:r>
              <a:rPr lang="ko-KR" altLang="en-US" sz="2300">
                <a:latin typeface="한컴 윤고딕 250"/>
                <a:ea typeface="한컴 윤고딕 250"/>
              </a:rPr>
              <a:t>제1차 세계대전</a:t>
            </a:r>
            <a:endParaRPr lang="ko-KR" altLang="en-US" sz="2300">
              <a:latin typeface="한컴 윤고딕 250"/>
              <a:ea typeface="한컴 윤고딕 250"/>
            </a:endParaRPr>
          </a:p>
        </p:txBody>
      </p:sp>
      <p:sp>
        <p:nvSpPr>
          <p:cNvPr id="71" name="TextBox 8"/>
          <p:cNvSpPr txBox="1"/>
          <p:nvPr/>
        </p:nvSpPr>
        <p:spPr>
          <a:xfrm>
            <a:off x="10132052" y="2991087"/>
            <a:ext cx="886628" cy="4379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 lang="ko-KR" altLang="en-US"/>
            </a:pPr>
            <a:r>
              <a:rPr lang="ko-KR" altLang="en-US" sz="2300">
                <a:latin typeface="한컴 윤고딕 250"/>
                <a:ea typeface="한컴 윤고딕 250"/>
              </a:rPr>
              <a:t>종전</a:t>
            </a:r>
            <a:endParaRPr lang="ko-KR" altLang="en-US" sz="2300">
              <a:latin typeface="한컴 윤고딕 250"/>
              <a:ea typeface="한컴 윤고딕 250"/>
            </a:endParaRPr>
          </a:p>
        </p:txBody>
      </p:sp>
      <p:sp>
        <p:nvSpPr>
          <p:cNvPr id="72" name=""/>
          <p:cNvSpPr/>
          <p:nvPr/>
        </p:nvSpPr>
        <p:spPr>
          <a:xfrm>
            <a:off x="4112394" y="4298273"/>
            <a:ext cx="305169" cy="360655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f50f58"/>
          </a:solidFill>
          <a:ln algn="ctr"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>
            <a:noAutofit/>
          </a:bodyPr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73" name="TextBox 10"/>
          <p:cNvSpPr txBox="1"/>
          <p:nvPr/>
        </p:nvSpPr>
        <p:spPr>
          <a:xfrm>
            <a:off x="4013173" y="1213206"/>
            <a:ext cx="4165653" cy="22234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 lang="ko-KR" altLang="en-US"/>
            </a:pPr>
            <a:r>
              <a:rPr lang="ko-KR" altLang="en-US" sz="2000">
                <a:solidFill>
                  <a:srgbClr val="3b3838"/>
                </a:solidFill>
                <a:latin typeface="한컴 윤고딕 250"/>
                <a:ea typeface="한컴 윤고딕 250"/>
              </a:rPr>
              <a:t>수출의 확대, 사업적 기회 = </a:t>
            </a:r>
            <a:r>
              <a:rPr lang="ko-KR" altLang="en-US" sz="2000">
                <a:solidFill>
                  <a:srgbClr val="f50f58"/>
                </a:solidFill>
                <a:latin typeface="한컴 윤고딕 250"/>
                <a:ea typeface="한컴 윤고딕 250"/>
              </a:rPr>
              <a:t>채권국</a:t>
            </a:r>
            <a:endParaRPr lang="ko-KR" altLang="en-US" sz="2000">
              <a:solidFill>
                <a:srgbClr val="3b3838"/>
              </a:solidFill>
              <a:latin typeface="한컴 윤고딕 250"/>
              <a:ea typeface="한컴 윤고딕 250"/>
            </a:endParaRPr>
          </a:p>
          <a:p>
            <a:pPr lvl="0" algn="ctr">
              <a:defRPr lang="ko-KR" altLang="en-US"/>
            </a:pPr>
            <a:endParaRPr lang="ko-KR" altLang="en-US" sz="2000">
              <a:solidFill>
                <a:srgbClr val="3b3838"/>
              </a:solidFill>
              <a:latin typeface="한컴 윤고딕 250"/>
              <a:ea typeface="한컴 윤고딕 250"/>
            </a:endParaRPr>
          </a:p>
          <a:p>
            <a:pPr lvl="0" algn="ctr">
              <a:defRPr lang="ko-KR" altLang="en-US"/>
            </a:pPr>
            <a:r>
              <a:rPr lang="ko-KR" altLang="en-US" sz="2000">
                <a:solidFill>
                  <a:srgbClr val="f50f58"/>
                </a:solidFill>
                <a:latin typeface="한컴 윤고딕 250"/>
                <a:ea typeface="한컴 윤고딕 250"/>
              </a:rPr>
              <a:t>국민생산</a:t>
            </a:r>
            <a:r>
              <a:rPr lang="ko-KR" altLang="en-US" sz="2000">
                <a:solidFill>
                  <a:srgbClr val="3b3838"/>
                </a:solidFill>
                <a:latin typeface="한컴 윤고딕 250"/>
                <a:ea typeface="한컴 윤고딕 250"/>
              </a:rPr>
              <a:t>, 철강산업, 섬유산업</a:t>
            </a:r>
            <a:endParaRPr lang="ko-KR" altLang="en-US" sz="2000">
              <a:solidFill>
                <a:srgbClr val="3b3838"/>
              </a:solidFill>
              <a:latin typeface="한컴 윤고딕 250"/>
              <a:ea typeface="한컴 윤고딕 250"/>
            </a:endParaRPr>
          </a:p>
          <a:p>
            <a:pPr lvl="0" algn="ctr">
              <a:defRPr lang="ko-KR" altLang="en-US"/>
            </a:pPr>
            <a:endParaRPr lang="ko-KR" altLang="en-US" sz="2000">
              <a:solidFill>
                <a:srgbClr val="3b3838"/>
              </a:solidFill>
              <a:latin typeface="한컴 윤고딕 250"/>
              <a:ea typeface="한컴 윤고딕 250"/>
            </a:endParaRPr>
          </a:p>
          <a:p>
            <a:pPr lvl="0" algn="ctr">
              <a:defRPr lang="ko-KR" altLang="en-US"/>
            </a:pPr>
            <a:r>
              <a:rPr lang="ko-KR" altLang="en-US" sz="2000">
                <a:solidFill>
                  <a:srgbClr val="3b3838"/>
                </a:solidFill>
                <a:latin typeface="한컴 윤고딕 250"/>
                <a:ea typeface="한컴 윤고딕 250"/>
              </a:rPr>
              <a:t>임금 &amp; 물가</a:t>
            </a:r>
            <a:endParaRPr lang="ko-KR" altLang="en-US" sz="2000">
              <a:solidFill>
                <a:srgbClr val="3b3838"/>
              </a:solidFill>
              <a:latin typeface="한컴 윤고딕 250"/>
              <a:ea typeface="한컴 윤고딕 250"/>
            </a:endParaRPr>
          </a:p>
          <a:p>
            <a:pPr lvl="0" algn="ctr">
              <a:defRPr lang="ko-KR" altLang="en-US"/>
            </a:pPr>
            <a:endParaRPr lang="ko-KR" altLang="en-US" sz="2000">
              <a:solidFill>
                <a:srgbClr val="3b3838"/>
              </a:solidFill>
              <a:latin typeface="한컴 윤고딕 250"/>
              <a:ea typeface="한컴 윤고딕 250"/>
            </a:endParaRPr>
          </a:p>
          <a:p>
            <a:pPr lvl="0" algn="ctr">
              <a:defRPr lang="ko-KR" altLang="en-US"/>
            </a:pPr>
            <a:r>
              <a:rPr lang="en-US" altLang="ko-KR" sz="2000">
                <a:solidFill>
                  <a:srgbClr val="3b3838"/>
                </a:solidFill>
                <a:latin typeface="한컴 윤고딕 250"/>
                <a:ea typeface="한컴 윤고딕 250"/>
              </a:rPr>
              <a:t>but, </a:t>
            </a:r>
            <a:r>
              <a:rPr lang="ko-KR" altLang="en-US" sz="2000">
                <a:solidFill>
                  <a:srgbClr val="f50f58"/>
                </a:solidFill>
                <a:latin typeface="한컴 윤고딕 250"/>
                <a:ea typeface="한컴 윤고딕 250"/>
              </a:rPr>
              <a:t>노동력 부족</a:t>
            </a:r>
            <a:endParaRPr lang="ko-KR" altLang="en-US" sz="2000">
              <a:solidFill>
                <a:srgbClr val="f50f58"/>
              </a:solidFill>
              <a:latin typeface="한컴 윤고딕 250"/>
              <a:ea typeface="한컴 윤고딕 250"/>
            </a:endParaRPr>
          </a:p>
        </p:txBody>
      </p:sp>
      <p:sp>
        <p:nvSpPr>
          <p:cNvPr id="74" name=""/>
          <p:cNvSpPr/>
          <p:nvPr/>
        </p:nvSpPr>
        <p:spPr>
          <a:xfrm>
            <a:off x="7741882" y="1824361"/>
            <a:ext cx="305169" cy="360655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f50f58"/>
          </a:solidFill>
          <a:ln algn="ctr"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>
            <a:noAutofit/>
          </a:bodyPr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75" name=""/>
          <p:cNvSpPr/>
          <p:nvPr/>
        </p:nvSpPr>
        <p:spPr>
          <a:xfrm>
            <a:off x="6835620" y="2425454"/>
            <a:ext cx="305169" cy="360655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f50f58"/>
          </a:solidFill>
          <a:ln algn="ctr"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>
            <a:noAutofit/>
          </a:bodyPr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76" name="TextBox 10"/>
          <p:cNvSpPr txBox="1"/>
          <p:nvPr/>
        </p:nvSpPr>
        <p:spPr>
          <a:xfrm>
            <a:off x="8625215" y="4261267"/>
            <a:ext cx="2649053" cy="16140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 lang="ko-KR" altLang="en-US"/>
            </a:pPr>
            <a:r>
              <a:rPr lang="ko-KR" altLang="en-US" sz="2000">
                <a:solidFill>
                  <a:srgbClr val="3b3838"/>
                </a:solidFill>
                <a:latin typeface="한컴 윤고딕 250"/>
                <a:ea typeface="한컴 윤고딕 250"/>
              </a:rPr>
              <a:t>쌀가격 폭등 = </a:t>
            </a:r>
            <a:r>
              <a:rPr lang="ko-KR" altLang="en-US" sz="2000">
                <a:solidFill>
                  <a:srgbClr val="f50f58"/>
                </a:solidFill>
                <a:latin typeface="한컴 윤고딕 250"/>
                <a:ea typeface="한컴 윤고딕 250"/>
              </a:rPr>
              <a:t>쌀소동</a:t>
            </a:r>
            <a:endParaRPr lang="ko-KR" altLang="en-US" sz="2000">
              <a:solidFill>
                <a:srgbClr val="3b3838"/>
              </a:solidFill>
              <a:latin typeface="한컴 윤고딕 250"/>
              <a:ea typeface="한컴 윤고딕 250"/>
            </a:endParaRPr>
          </a:p>
          <a:p>
            <a:pPr lvl="0" algn="ctr">
              <a:defRPr lang="ko-KR" altLang="en-US"/>
            </a:pPr>
            <a:endParaRPr lang="ko-KR" altLang="en-US" sz="2000">
              <a:solidFill>
                <a:srgbClr val="3b3838"/>
              </a:solidFill>
              <a:latin typeface="한컴 윤고딕 250"/>
              <a:ea typeface="한컴 윤고딕 250"/>
            </a:endParaRPr>
          </a:p>
          <a:p>
            <a:pPr lvl="0" algn="ctr">
              <a:defRPr lang="ko-KR" altLang="en-US"/>
            </a:pPr>
            <a:r>
              <a:rPr lang="ko-KR" altLang="en-US" sz="2000">
                <a:solidFill>
                  <a:srgbClr val="3b3838"/>
                </a:solidFill>
                <a:latin typeface="한컴 윤고딕 250"/>
                <a:ea typeface="한컴 윤고딕 250"/>
              </a:rPr>
              <a:t>대만, 조선에서 쌀 수입</a:t>
            </a:r>
            <a:endParaRPr lang="ko-KR" altLang="en-US" sz="2000">
              <a:solidFill>
                <a:srgbClr val="3b3838"/>
              </a:solidFill>
              <a:latin typeface="한컴 윤고딕 250"/>
              <a:ea typeface="한컴 윤고딕 250"/>
            </a:endParaRPr>
          </a:p>
          <a:p>
            <a:pPr lvl="0" algn="ctr">
              <a:defRPr lang="ko-KR" altLang="en-US"/>
            </a:pPr>
            <a:endParaRPr lang="ko-KR" altLang="en-US" sz="2000">
              <a:solidFill>
                <a:srgbClr val="f50f58"/>
              </a:solidFill>
              <a:latin typeface="한컴 윤고딕 250"/>
              <a:ea typeface="한컴 윤고딕 250"/>
            </a:endParaRPr>
          </a:p>
          <a:p>
            <a:pPr lvl="0" algn="ctr">
              <a:defRPr lang="ko-KR" altLang="en-US"/>
            </a:pPr>
            <a:r>
              <a:rPr lang="ko-KR" altLang="en-US" sz="2000">
                <a:solidFill>
                  <a:srgbClr val="f50f58"/>
                </a:solidFill>
                <a:latin typeface="한컴 윤고딕 250"/>
                <a:ea typeface="한컴 윤고딕 250"/>
              </a:rPr>
              <a:t>경기 침체기</a:t>
            </a:r>
            <a:endParaRPr lang="ko-KR" altLang="en-US" sz="2000">
              <a:solidFill>
                <a:srgbClr val="f50f58"/>
              </a:solidFill>
              <a:latin typeface="한컴 윤고딕 250"/>
              <a:ea typeface="한컴 윤고딕 25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xmlns:mc="http://schemas.openxmlformats.org/markup-compatibility/2006" xmlns:hp="http://schemas.haansoft.com/office/presentation/8.0" mc:Ignorable="hp" hp:hslDur="500"/>
</p:sld>
</file>

<file path=ppt/slides/slide9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chemeClr val="bg1">
            <a:lumMod val="95000"/>
          </a:scheme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타원 20"/>
          <p:cNvSpPr/>
          <p:nvPr/>
        </p:nvSpPr>
        <p:spPr>
          <a:xfrm>
            <a:off x="2555656" y="2709470"/>
            <a:ext cx="1453066" cy="1439059"/>
          </a:xfrm>
          <a:prstGeom prst="ellipse">
            <a:avLst/>
          </a:prstGeom>
          <a:solidFill>
            <a:srgbClr val="f50f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 b="1">
              <a:latin typeface="한컴 윤고딕 250"/>
              <a:ea typeface="한컴 윤고딕 25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377221" y="3049277"/>
            <a:ext cx="5305894" cy="7743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 lang="ko-KR" altLang="en-US"/>
            </a:pPr>
            <a:r>
              <a:rPr lang="en-US" altLang="ko-KR" sz="4500">
                <a:latin typeface="한컴 윤고딕 250"/>
                <a:ea typeface="한컴 윤고딕 250"/>
              </a:rPr>
              <a:t> 1920</a:t>
            </a:r>
            <a:r>
              <a:rPr lang="ko-KR" altLang="en-US" sz="4500">
                <a:latin typeface="한컴 윤고딕 250"/>
                <a:ea typeface="한컴 윤고딕 250"/>
              </a:rPr>
              <a:t>년대 일본경제</a:t>
            </a:r>
            <a:endParaRPr lang="ko-KR" altLang="en-US" sz="4500">
              <a:latin typeface="한컴 윤고딕 250"/>
              <a:ea typeface="한컴 윤고딕 250"/>
            </a:endParaRPr>
          </a:p>
        </p:txBody>
      </p:sp>
      <p:sp>
        <p:nvSpPr>
          <p:cNvPr id="27" name="TextBox 24"/>
          <p:cNvSpPr txBox="1"/>
          <p:nvPr/>
        </p:nvSpPr>
        <p:spPr>
          <a:xfrm>
            <a:off x="3055486" y="2997145"/>
            <a:ext cx="473087" cy="8776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lang="ko-KR" altLang="en-US"/>
            </a:pPr>
            <a:r>
              <a:rPr lang="ko-KR" altLang="en-US" sz="5200" b="1">
                <a:solidFill>
                  <a:schemeClr val="bg1"/>
                </a:solidFill>
                <a:latin typeface="한컴 윤고딕 250"/>
                <a:ea typeface="한컴 윤고딕 250"/>
              </a:rPr>
              <a:t>3</a:t>
            </a:r>
            <a:endParaRPr lang="ko-KR" altLang="en-US" sz="5200" b="1">
              <a:solidFill>
                <a:schemeClr val="bg1"/>
              </a:solidFill>
              <a:latin typeface="한컴 윤고딕 250"/>
              <a:ea typeface="한컴 윤고딕 250"/>
            </a:endParaRPr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theme/theme2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.xml><?xml version="1.0" encoding="utf-8"?>
<a:themeOverrid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8.xml><?xml version="1.0" encoding="utf-8"?>
<a:themeOverrid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>Microsoft</ep:Company>
  <ep:Words>272</ep:Words>
  <ep:PresentationFormat>사용자 지정</ep:PresentationFormat>
  <ep:Paragraphs>87</ep:Paragraphs>
  <ep:Slides>13</ep:Slides>
  <ep:Notes>0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13</vt:i4>
      </vt:variant>
    </vt:vector>
  </ep:HeadingPairs>
  <ep:TitlesOfParts>
    <vt:vector size="14" baseType="lpstr">
      <vt:lpstr>Office 테마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  <vt:lpstr>슬라이드 12</vt:lpstr>
      <vt:lpstr>슬라이드 13</vt:lpstr>
    </vt:vector>
  </ep:TitlesOfParts>
  <ep:HyperlinkBase/>
  <ep:Application>Hancom Office Hanshow 2014</ep:Application>
  <ep:AppVersion>0900.0000.01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2018-09-07T13:19:44.000</dcterms:created>
  <dc:creator>user</dc:creator>
  <cp:lastModifiedBy>tsc03</cp:lastModifiedBy>
  <dcterms:modified xsi:type="dcterms:W3CDTF">2018-10-13T17:52:03.035</dcterms:modified>
  <cp:revision>56</cp:revision>
  <dc:title>PowerPoint 프레젠테이션</dc:title>
</cp:coreProperties>
</file>