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3" r:id="rId4"/>
    <p:sldId id="260" r:id="rId5"/>
    <p:sldId id="274" r:id="rId6"/>
    <p:sldId id="259" r:id="rId7"/>
    <p:sldId id="263" r:id="rId8"/>
    <p:sldId id="262" r:id="rId9"/>
    <p:sldId id="275" r:id="rId10"/>
    <p:sldId id="270" r:id="rId11"/>
    <p:sldId id="269" r:id="rId12"/>
    <p:sldId id="264" r:id="rId13"/>
    <p:sldId id="277" r:id="rId14"/>
    <p:sldId id="278" r:id="rId15"/>
    <p:sldId id="279" r:id="rId16"/>
    <p:sldId id="265" r:id="rId17"/>
    <p:sldId id="28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11/7/2018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810330-4E64-41EF-B8FE-18ADEE6B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에도 말기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58232E-663F-49BD-9012-DC63317E1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9236" y="3933107"/>
            <a:ext cx="7891272" cy="1069848"/>
          </a:xfrm>
        </p:spPr>
        <p:txBody>
          <a:bodyPr>
            <a:normAutofit fontScale="92500" lnSpcReduction="20000"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pPr algn="r"/>
            <a:r>
              <a:rPr lang="en-US" altLang="ko-KR" dirty="0"/>
              <a:t>21501820 </a:t>
            </a:r>
            <a:r>
              <a:rPr lang="ko-KR" altLang="en-US" dirty="0" err="1"/>
              <a:t>윤다빈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990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/>
              <a:t>시기 사상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/>
          </a:p>
          <a:p>
            <a:pPr fontAlgn="base"/>
            <a:r>
              <a:rPr lang="ko-KR" altLang="en-US" sz="3200" dirty="0"/>
              <a:t>막번 체제의 근거를 뒷받침하는 것</a:t>
            </a:r>
            <a:r>
              <a:rPr lang="en-US" altLang="ko-KR" sz="3200" dirty="0"/>
              <a:t>, </a:t>
            </a:r>
            <a:r>
              <a:rPr lang="ko-KR" altLang="en-US" sz="3200" dirty="0"/>
              <a:t>막번 체제를 비판하는 것</a:t>
            </a:r>
            <a:r>
              <a:rPr lang="en-US" altLang="ko-KR" sz="3200" dirty="0"/>
              <a:t>, </a:t>
            </a:r>
            <a:r>
              <a:rPr lang="ko-KR" altLang="en-US" sz="3200" dirty="0"/>
              <a:t>체제를 대신하여 성립될 수 있는 국가상을 모색하는 것</a:t>
            </a:r>
            <a:endParaRPr lang="en-US" altLang="ko-KR" sz="3200" dirty="0"/>
          </a:p>
          <a:p>
            <a:pPr fontAlgn="base"/>
            <a:r>
              <a:rPr lang="ko-KR" altLang="en-US" sz="3200" dirty="0"/>
              <a:t>일본 천황과 쇼군의 권위와 권력의 원천에 대해서도 새로운 의미를 부여하려는 시도</a:t>
            </a:r>
            <a:endParaRPr lang="en-US" altLang="ko-KR" sz="3200" dirty="0"/>
          </a:p>
          <a:p>
            <a:pPr fontAlgn="base"/>
            <a:r>
              <a:rPr lang="ko-KR" altLang="en-US" sz="3200" dirty="0"/>
              <a:t> </a:t>
            </a:r>
            <a:r>
              <a:rPr lang="ko-KR" altLang="en-US" sz="3200" dirty="0" err="1">
                <a:solidFill>
                  <a:srgbClr val="C00000"/>
                </a:solidFill>
              </a:rPr>
              <a:t>존왕양이</a:t>
            </a:r>
            <a:r>
              <a:rPr lang="en-US" altLang="ko-KR" sz="3200" dirty="0">
                <a:solidFill>
                  <a:srgbClr val="C00000"/>
                </a:solidFill>
              </a:rPr>
              <a:t>(</a:t>
            </a:r>
            <a:r>
              <a:rPr lang="ko-KR" altLang="en-US" sz="3200" dirty="0" err="1">
                <a:solidFill>
                  <a:srgbClr val="C00000"/>
                </a:solidFill>
              </a:rPr>
              <a:t>尊王攘夷</a:t>
            </a:r>
            <a:r>
              <a:rPr lang="en-US" altLang="ko-KR" sz="3200" dirty="0">
                <a:solidFill>
                  <a:srgbClr val="C00000"/>
                </a:solidFill>
              </a:rPr>
              <a:t>) </a:t>
            </a:r>
            <a:r>
              <a:rPr lang="ko-KR" altLang="en-US" sz="3200" dirty="0"/>
              <a:t>사상</a:t>
            </a:r>
            <a:r>
              <a:rPr lang="en-US" altLang="ko-KR" sz="3200" b="1" dirty="0"/>
              <a:t>(</a:t>
            </a:r>
            <a:r>
              <a:rPr lang="ko-KR" altLang="en-US" sz="3200" dirty="0"/>
              <a:t>왕을 높이고</a:t>
            </a:r>
            <a:r>
              <a:rPr lang="en-US" altLang="ko-KR" sz="3200" dirty="0"/>
              <a:t>, </a:t>
            </a:r>
            <a:r>
              <a:rPr lang="ko-KR" altLang="en-US" sz="3200" dirty="0"/>
              <a:t>오랑캐를 배척한다는 의미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4" name="타원 3"/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7281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69848" y="707923"/>
            <a:ext cx="10058400" cy="5464277"/>
          </a:xfrm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>
            <a:normAutofit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pPr marL="0" indent="0" fontAlgn="base">
              <a:buNone/>
            </a:pPr>
            <a:r>
              <a:rPr lang="ko-KR" altLang="en-US" sz="5400" dirty="0"/>
              <a:t> </a:t>
            </a:r>
            <a:r>
              <a:rPr lang="ko-KR" altLang="en-US" sz="5400" dirty="0" err="1"/>
              <a:t>시마자키</a:t>
            </a:r>
            <a:r>
              <a:rPr lang="ko-KR" altLang="en-US" sz="5400" dirty="0"/>
              <a:t> </a:t>
            </a:r>
            <a:r>
              <a:rPr lang="ko-KR" altLang="en-US" sz="5400" dirty="0" err="1"/>
              <a:t>도손</a:t>
            </a:r>
            <a:endParaRPr lang="en-US" altLang="ko-KR" sz="5400" dirty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sz="4400" dirty="0"/>
              <a:t> 장편 소설 </a:t>
            </a:r>
            <a:endParaRPr lang="en-US" altLang="ko-KR" sz="4400" dirty="0"/>
          </a:p>
          <a:p>
            <a:pPr marL="0" indent="0" fontAlgn="base">
              <a:buNone/>
            </a:pPr>
            <a:r>
              <a:rPr lang="en-US" altLang="ko-KR" sz="4400" dirty="0"/>
              <a:t> &lt;</a:t>
            </a:r>
            <a:r>
              <a:rPr lang="ko-KR" altLang="en-US" sz="4400" dirty="0"/>
              <a:t>새벽이 오기 전</a:t>
            </a:r>
            <a:r>
              <a:rPr lang="en-US" altLang="ko-KR" sz="4400" dirty="0"/>
              <a:t>&gt;</a:t>
            </a:r>
          </a:p>
          <a:p>
            <a:pPr marL="0" indent="0" fontAlgn="base">
              <a:buNone/>
            </a:pPr>
            <a:r>
              <a:rPr lang="en-US" altLang="ko-KR" sz="4400" dirty="0"/>
              <a:t> (</a:t>
            </a:r>
            <a:r>
              <a:rPr lang="ko-KR" altLang="en-US" sz="4400" dirty="0"/>
              <a:t>夜明け前</a:t>
            </a:r>
            <a:r>
              <a:rPr lang="en-US" altLang="ko-KR" sz="4400" dirty="0"/>
              <a:t>) </a:t>
            </a:r>
            <a:r>
              <a:rPr lang="ko-KR" altLang="en-US" sz="4400" dirty="0"/>
              <a:t>편찬</a:t>
            </a:r>
            <a:endParaRPr lang="en-US" altLang="ko-KR" sz="4400" dirty="0"/>
          </a:p>
          <a:p>
            <a:pPr marL="0" indent="0" fontAlgn="base">
              <a:buNone/>
            </a:pPr>
            <a:endParaRPr lang="en-US" altLang="ko-KR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B725098-751E-4E29-9EB4-C45A43F0B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418" y="1244591"/>
            <a:ext cx="3384296" cy="43688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41158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err="1"/>
              <a:t>신선조</a:t>
            </a:r>
            <a:r>
              <a:rPr lang="ko-KR" altLang="en-US" b="1" dirty="0"/>
              <a:t> </a:t>
            </a:r>
            <a:r>
              <a:rPr lang="en-US" altLang="ko-KR" b="1" dirty="0"/>
              <a:t>/ </a:t>
            </a:r>
            <a:r>
              <a:rPr lang="ko-KR" altLang="en-US" b="1" dirty="0" err="1"/>
              <a:t>견회조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181686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4AADC4-93CC-4C04-A0F5-57938204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/>
              <a:t> </a:t>
            </a:r>
            <a:r>
              <a:rPr lang="ko-KR" altLang="en-US" dirty="0" err="1"/>
              <a:t>신선조</a:t>
            </a:r>
            <a:r>
              <a:rPr lang="en-US" altLang="ko-KR" dirty="0"/>
              <a:t>(</a:t>
            </a:r>
            <a:r>
              <a:rPr lang="ko-KR" altLang="en-US" dirty="0"/>
              <a:t>신센구미新選組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E478A7D8-07F4-4921-8D2A-BF241383E7EF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9975" y="2844741"/>
            <a:ext cx="5040000" cy="28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99C9B3C-F986-440A-A461-795C0E984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7464" y="2194560"/>
            <a:ext cx="4754561" cy="397764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r>
              <a:rPr lang="ko-KR" altLang="en-US" sz="3200" dirty="0">
                <a:latin typeface="+mn-ea"/>
              </a:rPr>
              <a:t>막부를 철저히 보호하는 치안 및 준군사조직</a:t>
            </a:r>
            <a:r>
              <a:rPr lang="en-US" altLang="ko-KR" sz="3200" dirty="0">
                <a:latin typeface="+mn-ea"/>
              </a:rPr>
              <a:t>, </a:t>
            </a:r>
            <a:r>
              <a:rPr lang="ko-KR" altLang="en-US" sz="3200" dirty="0">
                <a:latin typeface="+mn-ea"/>
              </a:rPr>
              <a:t>주로 교토지역의 치안을 담당하는 것이 목적</a:t>
            </a:r>
            <a:endParaRPr lang="en-US" altLang="ko-KR" sz="3200" dirty="0">
              <a:latin typeface="+mn-ea"/>
            </a:endParaRPr>
          </a:p>
          <a:p>
            <a:r>
              <a:rPr lang="ko-KR" altLang="en-US" sz="3200" dirty="0">
                <a:latin typeface="+mn-ea"/>
              </a:rPr>
              <a:t>쇼군 호위를 명목으로 한 </a:t>
            </a:r>
            <a:r>
              <a:rPr lang="ko-KR" altLang="en-US" sz="3200" dirty="0" err="1">
                <a:latin typeface="+mn-ea"/>
              </a:rPr>
              <a:t>로시구미</a:t>
            </a:r>
            <a:r>
              <a:rPr lang="en-US" altLang="ko-KR" sz="3200" dirty="0">
                <a:latin typeface="+mn-ea"/>
              </a:rPr>
              <a:t>(</a:t>
            </a:r>
            <a:r>
              <a:rPr lang="ko-KR" altLang="en-US" sz="3200" dirty="0">
                <a:latin typeface="+mn-ea"/>
              </a:rPr>
              <a:t>浪士組</a:t>
            </a:r>
            <a:r>
              <a:rPr lang="en-US" altLang="ko-KR" sz="3200" dirty="0">
                <a:latin typeface="+mn-ea"/>
              </a:rPr>
              <a:t>)</a:t>
            </a:r>
            <a:r>
              <a:rPr lang="ko-KR" altLang="en-US" sz="3200" dirty="0">
                <a:latin typeface="+mn-ea"/>
              </a:rPr>
              <a:t>가 그 유래</a:t>
            </a: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44D57EBA-FAB0-42E9-A040-8CB0E143F433}"/>
              </a:ext>
            </a:extLst>
          </p:cNvPr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255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4AADC4-93CC-4C04-A0F5-57938204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/>
              <a:t> </a:t>
            </a:r>
            <a:r>
              <a:rPr lang="ko-KR" altLang="en-US" dirty="0" err="1"/>
              <a:t>견회조</a:t>
            </a:r>
            <a:r>
              <a:rPr lang="en-US" altLang="ko-KR" dirty="0"/>
              <a:t>(</a:t>
            </a:r>
            <a:r>
              <a:rPr lang="ko-KR" altLang="en-US" dirty="0"/>
              <a:t>미마와리구미見廻組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99C9B3C-F986-440A-A461-795C0E984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7464" y="2194560"/>
            <a:ext cx="4754562" cy="397764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altLang="ko-KR" sz="2800" dirty="0">
                <a:latin typeface="+mn-ea"/>
              </a:rPr>
              <a:t>1864</a:t>
            </a:r>
            <a:r>
              <a:rPr lang="ko-KR" altLang="en-US" sz="2800" dirty="0">
                <a:latin typeface="+mn-ea"/>
              </a:rPr>
              <a:t>년 에도 막부에 의해 </a:t>
            </a:r>
            <a:r>
              <a:rPr lang="ko-KR" altLang="en-US" sz="2800" dirty="0" err="1">
                <a:latin typeface="+mn-ea"/>
              </a:rPr>
              <a:t>마츠다이라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800" dirty="0" err="1">
                <a:latin typeface="+mn-ea"/>
              </a:rPr>
              <a:t>카타모리</a:t>
            </a:r>
            <a:r>
              <a:rPr lang="en-US" altLang="ko-KR" sz="2800" dirty="0">
                <a:latin typeface="+mn-ea"/>
              </a:rPr>
              <a:t>(</a:t>
            </a:r>
            <a:r>
              <a:rPr lang="ko-KR" altLang="en-US" sz="2800" dirty="0">
                <a:latin typeface="+mn-ea"/>
              </a:rPr>
              <a:t>松平容保</a:t>
            </a:r>
            <a:r>
              <a:rPr lang="en-US" altLang="ko-KR" sz="2800" dirty="0">
                <a:latin typeface="+mn-ea"/>
              </a:rPr>
              <a:t>)</a:t>
            </a:r>
            <a:r>
              <a:rPr lang="ko-KR" altLang="en-US" sz="2800" dirty="0">
                <a:latin typeface="+mn-ea"/>
              </a:rPr>
              <a:t>의 밑에 교토 </a:t>
            </a:r>
            <a:r>
              <a:rPr lang="ko-KR" altLang="en-US" sz="2800" dirty="0" err="1">
                <a:latin typeface="+mn-ea"/>
              </a:rPr>
              <a:t>견회역</a:t>
            </a:r>
            <a:r>
              <a:rPr lang="en-US" altLang="ko-KR" sz="2800" dirty="0">
                <a:latin typeface="+mn-ea"/>
              </a:rPr>
              <a:t>(</a:t>
            </a:r>
            <a:r>
              <a:rPr lang="ko-KR" altLang="en-US" sz="2800" dirty="0">
                <a:latin typeface="+mn-ea"/>
              </a:rPr>
              <a:t>京都見廻役</a:t>
            </a:r>
            <a:r>
              <a:rPr lang="en-US" altLang="ko-KR" sz="2800" dirty="0">
                <a:latin typeface="+mn-ea"/>
              </a:rPr>
              <a:t>)</a:t>
            </a:r>
            <a:r>
              <a:rPr lang="ko-KR" altLang="en-US" sz="2800" dirty="0">
                <a:latin typeface="+mn-ea"/>
              </a:rPr>
              <a:t>을 세움</a:t>
            </a:r>
            <a:endParaRPr lang="en-US" altLang="ko-KR" sz="2800">
              <a:latin typeface="+mn-ea"/>
            </a:endParaRPr>
          </a:p>
          <a:p>
            <a:r>
              <a:rPr lang="ko-KR" altLang="en-US" sz="2800">
                <a:latin typeface="+mn-ea"/>
              </a:rPr>
              <a:t> </a:t>
            </a:r>
            <a:r>
              <a:rPr lang="ko-KR" altLang="en-US" sz="2800" dirty="0">
                <a:latin typeface="+mn-ea"/>
              </a:rPr>
              <a:t>마이다 </a:t>
            </a:r>
            <a:r>
              <a:rPr lang="ko-KR" altLang="en-US" sz="2800" dirty="0" err="1">
                <a:latin typeface="+mn-ea"/>
              </a:rPr>
              <a:t>히로타카</a:t>
            </a:r>
            <a:r>
              <a:rPr lang="en-US" altLang="ko-KR" sz="2800" dirty="0">
                <a:latin typeface="+mn-ea"/>
              </a:rPr>
              <a:t>(</a:t>
            </a:r>
            <a:r>
              <a:rPr lang="ko-KR" altLang="en-US" sz="2800" dirty="0">
                <a:latin typeface="+mn-ea"/>
              </a:rPr>
              <a:t>蒔田広孝</a:t>
            </a:r>
            <a:r>
              <a:rPr lang="en-US" altLang="ko-KR" sz="2800" dirty="0">
                <a:latin typeface="+mn-ea"/>
              </a:rPr>
              <a:t>)</a:t>
            </a:r>
            <a:r>
              <a:rPr lang="ko-KR" altLang="en-US" sz="2800" dirty="0">
                <a:latin typeface="+mn-ea"/>
              </a:rPr>
              <a:t>와 </a:t>
            </a:r>
            <a:r>
              <a:rPr lang="ko-KR" altLang="en-US" sz="2800" dirty="0" err="1">
                <a:latin typeface="+mn-ea"/>
              </a:rPr>
              <a:t>마츠다이라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800" dirty="0" err="1">
                <a:latin typeface="+mn-ea"/>
              </a:rPr>
              <a:t>야스마사</a:t>
            </a:r>
            <a:r>
              <a:rPr lang="en-US" altLang="ko-KR" sz="2800" dirty="0">
                <a:latin typeface="+mn-ea"/>
              </a:rPr>
              <a:t>(</a:t>
            </a:r>
            <a:r>
              <a:rPr lang="ko-KR" altLang="en-US" sz="2800" dirty="0">
                <a:latin typeface="+mn-ea"/>
              </a:rPr>
              <a:t>松平康正</a:t>
            </a:r>
            <a:r>
              <a:rPr lang="en-US" altLang="ko-KR" sz="2800" dirty="0">
                <a:latin typeface="+mn-ea"/>
              </a:rPr>
              <a:t>)</a:t>
            </a:r>
            <a:r>
              <a:rPr lang="ko-KR" altLang="en-US" sz="2800" dirty="0">
                <a:latin typeface="+mn-ea"/>
              </a:rPr>
              <a:t>를 여기에 임명</a:t>
            </a:r>
            <a:r>
              <a:rPr lang="en-US" altLang="ko-KR" sz="2800" dirty="0">
                <a:latin typeface="+mn-ea"/>
              </a:rPr>
              <a:t>, </a:t>
            </a:r>
            <a:r>
              <a:rPr lang="ko-KR" altLang="en-US" sz="2800" dirty="0">
                <a:latin typeface="+mn-ea"/>
              </a:rPr>
              <a:t>이들 밑으로 </a:t>
            </a:r>
            <a:r>
              <a:rPr lang="en-US" altLang="ko-KR" sz="2800" dirty="0">
                <a:latin typeface="+mn-ea"/>
              </a:rPr>
              <a:t>200</a:t>
            </a:r>
            <a:r>
              <a:rPr lang="ko-KR" altLang="en-US" sz="2800" dirty="0">
                <a:latin typeface="+mn-ea"/>
              </a:rPr>
              <a:t>여명을 조직함으로서 형성</a:t>
            </a:r>
            <a:endParaRPr lang="en-US" altLang="ko-KR" sz="2800" dirty="0">
              <a:latin typeface="+mn-ea"/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44D57EBA-FAB0-42E9-A040-8CB0E143F433}"/>
              </a:ext>
            </a:extLst>
          </p:cNvPr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내용 개체 틀 8">
            <a:extLst>
              <a:ext uri="{FF2B5EF4-FFF2-40B4-BE49-F238E27FC236}">
                <a16:creationId xmlns:a16="http://schemas.microsoft.com/office/drawing/2014/main" id="{1A3F3203-3F0F-47AD-9FF5-7BDCD73F9759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9974" y="2850077"/>
            <a:ext cx="4680000" cy="28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98462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4AADC4-93CC-4C04-A0F5-57938204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/>
              <a:t> </a:t>
            </a:r>
            <a:r>
              <a:rPr lang="ko-KR" altLang="en-US" dirty="0" err="1"/>
              <a:t>견회조</a:t>
            </a:r>
            <a:r>
              <a:rPr lang="en-US" altLang="ko-KR" dirty="0"/>
              <a:t>(</a:t>
            </a:r>
            <a:r>
              <a:rPr lang="ko-KR" altLang="en-US" dirty="0"/>
              <a:t>미마와리구미見廻組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99C9B3C-F986-440A-A461-795C0E984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7464" y="2194560"/>
            <a:ext cx="4754561" cy="397764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r>
              <a:rPr lang="ko-KR" altLang="en-US" sz="3200" dirty="0">
                <a:latin typeface="+mn-ea"/>
              </a:rPr>
              <a:t>소속 멤버들 출신이 </a:t>
            </a:r>
            <a:r>
              <a:rPr lang="ko-KR" altLang="en-US" sz="3200" dirty="0" err="1">
                <a:latin typeface="+mn-ea"/>
              </a:rPr>
              <a:t>신센구미와는</a:t>
            </a:r>
            <a:r>
              <a:rPr lang="ko-KR" altLang="en-US" sz="3200" dirty="0">
                <a:latin typeface="+mn-ea"/>
              </a:rPr>
              <a:t> 달리 무사 집안의 자제들</a:t>
            </a:r>
            <a:endParaRPr lang="en-US" altLang="ko-KR" sz="3200" dirty="0">
              <a:latin typeface="+mn-ea"/>
            </a:endParaRPr>
          </a:p>
          <a:p>
            <a:r>
              <a:rPr lang="ko-KR" altLang="en-US" sz="3200" dirty="0" err="1">
                <a:latin typeface="+mn-ea"/>
              </a:rPr>
              <a:t>미마와리구미</a:t>
            </a:r>
            <a:r>
              <a:rPr lang="ko-KR" altLang="en-US" sz="3200" dirty="0">
                <a:latin typeface="+mn-ea"/>
              </a:rPr>
              <a:t> </a:t>
            </a:r>
            <a:r>
              <a:rPr lang="en-US" altLang="ko-KR" sz="3200" dirty="0">
                <a:latin typeface="+mn-ea"/>
              </a:rPr>
              <a:t>:</a:t>
            </a:r>
            <a:r>
              <a:rPr lang="ko-KR" altLang="en-US" sz="3200" dirty="0">
                <a:latin typeface="+mn-ea"/>
              </a:rPr>
              <a:t> </a:t>
            </a:r>
            <a:r>
              <a:rPr lang="ko-KR" altLang="en-US" sz="3200" dirty="0" err="1">
                <a:latin typeface="+mn-ea"/>
              </a:rPr>
              <a:t>니조</a:t>
            </a:r>
            <a:r>
              <a:rPr lang="ko-KR" altLang="en-US" sz="3200" dirty="0">
                <a:latin typeface="+mn-ea"/>
              </a:rPr>
              <a:t> 성 등의 중심지</a:t>
            </a:r>
            <a:r>
              <a:rPr lang="en-US" altLang="ko-KR" sz="3200" dirty="0">
                <a:latin typeface="+mn-ea"/>
              </a:rPr>
              <a:t>/</a:t>
            </a:r>
            <a:r>
              <a:rPr lang="ko-KR" altLang="en-US" sz="3200" dirty="0" err="1">
                <a:latin typeface="+mn-ea"/>
              </a:rPr>
              <a:t>신센구미</a:t>
            </a:r>
            <a:r>
              <a:rPr lang="ko-KR" altLang="en-US" sz="3200" dirty="0">
                <a:latin typeface="+mn-ea"/>
              </a:rPr>
              <a:t> </a:t>
            </a:r>
            <a:r>
              <a:rPr lang="en-US" altLang="ko-KR" sz="3200" dirty="0">
                <a:latin typeface="+mn-ea"/>
              </a:rPr>
              <a:t>:</a:t>
            </a:r>
            <a:r>
              <a:rPr lang="ko-KR" altLang="en-US" sz="3200" dirty="0">
                <a:latin typeface="+mn-ea"/>
              </a:rPr>
              <a:t> 기온</a:t>
            </a:r>
            <a:r>
              <a:rPr lang="en-US" altLang="ko-KR" sz="3200" dirty="0">
                <a:latin typeface="+mn-ea"/>
              </a:rPr>
              <a:t>(</a:t>
            </a:r>
            <a:r>
              <a:rPr lang="ko-KR" altLang="en-US" sz="3200" dirty="0">
                <a:latin typeface="+mn-ea"/>
              </a:rPr>
              <a:t>祗園</a:t>
            </a:r>
            <a:r>
              <a:rPr lang="en-US" altLang="ko-KR" sz="3200" dirty="0">
                <a:latin typeface="+mn-ea"/>
              </a:rPr>
              <a:t>) </a:t>
            </a:r>
            <a:r>
              <a:rPr lang="ko-KR" altLang="en-US" sz="3200" dirty="0">
                <a:latin typeface="+mn-ea"/>
              </a:rPr>
              <a:t>등 서민들이 많은 주변 거리들을 순찰</a:t>
            </a:r>
            <a:endParaRPr lang="en-US" altLang="ko-KR" sz="3200" dirty="0">
              <a:latin typeface="+mn-ea"/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44D57EBA-FAB0-42E9-A040-8CB0E143F433}"/>
              </a:ext>
            </a:extLst>
          </p:cNvPr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내용 개체 틀 8">
            <a:extLst>
              <a:ext uri="{FF2B5EF4-FFF2-40B4-BE49-F238E27FC236}">
                <a16:creationId xmlns:a16="http://schemas.microsoft.com/office/drawing/2014/main" id="{1A3F3203-3F0F-47AD-9FF5-7BDCD73F9759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9975" y="2826328"/>
            <a:ext cx="4680000" cy="28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65398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67127" y="1225296"/>
            <a:ext cx="9670911" cy="3520440"/>
          </a:xfrm>
        </p:spPr>
        <p:txBody>
          <a:bodyPr/>
          <a:lstStyle/>
          <a:p>
            <a:br>
              <a:rPr lang="en-US" altLang="ko-KR" b="1" dirty="0">
                <a:latin typeface="+mj-ea"/>
              </a:rPr>
            </a:br>
            <a:r>
              <a:rPr lang="ko-KR" altLang="en-US" b="1" dirty="0" err="1">
                <a:latin typeface="+mj-ea"/>
              </a:rPr>
              <a:t>메이지유신</a:t>
            </a:r>
            <a:r>
              <a:rPr lang="en-US" altLang="ko-KR" b="1" dirty="0">
                <a:latin typeface="+mj-ea"/>
              </a:rPr>
              <a:t>(</a:t>
            </a:r>
            <a:r>
              <a:rPr lang="ko-KR" altLang="en-US" b="1" dirty="0">
                <a:latin typeface="+mj-ea"/>
              </a:rPr>
              <a:t>明治維新</a:t>
            </a:r>
            <a:r>
              <a:rPr lang="en-US" altLang="ko-KR" b="1" dirty="0">
                <a:latin typeface="+mj-ea"/>
              </a:rPr>
              <a:t>)</a:t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3486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A5733088-9E54-488B-B4F7-388EE41B23AE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9975" y="2994421"/>
            <a:ext cx="4680000" cy="28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DE81FF9-415A-4545-90FD-743B3DBA5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3" y="2194560"/>
            <a:ext cx="5178847" cy="397764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r>
              <a:rPr lang="ko-KR" altLang="en-US" sz="2800" dirty="0"/>
              <a:t>일본의 기존 정치</a:t>
            </a:r>
            <a:r>
              <a:rPr lang="en-US" altLang="ko-KR" sz="2800" dirty="0"/>
              <a:t>, </a:t>
            </a:r>
            <a:r>
              <a:rPr lang="ko-KR" altLang="en-US" sz="2800" dirty="0"/>
              <a:t>경제</a:t>
            </a:r>
            <a:r>
              <a:rPr lang="en-US" altLang="ko-KR" sz="2800" dirty="0"/>
              <a:t>, </a:t>
            </a:r>
            <a:r>
              <a:rPr lang="ko-KR" altLang="en-US" sz="2800" dirty="0"/>
              <a:t>사회를 서구식으로 갈아엎은 혁명</a:t>
            </a:r>
            <a:endParaRPr lang="en-US" altLang="ko-KR" sz="2800" dirty="0"/>
          </a:p>
          <a:p>
            <a:r>
              <a:rPr lang="en-US" altLang="ko-KR" sz="2800" dirty="0"/>
              <a:t>19</a:t>
            </a:r>
            <a:r>
              <a:rPr lang="ko-KR" altLang="en-US" sz="2800" dirty="0"/>
              <a:t>세기 말 </a:t>
            </a:r>
            <a:r>
              <a:rPr lang="ko-KR" altLang="en-US" sz="2800" dirty="0" err="1"/>
              <a:t>쿠로후네</a:t>
            </a:r>
            <a:r>
              <a:rPr lang="ko-KR" altLang="en-US" sz="2800" dirty="0"/>
              <a:t> 사건으로 조약을 체결</a:t>
            </a:r>
            <a:r>
              <a:rPr lang="en-US" altLang="ko-KR" sz="2800" dirty="0"/>
              <a:t> </a:t>
            </a:r>
            <a:r>
              <a:rPr lang="ko-KR" altLang="en-US" sz="2800" dirty="0"/>
              <a:t>→</a:t>
            </a:r>
            <a:r>
              <a:rPr lang="en-US" altLang="ko-KR" sz="2800" dirty="0"/>
              <a:t> </a:t>
            </a:r>
            <a:r>
              <a:rPr lang="ko-KR" altLang="en-US" sz="2800" dirty="0"/>
              <a:t>막부 타도 세력 </a:t>
            </a:r>
            <a:r>
              <a:rPr lang="en-US" altLang="ko-KR" sz="2800" dirty="0"/>
              <a:t>+ </a:t>
            </a:r>
            <a:r>
              <a:rPr lang="ko-KR" altLang="en-US" sz="2800" dirty="0"/>
              <a:t>왕정 복고 세력에 </a:t>
            </a:r>
            <a:r>
              <a:rPr lang="en-US" altLang="ko-KR" sz="2800" dirty="0"/>
              <a:t>=&gt;</a:t>
            </a:r>
            <a:r>
              <a:rPr lang="ko-KR" altLang="en-US" sz="2800" dirty="0"/>
              <a:t>막부가 붕괴</a:t>
            </a:r>
            <a:r>
              <a:rPr lang="en-US" altLang="ko-KR" sz="2800" dirty="0"/>
              <a:t>(1867</a:t>
            </a:r>
            <a:r>
              <a:rPr lang="ko-KR" altLang="en-US" sz="2800" dirty="0"/>
              <a:t>년 </a:t>
            </a:r>
            <a:r>
              <a:rPr lang="ko-KR" altLang="en-US" sz="2800" dirty="0" err="1"/>
              <a:t>대정봉환</a:t>
            </a:r>
            <a:r>
              <a:rPr lang="en-US" altLang="ko-KR" sz="2800" dirty="0"/>
              <a:t>) </a:t>
            </a:r>
            <a:r>
              <a:rPr lang="ko-KR" altLang="en-US" sz="2800" dirty="0" err="1"/>
              <a:t>덴노</a:t>
            </a:r>
            <a:r>
              <a:rPr lang="ko-KR" altLang="en-US" sz="2800" dirty="0"/>
              <a:t> 중심의 국가로 복고된 대사건</a:t>
            </a:r>
            <a:endParaRPr lang="en-US" altLang="ko-KR" sz="2800" dirty="0"/>
          </a:p>
          <a:p>
            <a:r>
              <a:rPr lang="ko-KR" altLang="en-US" sz="2800" dirty="0"/>
              <a:t>개시 시기 </a:t>
            </a:r>
            <a:r>
              <a:rPr lang="en-US" altLang="ko-KR" sz="2800" dirty="0"/>
              <a:t>:</a:t>
            </a:r>
            <a:r>
              <a:rPr lang="ko-KR" altLang="en-US" sz="2800" dirty="0"/>
              <a:t> 메이지 연호가 시작된 </a:t>
            </a:r>
            <a:r>
              <a:rPr lang="en-US" altLang="ko-KR" sz="2800" dirty="0"/>
              <a:t>1868</a:t>
            </a:r>
            <a:r>
              <a:rPr lang="ko-KR" altLang="en-US" sz="2800" dirty="0"/>
              <a:t>년</a:t>
            </a:r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4D50A70-9651-45E5-B383-AC75A075E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메이지 유신</a:t>
            </a: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4EE8190B-F797-4584-A9C7-D6856E275453}"/>
              </a:ext>
            </a:extLst>
          </p:cNvPr>
          <p:cNvSpPr/>
          <p:nvPr/>
        </p:nvSpPr>
        <p:spPr>
          <a:xfrm>
            <a:off x="1324304" y="1063696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6858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810330-4E64-41EF-B8FE-18ADEE6B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58232E-663F-49BD-9012-DC63317E1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9236" y="3933107"/>
            <a:ext cx="7891272" cy="1069848"/>
          </a:xfrm>
        </p:spPr>
        <p:txBody>
          <a:bodyPr>
            <a:normAutofit/>
          </a:bodyPr>
          <a:lstStyle/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0001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8F6E67-CB89-4D3B-AF90-BD94C9981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/>
          <a:lstStyle/>
          <a:p>
            <a:r>
              <a:rPr lang="ko-KR" altLang="en-US" b="1" dirty="0">
                <a:latin typeface="+mj-ea"/>
              </a:rPr>
              <a:t>목차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90E49C-6F65-444E-8192-AA23676AD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7924" y="846060"/>
            <a:ext cx="4936879" cy="5165879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5400" dirty="0">
                <a:latin typeface="+mj-ea"/>
                <a:ea typeface="+mj-ea"/>
              </a:rPr>
              <a:t>에도시대 말기 </a:t>
            </a:r>
            <a:endParaRPr lang="en-US" altLang="ko-KR" sz="5400" dirty="0">
              <a:latin typeface="+mj-ea"/>
              <a:ea typeface="+mj-ea"/>
            </a:endParaRPr>
          </a:p>
          <a:p>
            <a:pPr marL="457200" indent="-457200">
              <a:buAutoNum type="arabicPeriod"/>
            </a:pPr>
            <a:endParaRPr lang="en-US" altLang="ko-KR" sz="5400" dirty="0">
              <a:latin typeface="+mj-ea"/>
              <a:ea typeface="+mj-ea"/>
            </a:endParaRPr>
          </a:p>
          <a:p>
            <a:pPr marL="457200" indent="-457200">
              <a:buAutoNum type="arabicPeriod"/>
            </a:pPr>
            <a:r>
              <a:rPr lang="ko-KR" altLang="en-US" sz="5400" dirty="0">
                <a:latin typeface="+mj-ea"/>
                <a:ea typeface="+mj-ea"/>
              </a:rPr>
              <a:t>막말</a:t>
            </a:r>
            <a:r>
              <a:rPr lang="en-US" altLang="ko-KR" sz="5400" dirty="0">
                <a:latin typeface="+mj-ea"/>
                <a:ea typeface="+mj-ea"/>
              </a:rPr>
              <a:t>(</a:t>
            </a:r>
            <a:r>
              <a:rPr lang="ko-KR" altLang="en-US" sz="5400" dirty="0" err="1">
                <a:latin typeface="+mj-ea"/>
                <a:ea typeface="+mj-ea"/>
              </a:rPr>
              <a:t>바쿠마츠</a:t>
            </a:r>
            <a:r>
              <a:rPr lang="en-US" altLang="ko-KR" sz="5400" dirty="0">
                <a:latin typeface="+mj-ea"/>
                <a:ea typeface="+mj-ea"/>
              </a:rPr>
              <a:t>)</a:t>
            </a:r>
          </a:p>
          <a:p>
            <a:pPr marL="457200" indent="-457200">
              <a:buAutoNum type="arabicPeriod"/>
            </a:pPr>
            <a:endParaRPr lang="en-US" altLang="ko-KR" sz="5400" dirty="0">
              <a:latin typeface="+mj-ea"/>
              <a:ea typeface="+mj-ea"/>
            </a:endParaRPr>
          </a:p>
          <a:p>
            <a:pPr marL="457200" indent="-457200">
              <a:buAutoNum type="arabicPeriod"/>
            </a:pPr>
            <a:r>
              <a:rPr lang="ko-KR" altLang="en-US" sz="5400" dirty="0">
                <a:latin typeface="+mj-ea"/>
                <a:ea typeface="+mj-ea"/>
              </a:rPr>
              <a:t> </a:t>
            </a:r>
            <a:r>
              <a:rPr lang="ko-KR" altLang="en-US" sz="5400" dirty="0" err="1">
                <a:latin typeface="+mj-ea"/>
                <a:ea typeface="+mj-ea"/>
              </a:rPr>
              <a:t>신선조</a:t>
            </a:r>
            <a:r>
              <a:rPr lang="en-US" altLang="ko-KR" sz="5400" dirty="0">
                <a:latin typeface="+mj-ea"/>
                <a:ea typeface="+mj-ea"/>
              </a:rPr>
              <a:t>/</a:t>
            </a:r>
            <a:r>
              <a:rPr lang="ko-KR" altLang="en-US" sz="5400" dirty="0" err="1">
                <a:latin typeface="+mj-ea"/>
                <a:ea typeface="+mj-ea"/>
              </a:rPr>
              <a:t>견회조</a:t>
            </a:r>
            <a:endParaRPr lang="en-US" altLang="ko-KR" sz="5400" dirty="0">
              <a:latin typeface="+mj-ea"/>
              <a:ea typeface="+mj-ea"/>
            </a:endParaRPr>
          </a:p>
          <a:p>
            <a:pPr marL="457200" indent="-457200">
              <a:buAutoNum type="arabicPeriod"/>
            </a:pPr>
            <a:endParaRPr lang="en-US" altLang="ko-KR" sz="5400" dirty="0">
              <a:latin typeface="+mj-ea"/>
              <a:ea typeface="+mj-ea"/>
            </a:endParaRPr>
          </a:p>
          <a:p>
            <a:pPr marL="457200" indent="-457200">
              <a:buAutoNum type="arabicPeriod"/>
            </a:pPr>
            <a:r>
              <a:rPr lang="en-US" altLang="ko-KR" sz="5400" dirty="0">
                <a:latin typeface="+mj-ea"/>
                <a:ea typeface="+mj-ea"/>
              </a:rPr>
              <a:t> </a:t>
            </a:r>
            <a:r>
              <a:rPr lang="ko-KR" altLang="en-US" sz="5400" dirty="0">
                <a:latin typeface="+mj-ea"/>
                <a:ea typeface="+mj-ea"/>
              </a:rPr>
              <a:t>메이지 유신</a:t>
            </a:r>
            <a:endParaRPr lang="en-US" altLang="ko-KR" sz="5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4889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에도시대 말기</a:t>
            </a:r>
            <a:endParaRPr lang="en-US" altLang="ko-KR" b="1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464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b="1" dirty="0"/>
              <a:t>에도시대 말기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/>
          <a:lstStyle/>
          <a:p>
            <a:pPr marL="0" indent="0">
              <a:buNone/>
            </a:pPr>
            <a:endParaRPr lang="en-US" altLang="ko-KR" sz="2800" b="1" dirty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타원 3"/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AF55671C-2BB9-4705-8E4E-566BF3653FE0}"/>
              </a:ext>
            </a:extLst>
          </p:cNvPr>
          <p:cNvSpPr/>
          <p:nvPr/>
        </p:nvSpPr>
        <p:spPr>
          <a:xfrm>
            <a:off x="1275951" y="3119153"/>
            <a:ext cx="2668856" cy="208885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/>
              <a:t>구미의 여러 나라</a:t>
            </a:r>
          </a:p>
        </p:txBody>
      </p:sp>
      <p:sp>
        <p:nvSpPr>
          <p:cNvPr id="6" name="화살표: 오른쪽 5">
            <a:extLst>
              <a:ext uri="{FF2B5EF4-FFF2-40B4-BE49-F238E27FC236}">
                <a16:creationId xmlns:a16="http://schemas.microsoft.com/office/drawing/2014/main" id="{181644E1-E24E-4EA2-BE1F-BFC4F16C4127}"/>
              </a:ext>
            </a:extLst>
          </p:cNvPr>
          <p:cNvSpPr/>
          <p:nvPr/>
        </p:nvSpPr>
        <p:spPr>
          <a:xfrm>
            <a:off x="4198689" y="3502602"/>
            <a:ext cx="3610064" cy="1321957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/>
              <a:t>문호개방 요구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5CE2BA57-9903-4986-984E-551AE8A4CB46}"/>
              </a:ext>
            </a:extLst>
          </p:cNvPr>
          <p:cNvSpPr/>
          <p:nvPr/>
        </p:nvSpPr>
        <p:spPr>
          <a:xfrm>
            <a:off x="7869819" y="4824559"/>
            <a:ext cx="3078759" cy="109631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/>
              <a:t>고위간부 암살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93C1F0A9-BBB0-4348-8164-F3C3D8958344}"/>
              </a:ext>
            </a:extLst>
          </p:cNvPr>
          <p:cNvSpPr/>
          <p:nvPr/>
        </p:nvSpPr>
        <p:spPr>
          <a:xfrm>
            <a:off x="7869819" y="2332684"/>
            <a:ext cx="3078759" cy="109631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/>
              <a:t>불평등 조약 체결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D31E4BDA-03E1-4D36-832D-C4DAAE4B89D9}"/>
              </a:ext>
            </a:extLst>
          </p:cNvPr>
          <p:cNvSpPr/>
          <p:nvPr/>
        </p:nvSpPr>
        <p:spPr>
          <a:xfrm>
            <a:off x="7869819" y="3598646"/>
            <a:ext cx="3078759" cy="109631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err="1"/>
              <a:t>존왕양이사상</a:t>
            </a:r>
            <a:endParaRPr lang="ko-KR" altLang="en-US" sz="3600" dirty="0"/>
          </a:p>
        </p:txBody>
      </p:sp>
      <p:sp>
        <p:nvSpPr>
          <p:cNvPr id="14" name="별: 꼭짓점 8개 13">
            <a:extLst>
              <a:ext uri="{FF2B5EF4-FFF2-40B4-BE49-F238E27FC236}">
                <a16:creationId xmlns:a16="http://schemas.microsoft.com/office/drawing/2014/main" id="{176F2150-F45A-4BEB-A6E4-6B05E0083103}"/>
              </a:ext>
            </a:extLst>
          </p:cNvPr>
          <p:cNvSpPr/>
          <p:nvPr/>
        </p:nvSpPr>
        <p:spPr>
          <a:xfrm>
            <a:off x="3516346" y="1902204"/>
            <a:ext cx="5159229" cy="4269996"/>
          </a:xfrm>
          <a:prstGeom prst="star8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7200" dirty="0"/>
              <a:t>정국 </a:t>
            </a:r>
            <a:endParaRPr lang="en-US" altLang="ko-KR" sz="7200" dirty="0"/>
          </a:p>
          <a:p>
            <a:pPr algn="ctr"/>
            <a:r>
              <a:rPr lang="ko-KR" altLang="en-US" sz="7200" dirty="0"/>
              <a:t>대 혼란</a:t>
            </a:r>
            <a:r>
              <a:rPr lang="en-US" altLang="ko-KR" sz="7200" dirty="0"/>
              <a:t>!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10445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b="1" dirty="0"/>
              <a:t>에도시대 말기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/>
          <a:lstStyle/>
          <a:p>
            <a:pPr marL="0" indent="0">
              <a:buNone/>
            </a:pPr>
            <a:endParaRPr lang="en-US" altLang="ko-KR" sz="2800" b="1" dirty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타원 3"/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화살표: 오른쪽 5">
            <a:extLst>
              <a:ext uri="{FF2B5EF4-FFF2-40B4-BE49-F238E27FC236}">
                <a16:creationId xmlns:a16="http://schemas.microsoft.com/office/drawing/2014/main" id="{181644E1-E24E-4EA2-BE1F-BFC4F16C4127}"/>
              </a:ext>
            </a:extLst>
          </p:cNvPr>
          <p:cNvSpPr/>
          <p:nvPr/>
        </p:nvSpPr>
        <p:spPr>
          <a:xfrm>
            <a:off x="4290968" y="3502601"/>
            <a:ext cx="3610064" cy="1321957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err="1"/>
              <a:t>대정봉환</a:t>
            </a:r>
            <a:r>
              <a:rPr lang="ko-KR" altLang="en-US" sz="3600" dirty="0"/>
              <a:t> 선언</a:t>
            </a: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58A20D44-C082-492F-B553-9CD909EA3E4F}"/>
              </a:ext>
            </a:extLst>
          </p:cNvPr>
          <p:cNvGrpSpPr/>
          <p:nvPr/>
        </p:nvGrpSpPr>
        <p:grpSpPr>
          <a:xfrm>
            <a:off x="1063752" y="2003580"/>
            <a:ext cx="2873278" cy="4320000"/>
            <a:chOff x="1063752" y="2003580"/>
            <a:chExt cx="2873278" cy="4320000"/>
          </a:xfrm>
        </p:grpSpPr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6019DED0-778B-420F-AA3D-F8202E79EC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3752" y="2003580"/>
              <a:ext cx="2873278" cy="4320000"/>
            </a:xfrm>
            <a:prstGeom prst="ellipse">
              <a:avLst/>
            </a:prstGeom>
            <a:ln w="63500" cap="rnd">
              <a:solidFill>
                <a:schemeClr val="accent1">
                  <a:lumMod val="50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39AEEE8A-AFA3-451E-98F9-C3558CA32E72}"/>
                </a:ext>
              </a:extLst>
            </p:cNvPr>
            <p:cNvSpPr/>
            <p:nvPr/>
          </p:nvSpPr>
          <p:spPr>
            <a:xfrm>
              <a:off x="1644802" y="5093109"/>
              <a:ext cx="1626560" cy="7767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err="1"/>
                <a:t>도쿠가와</a:t>
              </a:r>
              <a:r>
                <a:rPr lang="ko-KR" altLang="en-US" dirty="0"/>
                <a:t> </a:t>
              </a:r>
              <a:r>
                <a:rPr lang="ko-KR" altLang="en-US" dirty="0" err="1"/>
                <a:t>요시노부</a:t>
              </a:r>
              <a:endParaRPr lang="ko-KR" altLang="en-US" dirty="0"/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B8F743C9-900D-4846-9662-C85B010587A0}"/>
              </a:ext>
            </a:extLst>
          </p:cNvPr>
          <p:cNvGrpSpPr/>
          <p:nvPr/>
        </p:nvGrpSpPr>
        <p:grpSpPr>
          <a:xfrm>
            <a:off x="8172931" y="2003580"/>
            <a:ext cx="2961413" cy="4320000"/>
            <a:chOff x="8172931" y="2003580"/>
            <a:chExt cx="2961413" cy="4320000"/>
          </a:xfrm>
        </p:grpSpPr>
        <p:pic>
          <p:nvPicPr>
            <p:cNvPr id="13" name="그림 12">
              <a:extLst>
                <a:ext uri="{FF2B5EF4-FFF2-40B4-BE49-F238E27FC236}">
                  <a16:creationId xmlns:a16="http://schemas.microsoft.com/office/drawing/2014/main" id="{8B0C6796-ED73-40E9-9659-BC1C1A81E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72931" y="2003580"/>
              <a:ext cx="2961413" cy="4320000"/>
            </a:xfrm>
            <a:prstGeom prst="ellipse">
              <a:avLst/>
            </a:prstGeom>
            <a:ln w="63500" cap="rnd">
              <a:solidFill>
                <a:schemeClr val="accent1">
                  <a:lumMod val="50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6004141D-E321-4B6A-96FD-87BC0A98C00C}"/>
                </a:ext>
              </a:extLst>
            </p:cNvPr>
            <p:cNvSpPr/>
            <p:nvPr/>
          </p:nvSpPr>
          <p:spPr>
            <a:xfrm>
              <a:off x="8840357" y="5093110"/>
              <a:ext cx="1626560" cy="7767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/>
                <a:t>메이지 천황</a:t>
              </a:r>
              <a:endParaRPr lang="ko-KR" altLang="en-US" dirty="0"/>
            </a:p>
          </p:txBody>
        </p:sp>
      </p:grp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DDC05E18-B4D4-4299-B6CE-B5956CD38BAE}"/>
              </a:ext>
            </a:extLst>
          </p:cNvPr>
          <p:cNvSpPr/>
          <p:nvPr/>
        </p:nvSpPr>
        <p:spPr>
          <a:xfrm>
            <a:off x="2418735" y="2821476"/>
            <a:ext cx="7354529" cy="268420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dirty="0">
                <a:latin typeface="+mn-ea"/>
              </a:rPr>
              <a:t>1868</a:t>
            </a:r>
            <a:r>
              <a:rPr lang="ko-KR" altLang="en-US" sz="4800" dirty="0">
                <a:latin typeface="+mn-ea"/>
              </a:rPr>
              <a:t>년 </a:t>
            </a:r>
            <a:r>
              <a:rPr lang="en-US" altLang="ko-KR" sz="4800" dirty="0">
                <a:latin typeface="+mn-ea"/>
              </a:rPr>
              <a:t>5</a:t>
            </a:r>
            <a:r>
              <a:rPr lang="ko-KR" altLang="en-US" sz="4800" dirty="0">
                <a:latin typeface="+mn-ea"/>
              </a:rPr>
              <a:t>월 </a:t>
            </a:r>
            <a:r>
              <a:rPr lang="en-US" altLang="ko-KR" sz="4800" dirty="0">
                <a:latin typeface="+mn-ea"/>
              </a:rPr>
              <a:t>3</a:t>
            </a:r>
            <a:r>
              <a:rPr lang="ko-KR" altLang="en-US" sz="4800" dirty="0">
                <a:latin typeface="+mn-ea"/>
              </a:rPr>
              <a:t>일</a:t>
            </a:r>
            <a:endParaRPr lang="en-US" altLang="ko-KR" sz="4800" dirty="0">
              <a:latin typeface="+mn-ea"/>
            </a:endParaRPr>
          </a:p>
          <a:p>
            <a:pPr algn="ctr"/>
            <a:r>
              <a:rPr lang="ko-KR" altLang="en-US" sz="4800" dirty="0">
                <a:latin typeface="+mn-ea"/>
              </a:rPr>
              <a:t>에도 성 →</a:t>
            </a:r>
            <a:r>
              <a:rPr lang="en-US" altLang="ko-KR" sz="4800" dirty="0">
                <a:latin typeface="+mn-ea"/>
              </a:rPr>
              <a:t> </a:t>
            </a:r>
            <a:r>
              <a:rPr lang="ko-KR" altLang="en-US" sz="4800" dirty="0">
                <a:latin typeface="+mn-ea"/>
              </a:rPr>
              <a:t>메이지 정부군</a:t>
            </a:r>
          </a:p>
        </p:txBody>
      </p:sp>
      <p:sp>
        <p:nvSpPr>
          <p:cNvPr id="22" name="별: 꼭짓점 8개 21">
            <a:extLst>
              <a:ext uri="{FF2B5EF4-FFF2-40B4-BE49-F238E27FC236}">
                <a16:creationId xmlns:a16="http://schemas.microsoft.com/office/drawing/2014/main" id="{E196BEB5-BB85-4FF1-9822-D307DB0E5743}"/>
              </a:ext>
            </a:extLst>
          </p:cNvPr>
          <p:cNvSpPr/>
          <p:nvPr/>
        </p:nvSpPr>
        <p:spPr>
          <a:xfrm>
            <a:off x="1841785" y="1608050"/>
            <a:ext cx="8508427" cy="5077508"/>
          </a:xfrm>
          <a:prstGeom prst="star8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7200" dirty="0" err="1"/>
              <a:t>도쿠가와</a:t>
            </a:r>
            <a:r>
              <a:rPr lang="ko-KR" altLang="en-US" sz="7200" dirty="0"/>
              <a:t> 막부 붕괴</a:t>
            </a:r>
          </a:p>
        </p:txBody>
      </p:sp>
    </p:spTree>
    <p:extLst>
      <p:ext uri="{BB962C8B-B14F-4D97-AF65-F5344CB8AC3E}">
        <p14:creationId xmlns:p14="http://schemas.microsoft.com/office/powerpoint/2010/main" val="156283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b="1" dirty="0"/>
              <a:t>겐지 시기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전후 </a:t>
            </a:r>
            <a:r>
              <a:rPr lang="en-US" altLang="ko-KR" dirty="0"/>
              <a:t>: </a:t>
            </a:r>
            <a:r>
              <a:rPr lang="ko-KR" altLang="en-US" dirty="0" err="1"/>
              <a:t>분큐</a:t>
            </a:r>
            <a:r>
              <a:rPr lang="en-US" altLang="ko-KR" dirty="0"/>
              <a:t>(</a:t>
            </a:r>
            <a:r>
              <a:rPr lang="ko-KR" altLang="en-US" dirty="0"/>
              <a:t>文久</a:t>
            </a:r>
            <a:r>
              <a:rPr lang="en-US" altLang="ko-KR" dirty="0"/>
              <a:t>) </a:t>
            </a:r>
            <a:r>
              <a:rPr lang="ko-KR" altLang="en-US" dirty="0"/>
              <a:t>이후 </a:t>
            </a:r>
            <a:r>
              <a:rPr lang="en-US" altLang="ko-KR" dirty="0"/>
              <a:t>- </a:t>
            </a:r>
            <a:r>
              <a:rPr lang="ko-KR" altLang="en-US" dirty="0"/>
              <a:t>게이오</a:t>
            </a:r>
            <a:r>
              <a:rPr lang="en-US" altLang="ko-KR" dirty="0"/>
              <a:t>(</a:t>
            </a:r>
            <a:r>
              <a:rPr lang="ko-KR" altLang="en-US" dirty="0" err="1"/>
              <a:t>慶応</a:t>
            </a:r>
            <a:r>
              <a:rPr lang="en-US" altLang="ko-KR" dirty="0"/>
              <a:t>) </a:t>
            </a:r>
            <a:r>
              <a:rPr lang="ko-KR" altLang="en-US" dirty="0"/>
              <a:t>이전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시기 </a:t>
            </a:r>
            <a:r>
              <a:rPr lang="en-US" altLang="ko-KR" dirty="0"/>
              <a:t>: 1864</a:t>
            </a:r>
            <a:r>
              <a:rPr lang="ko-KR" altLang="en-US" dirty="0"/>
              <a:t>년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천황 </a:t>
            </a:r>
            <a:r>
              <a:rPr lang="en-US" altLang="ko-KR" dirty="0"/>
              <a:t>: </a:t>
            </a:r>
            <a:r>
              <a:rPr lang="ko-KR" altLang="en-US" dirty="0" err="1"/>
              <a:t>고메이</a:t>
            </a:r>
            <a:r>
              <a:rPr lang="ko-KR" altLang="en-US" dirty="0"/>
              <a:t> 천황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쇼군 </a:t>
            </a:r>
            <a:r>
              <a:rPr lang="en-US" altLang="ko-KR" dirty="0"/>
              <a:t>: </a:t>
            </a:r>
            <a:r>
              <a:rPr lang="ko-KR" altLang="en-US" dirty="0"/>
              <a:t>에도 막부의 </a:t>
            </a:r>
            <a:r>
              <a:rPr lang="ko-KR" altLang="en-US" dirty="0" err="1"/>
              <a:t>도쿠가와</a:t>
            </a:r>
            <a:r>
              <a:rPr lang="ko-KR" altLang="en-US" dirty="0"/>
              <a:t> </a:t>
            </a:r>
            <a:r>
              <a:rPr lang="ko-KR" altLang="en-US" dirty="0" err="1"/>
              <a:t>이에모치</a:t>
            </a:r>
            <a:endParaRPr lang="en-US" altLang="ko-KR" dirty="0"/>
          </a:p>
        </p:txBody>
      </p:sp>
      <p:sp>
        <p:nvSpPr>
          <p:cNvPr id="4" name="타원 3"/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45CF56C7-AEFE-41C5-BF6C-D24E9601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552" y="2106168"/>
            <a:ext cx="2758440" cy="4084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8EA51C49-BC8B-49CE-87FC-E4997B8706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2152" y="2241804"/>
            <a:ext cx="381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9275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>
                <a:latin typeface="+mj-ea"/>
              </a:rPr>
              <a:t>막말</a:t>
            </a:r>
            <a:r>
              <a:rPr lang="en-US" altLang="ko-KR" b="1" dirty="0">
                <a:latin typeface="+mj-ea"/>
              </a:rPr>
              <a:t>(</a:t>
            </a:r>
            <a:r>
              <a:rPr lang="ko-KR" altLang="en-US" b="1" dirty="0">
                <a:latin typeface="+mj-ea"/>
              </a:rPr>
              <a:t>幕末</a:t>
            </a:r>
            <a:r>
              <a:rPr lang="en-US" altLang="ko-KR" b="1" dirty="0">
                <a:latin typeface="+mj-ea"/>
              </a:rPr>
              <a:t>:</a:t>
            </a:r>
            <a:r>
              <a:rPr lang="ko-KR" altLang="en-US" b="1" dirty="0" err="1">
                <a:latin typeface="+mj-ea"/>
              </a:rPr>
              <a:t>바쿠마츠</a:t>
            </a:r>
            <a:r>
              <a:rPr lang="en-US" altLang="ko-KR" b="1" dirty="0">
                <a:latin typeface="+mj-ea"/>
              </a:rPr>
              <a:t>)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0105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C00000"/>
                </a:solidFill>
              </a:rPr>
              <a:t>◎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b="1" dirty="0"/>
              <a:t>시기 구분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400" dirty="0"/>
          </a:p>
          <a:p>
            <a:pPr marL="0" indent="0" algn="ctr" fontAlgn="base">
              <a:buNone/>
            </a:pPr>
            <a:r>
              <a:rPr lang="en-US" altLang="ko-KR" sz="4800" dirty="0"/>
              <a:t>1853</a:t>
            </a:r>
            <a:r>
              <a:rPr lang="ko-KR" altLang="en-US" sz="4800" dirty="0"/>
              <a:t>년 </a:t>
            </a:r>
            <a:r>
              <a:rPr lang="en-US" altLang="ko-KR" sz="4800" dirty="0"/>
              <a:t>6</a:t>
            </a:r>
            <a:r>
              <a:rPr lang="ko-KR" altLang="en-US" sz="4800" dirty="0"/>
              <a:t>월 </a:t>
            </a:r>
            <a:r>
              <a:rPr lang="en-US" altLang="ko-KR" sz="4800" dirty="0"/>
              <a:t>3</a:t>
            </a:r>
            <a:r>
              <a:rPr lang="ko-KR" altLang="en-US" sz="4800" dirty="0"/>
              <a:t>일 흑선 내항 </a:t>
            </a:r>
            <a:r>
              <a:rPr lang="en-US" altLang="ko-KR" sz="4800" dirty="0"/>
              <a:t>~</a:t>
            </a:r>
            <a:r>
              <a:rPr lang="ko-KR" altLang="en-US" sz="4800" dirty="0"/>
              <a:t> </a:t>
            </a:r>
            <a:r>
              <a:rPr lang="en-US" altLang="ko-KR" sz="4800" dirty="0"/>
              <a:t>1868</a:t>
            </a:r>
            <a:r>
              <a:rPr lang="ko-KR" altLang="en-US" sz="4800" dirty="0"/>
              <a:t>년 </a:t>
            </a:r>
            <a:r>
              <a:rPr lang="en-US" altLang="ko-KR" sz="4800" dirty="0"/>
              <a:t>5</a:t>
            </a:r>
            <a:r>
              <a:rPr lang="ko-KR" altLang="en-US" sz="4800" dirty="0"/>
              <a:t>월 </a:t>
            </a:r>
            <a:r>
              <a:rPr lang="en-US" altLang="ko-KR" sz="4800" dirty="0"/>
              <a:t>3</a:t>
            </a:r>
            <a:r>
              <a:rPr lang="ko-KR" altLang="en-US" sz="4800" dirty="0"/>
              <a:t>일 메이지 정부군이 에도 성에 무혈 입성하여 막부가 붕괴할 때까지의 </a:t>
            </a:r>
            <a:r>
              <a:rPr lang="en-US" altLang="ko-KR" sz="4800" dirty="0"/>
              <a:t>15</a:t>
            </a:r>
            <a:r>
              <a:rPr lang="ko-KR" altLang="en-US" sz="4800" dirty="0"/>
              <a:t>년간</a:t>
            </a:r>
          </a:p>
        </p:txBody>
      </p:sp>
      <p:sp>
        <p:nvSpPr>
          <p:cNvPr id="4" name="타원 3"/>
          <p:cNvSpPr/>
          <p:nvPr/>
        </p:nvSpPr>
        <p:spPr>
          <a:xfrm>
            <a:off x="1324304" y="1075028"/>
            <a:ext cx="362607" cy="362607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133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69848" y="835742"/>
            <a:ext cx="10058400" cy="5336458"/>
          </a:xfrm>
          <a:solidFill>
            <a:srgbClr val="C00000">
              <a:alpha val="5000"/>
            </a:srgbClr>
          </a:solidFill>
          <a:ln>
            <a:solidFill>
              <a:srgbClr val="C00000">
                <a:alpha val="25000"/>
              </a:srgbClr>
            </a:solidFill>
          </a:ln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400" dirty="0"/>
          </a:p>
          <a:p>
            <a:pPr marL="0" indent="0" algn="ctr" fontAlgn="base">
              <a:buNone/>
            </a:pPr>
            <a:endParaRPr lang="en-US" altLang="ko-KR" sz="5400" dirty="0"/>
          </a:p>
          <a:p>
            <a:pPr marL="0" indent="0" algn="ctr" fontAlgn="base">
              <a:buNone/>
            </a:pPr>
            <a:r>
              <a:rPr lang="ko-KR" altLang="en-US" sz="4800" dirty="0"/>
              <a:t>혹은 </a:t>
            </a:r>
            <a:r>
              <a:rPr lang="ko-KR" altLang="en-US" sz="4800" dirty="0" err="1"/>
              <a:t>대정봉환</a:t>
            </a:r>
            <a:r>
              <a:rPr lang="en-US" altLang="ko-KR" sz="4800" dirty="0"/>
              <a:t>, 1869</a:t>
            </a:r>
            <a:r>
              <a:rPr lang="ko-KR" altLang="en-US" sz="4800" dirty="0"/>
              <a:t>년의 구 막부 군과 메이지 정부군의 전쟁인 </a:t>
            </a:r>
            <a:r>
              <a:rPr lang="ko-KR" altLang="en-US" sz="4800" dirty="0" err="1"/>
              <a:t>하코다테</a:t>
            </a:r>
            <a:r>
              <a:rPr lang="ko-KR" altLang="en-US" sz="4800" dirty="0"/>
              <a:t> 전투의 종결</a:t>
            </a:r>
            <a:r>
              <a:rPr lang="en-US" altLang="ko-KR" sz="4800" dirty="0"/>
              <a:t>, 1871</a:t>
            </a:r>
            <a:r>
              <a:rPr lang="ko-KR" altLang="en-US" sz="4800" dirty="0"/>
              <a:t>년 </a:t>
            </a:r>
            <a:r>
              <a:rPr lang="en-US" altLang="ko-KR" sz="4800" dirty="0"/>
              <a:t>8</a:t>
            </a:r>
            <a:r>
              <a:rPr lang="ko-KR" altLang="en-US" sz="4800" dirty="0"/>
              <a:t>월 </a:t>
            </a:r>
            <a:r>
              <a:rPr lang="en-US" altLang="ko-KR" sz="4800" dirty="0"/>
              <a:t>29</a:t>
            </a:r>
            <a:r>
              <a:rPr lang="ko-KR" altLang="en-US" sz="4800" dirty="0"/>
              <a:t>일 막번 체제가 완전히 폐지된 </a:t>
            </a:r>
            <a:r>
              <a:rPr lang="ko-KR" altLang="en-US" sz="4800" dirty="0" err="1"/>
              <a:t>폐번치현</a:t>
            </a:r>
            <a:r>
              <a:rPr lang="ko-KR" altLang="en-US" sz="4800" dirty="0"/>
              <a:t> 등</a:t>
            </a:r>
            <a:endParaRPr lang="en-US" altLang="ko-KR" sz="4800" dirty="0"/>
          </a:p>
          <a:p>
            <a:pPr fontAlgn="base"/>
            <a:endParaRPr lang="ko-KR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40062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목판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</TotalTime>
  <Words>358</Words>
  <Application>Microsoft Office PowerPoint</Application>
  <PresentationFormat>와이드스크린</PresentationFormat>
  <Paragraphs>74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바탕</vt:lpstr>
      <vt:lpstr>Rockwell</vt:lpstr>
      <vt:lpstr>Rockwell Condensed</vt:lpstr>
      <vt:lpstr>Wingdings</vt:lpstr>
      <vt:lpstr>목판</vt:lpstr>
      <vt:lpstr>에도 말기</vt:lpstr>
      <vt:lpstr>목차</vt:lpstr>
      <vt:lpstr>에도시대 말기</vt:lpstr>
      <vt:lpstr>◎ 에도시대 말기</vt:lpstr>
      <vt:lpstr>◎ 에도시대 말기</vt:lpstr>
      <vt:lpstr>◎ 겐지 시기</vt:lpstr>
      <vt:lpstr>막말(幕末:바쿠마츠)</vt:lpstr>
      <vt:lpstr>◎ 시기 구분</vt:lpstr>
      <vt:lpstr>PowerPoint 프레젠테이션</vt:lpstr>
      <vt:lpstr>◎ 시기 사상</vt:lpstr>
      <vt:lpstr>PowerPoint 프레젠테이션</vt:lpstr>
      <vt:lpstr>신선조 / 견회조</vt:lpstr>
      <vt:lpstr>◎ 신선조(신센구미新選組)</vt:lpstr>
      <vt:lpstr>◎ 견회조(미마와리구미見廻組)</vt:lpstr>
      <vt:lpstr>◎ 견회조(미마와리구미見廻組)</vt:lpstr>
      <vt:lpstr> 메이지유신(明治維新) </vt:lpstr>
      <vt:lpstr>◎ 메이지 유신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古今和歌集</dc:title>
  <dc:creator>다빈 윤</dc:creator>
  <cp:lastModifiedBy>다빈 윤</cp:lastModifiedBy>
  <cp:revision>115</cp:revision>
  <dcterms:created xsi:type="dcterms:W3CDTF">2018-10-04T00:21:52Z</dcterms:created>
  <dcterms:modified xsi:type="dcterms:W3CDTF">2018-11-07T11:53:02Z</dcterms:modified>
</cp:coreProperties>
</file>