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23"/>
  </p:notesMasterIdLst>
  <p:handoutMasterIdLst>
    <p:handoutMasterId r:id="rId24"/>
  </p:handoutMasterIdLst>
  <p:sldIdLst>
    <p:sldId id="362" r:id="rId2"/>
    <p:sldId id="352" r:id="rId3"/>
    <p:sldId id="363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9" r:id="rId15"/>
    <p:sldId id="380" r:id="rId16"/>
    <p:sldId id="376" r:id="rId17"/>
    <p:sldId id="377" r:id="rId18"/>
    <p:sldId id="378" r:id="rId19"/>
    <p:sldId id="381" r:id="rId20"/>
    <p:sldId id="382" r:id="rId21"/>
    <p:sldId id="360" r:id="rId22"/>
  </p:sldIdLst>
  <p:sldSz cx="9144000" cy="6858000" type="screen4x3"/>
  <p:notesSz cx="6858000" cy="9144000"/>
  <p:embeddedFontLst>
    <p:embeddedFont>
      <p:font typeface="-윤고딕320" charset="-127"/>
      <p:regular r:id="rId25"/>
    </p:embeddedFont>
    <p:embeddedFont>
      <p:font typeface="-윤고딕310" charset="-127"/>
      <p:regular r:id="rId26"/>
    </p:embeddedFont>
    <p:embeddedFont>
      <p:font typeface="함초롬바탕" pitchFamily="18" charset="-127"/>
      <p:regular r:id="rId27"/>
      <p:bold r:id="rId28"/>
    </p:embeddedFont>
    <p:embeddedFont>
      <p:font typeface="함초롬돋움" pitchFamily="18" charset="-127"/>
      <p:regular r:id="rId29"/>
      <p:bold r:id="rId30"/>
    </p:embeddedFont>
    <p:embeddedFont>
      <p:font typeface="맑은 고딕" pitchFamily="50" charset="-127"/>
      <p:regular r:id="rId31"/>
      <p:bold r:id="rId32"/>
    </p:embeddedFont>
    <p:embeddedFont>
      <p:font typeface="나눔고딕" charset="-127"/>
      <p:regular r:id="rId33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C5E"/>
    <a:srgbClr val="7E858E"/>
    <a:srgbClr val="68727E"/>
    <a:srgbClr val="4C535C"/>
    <a:srgbClr val="FFE05B"/>
    <a:srgbClr val="7D62F0"/>
    <a:srgbClr val="FEEA54"/>
    <a:srgbClr val="6633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 varScale="1">
        <p:scale>
          <a:sx n="85" d="100"/>
          <a:sy n="85" d="100"/>
        </p:scale>
        <p:origin x="-1786" y="-86"/>
      </p:cViewPr>
      <p:guideLst>
        <p:guide orient="horz" pos="1207"/>
        <p:guide orient="horz" pos="2713"/>
        <p:guide orient="horz" pos="2647"/>
        <p:guide orient="horz" pos="4166"/>
        <p:guide pos="158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11/17/2018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=""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=""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cor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21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altLang="ko-KR" smtClean="0"/>
              <a:pPr/>
              <a:t>11/17/2018</a:t>
            </a:fld>
            <a:endParaRPr kumimoji="0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altLang="ko-KR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제목을 입력하십시오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0462" y="2204864"/>
            <a:ext cx="8732018" cy="936104"/>
          </a:xfrm>
        </p:spPr>
        <p:txBody>
          <a:bodyPr anchor="t"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내용 입력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텍스트를 입력하시오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3791" y="6488397"/>
            <a:ext cx="4039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7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7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en-US" altLang="ko-KR" sz="700" u="sng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79512" y="6237312"/>
            <a:ext cx="4039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smtClean="0">
                <a:solidFill>
                  <a:srgbClr val="68727E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700" dirty="0" err="1" smtClean="0">
                <a:solidFill>
                  <a:srgbClr val="68727E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700" dirty="0" smtClean="0">
                <a:solidFill>
                  <a:srgbClr val="68727E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700" dirty="0" smtClean="0">
                <a:solidFill>
                  <a:srgbClr val="68727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700" u="sng" dirty="0" smtClean="0">
                <a:solidFill>
                  <a:srgbClr val="68727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en-US" altLang="ko-KR" sz="700" u="sng" dirty="0" smtClean="0">
              <a:solidFill>
                <a:srgbClr val="68727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11/17/2018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목차를 입력하십시오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1. </a:t>
            </a:r>
            <a:r>
              <a:rPr lang="ko-KR" altLang="en-US" smtClean="0"/>
              <a:t>꼭지 제목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11/17/2018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6" r:id="rId8"/>
    <p:sldLayoutId id="2147483697" r:id="rId9"/>
    <p:sldLayoutId id="2147483690" r:id="rId10"/>
    <p:sldLayoutId id="2147483689" r:id="rId11"/>
    <p:sldLayoutId id="2147483683" r:id="rId12"/>
    <p:sldLayoutId id="214748367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kRXiTgiCE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83568" y="37170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6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일본 근대사회</a:t>
            </a:r>
            <a:endParaRPr lang="en-US" altLang="ko-KR" sz="3600" b="1" spc="600" dirty="0" smtClean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3600" b="1" spc="6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정치와 경제</a:t>
            </a:r>
            <a:endParaRPr lang="ko-KR" altLang="en-US" sz="3600" b="1" spc="600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12" name="_x159620968" descr="EMB00001e6856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707904" cy="2016224"/>
          </a:xfrm>
          <a:prstGeom prst="rect">
            <a:avLst/>
          </a:prstGeom>
          <a:noFill/>
        </p:spPr>
      </p:pic>
      <p:pic>
        <p:nvPicPr>
          <p:cNvPr id="13" name="Picture 2" descr="https://upload.wikimedia.org/wikipedia/commons/c/c3/Taiseho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314" y="0"/>
            <a:ext cx="2728686" cy="3429000"/>
          </a:xfrm>
          <a:prstGeom prst="rect">
            <a:avLst/>
          </a:prstGeom>
          <a:noFill/>
        </p:spPr>
      </p:pic>
      <p:pic>
        <p:nvPicPr>
          <p:cNvPr id="16" name="Picture 2" descr="ê´ë ¨ ì´ë¯¸ì§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624"/>
            <a:ext cx="1331640" cy="1329510"/>
          </a:xfrm>
          <a:prstGeom prst="rect">
            <a:avLst/>
          </a:prstGeom>
          <a:noFill/>
        </p:spPr>
      </p:pic>
      <p:pic>
        <p:nvPicPr>
          <p:cNvPr id="17" name="Picture 2" descr="https://jmagazine.joins.com/_data/photo/2017/05/thumb_2949993309_IkTderbq_01_twit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0"/>
            <a:ext cx="2267744" cy="3429000"/>
          </a:xfrm>
          <a:prstGeom prst="rect">
            <a:avLst/>
          </a:prstGeom>
          <a:noFill/>
        </p:spPr>
      </p:pic>
      <p:pic>
        <p:nvPicPr>
          <p:cNvPr id="26626" name="Picture 2" descr="ì¬ì¹´ëª¨í  ë£ë§ì ëí ì´ë¯¸ì§ ê²ìê²°ê³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0"/>
            <a:ext cx="2016224" cy="3429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56176" y="582675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600" dirty="0" smtClean="0">
                <a:solidFill>
                  <a:schemeClr val="bg1"/>
                </a:solidFill>
                <a:latin typeface="-윤고딕310" pitchFamily="18" charset="-127"/>
                <a:ea typeface="-윤고딕310" pitchFamily="18" charset="-127"/>
              </a:rPr>
              <a:t>21516255 </a:t>
            </a:r>
            <a:r>
              <a:rPr lang="ko-KR" altLang="en-US" sz="1600" spc="600" dirty="0" smtClean="0">
                <a:solidFill>
                  <a:schemeClr val="bg1"/>
                </a:solidFill>
                <a:latin typeface="-윤고딕310" pitchFamily="18" charset="-127"/>
                <a:ea typeface="-윤고딕310" pitchFamily="18" charset="-127"/>
              </a:rPr>
              <a:t>박현우</a:t>
            </a:r>
            <a:endParaRPr lang="ko-KR" altLang="en-US" sz="1600" spc="600" dirty="0">
              <a:solidFill>
                <a:schemeClr val="bg1"/>
              </a:solidFill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494" y="2715885"/>
            <a:ext cx="63530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부국강병을 이룩하기 위해 산업의 철저한 보호와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장려책을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실시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식산흥업정책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해운업은 정부의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보호하에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발달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미쓰비시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기선회사의 발전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정부의 특권을 받아 독점적인 이익을 추구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026" name="Picture 2" descr="C:\Users\phw14\Desktop\4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677205" cy="1296144"/>
          </a:xfrm>
          <a:prstGeom prst="rect">
            <a:avLst/>
          </a:prstGeom>
          <a:noFill/>
        </p:spPr>
      </p:pic>
      <p:pic>
        <p:nvPicPr>
          <p:cNvPr id="1027" name="Picture 3" descr="C:\Users\phw14\Desktop\n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1683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80928"/>
            <a:ext cx="46907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화폐제도 개혁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금융제도 정비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엔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(</a:t>
            </a:r>
            <a:r>
              <a:rPr lang="ja-JP" altLang="en-US" dirty="0" smtClean="0">
                <a:latin typeface="-윤고딕310" pitchFamily="18" charset="-127"/>
                <a:ea typeface="-윤고딕310" pitchFamily="18" charset="-127"/>
              </a:rPr>
              <a:t>円</a:t>
            </a:r>
            <a:r>
              <a:rPr lang="en-US" altLang="ja-JP" dirty="0" smtClean="0">
                <a:latin typeface="-윤고딕310" pitchFamily="18" charset="-127"/>
                <a:ea typeface="-윤고딕310" pitchFamily="18" charset="-127"/>
              </a:rPr>
              <a:t>) 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센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(</a:t>
            </a:r>
            <a:r>
              <a:rPr lang="ja-JP" altLang="en-US" dirty="0" smtClean="0">
                <a:latin typeface="-윤고딕310" pitchFamily="18" charset="-127"/>
                <a:ea typeface="-윤고딕310" pitchFamily="18" charset="-127"/>
              </a:rPr>
              <a:t>円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의 백분의 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1)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린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(</a:t>
            </a:r>
            <a:r>
              <a:rPr lang="ja-JP" altLang="en-US" dirty="0" smtClean="0">
                <a:latin typeface="-윤고딕310" pitchFamily="18" charset="-127"/>
                <a:ea typeface="-윤고딕310" pitchFamily="18" charset="-127"/>
              </a:rPr>
              <a:t>円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의 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1000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분의 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1)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국립은행조례 제정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이에 기초하여 국립은행 설립 화폐발행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050" name="Picture 2" descr="ë©ì´ì§ ì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1656184" cy="1584176"/>
          </a:xfrm>
          <a:prstGeom prst="rect">
            <a:avLst/>
          </a:prstGeom>
          <a:noFill/>
        </p:spPr>
      </p:pic>
      <p:pic>
        <p:nvPicPr>
          <p:cNvPr id="2051" name="Picture 3" descr="C:\Users\phw14\Desktop\20170825_07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phw14\Desktop\20170825_072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291929" cy="1850598"/>
          </a:xfrm>
          <a:prstGeom prst="rect">
            <a:avLst/>
          </a:prstGeom>
          <a:noFill/>
        </p:spPr>
      </p:pic>
      <p:pic>
        <p:nvPicPr>
          <p:cNvPr id="2054" name="Picture 6" descr="C:\Users\phw14\Desktop\20170825_073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564904"/>
            <a:ext cx="1584176" cy="1584176"/>
          </a:xfrm>
          <a:prstGeom prst="rect">
            <a:avLst/>
          </a:prstGeom>
          <a:noFill/>
        </p:spPr>
      </p:pic>
      <p:pic>
        <p:nvPicPr>
          <p:cNvPr id="2056" name="Picture 8" descr="C:\Users\phw14\Desktop\20170825_073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56490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78" y="17728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자본주의의 발달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54910"/>
            <a:ext cx="61414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러일전쟁을 계기로 자본주의는 더욱 발전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군사공업을 중심으로 중공업 발달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2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차 산업혁명의 시대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한국과 만주시장을 중심으로 무역 발전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자본의 축적이 진행되고 많은 기업이 주식회사의 형태를 갖춤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54264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다이쇼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천황이 즉위하자 국민은 정치의 민주화를 기대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사회운동이 발생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팽창한 국세가 안정기에 접어든 시기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다이쇼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데모크라시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(democracy)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478" y="177281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 정변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36866" name="Picture 2" descr="ë¤ì´ì¼ ì²í©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737631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78" y="177281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1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차 세계대전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8914" name="AutoShape 2" descr="1ì°¨ ì¸ê³ëì  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916" name="AutoShape 4" descr="1ì°¨ ì¸ê³ëì  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8919" name="Picture 7" descr="íì¼:attachment/1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60840" cy="4045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78" y="1772816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1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차 세계대전 </a:t>
            </a:r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(1914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년</a:t>
            </a:r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~1918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년</a:t>
            </a:r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 후의 일본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053859"/>
            <a:ext cx="50032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중국에 대한 간섭을 본격적으로 시작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승전국이 되어 독일이 지배하던 중국의 이권 차지</a:t>
            </a:r>
          </a:p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중국 침략의 발판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39938" name="Picture 2" descr="C:\Users\phw14\Desktop\gpals20180318-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64407"/>
            <a:ext cx="3156620" cy="3552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78" y="177281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경제의  호황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6146" name="Picture 2" descr="http://m1.daumcdn.net/cfile226/R400x0/2758E1505503F8C918D9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3"/>
            <a:ext cx="4176464" cy="32618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4681" y="3391832"/>
            <a:ext cx="39453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세계 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3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대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해운국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세계 대공황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비경제적 식민지배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그러나 전 후 일본의 경제가 좋았던 것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만은 아니었다</a:t>
            </a:r>
            <a:r>
              <a:rPr lang="en-US" altLang="ko-KR" dirty="0" smtClean="0">
                <a:latin typeface="-윤고딕310" pitchFamily="18" charset="-127"/>
                <a:ea typeface="-윤고딕310" pitchFamily="18" charset="-127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96" y="62068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쇼와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78" y="17728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제국주의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681" y="3391832"/>
            <a:ext cx="4208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charset="-127"/>
                <a:ea typeface="-윤고딕310" charset="-127"/>
              </a:rPr>
              <a:t>전쟁을 통해 광활한 영토를 지배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charset="-127"/>
                <a:ea typeface="-윤고딕310" charset="-127"/>
              </a:rPr>
              <a:t>군부에 의해 지나치게 사회분위기가 경직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charset="-127"/>
                <a:ea typeface="-윤고딕310" charset="-127"/>
              </a:rPr>
              <a:t>비경제적 신민지 지배를 통한 제국주의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</p:txBody>
      </p:sp>
      <p:pic>
        <p:nvPicPr>
          <p:cNvPr id="4098" name="Picture 2" descr="ì¼ë³¸ì êµ­ì£¼ì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927" y="1628800"/>
            <a:ext cx="3386828" cy="1728192"/>
          </a:xfrm>
          <a:prstGeom prst="rect">
            <a:avLst/>
          </a:prstGeom>
          <a:noFill/>
        </p:spPr>
      </p:pic>
      <p:pic>
        <p:nvPicPr>
          <p:cNvPr id="4100" name="Picture 4" descr="ì²¨ë¶ ì´ë¯¸ì§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304256" cy="33158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96" y="62068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쇼와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074" name="AutoShape 2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8" name="Picture 6" descr="ííì ì ì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780" y="2564904"/>
            <a:ext cx="4762500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3478" y="177281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2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차 세계대전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96" y="62068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쇼와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AutoShape 2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3478" y="177281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경제 호황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402866"/>
            <a:ext cx="47660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charset="-127"/>
                <a:ea typeface="-윤고딕310" charset="-127"/>
              </a:rPr>
              <a:t>한국전쟁 등의 호기를 살려 성공적으로 재기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charset="-127"/>
                <a:ea typeface="-윤고딕310" charset="-127"/>
              </a:rPr>
              <a:t>미국 다음가는 세계 제</a:t>
            </a:r>
            <a:r>
              <a:rPr lang="en-US" altLang="ko-KR" dirty="0" smtClean="0">
                <a:latin typeface="-윤고딕310" charset="-127"/>
                <a:ea typeface="-윤고딕310" charset="-127"/>
              </a:rPr>
              <a:t>2</a:t>
            </a:r>
            <a:r>
              <a:rPr lang="ko-KR" altLang="en-US" dirty="0" smtClean="0">
                <a:latin typeface="-윤고딕310" charset="-127"/>
                <a:ea typeface="-윤고딕310" charset="-127"/>
              </a:rPr>
              <a:t>의 경제대국을 건설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charset="-127"/>
              <a:ea typeface="-윤고딕31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-윤고딕310" charset="-127"/>
                <a:ea typeface="-윤고딕310" charset="-127"/>
              </a:rPr>
              <a:t>But. </a:t>
            </a:r>
            <a:r>
              <a:rPr lang="ko-KR" altLang="en-US" dirty="0" smtClean="0">
                <a:latin typeface="-윤고딕310" charset="-127"/>
                <a:ea typeface="-윤고딕310" charset="-127"/>
              </a:rPr>
              <a:t>주변국들과 갈등을 제대로 해결하지 못함</a:t>
            </a:r>
            <a:endParaRPr lang="en-US" altLang="ko-KR" dirty="0" smtClean="0">
              <a:latin typeface="-윤고딕310" charset="-127"/>
              <a:ea typeface="-윤고딕310" charset="-127"/>
            </a:endParaRPr>
          </a:p>
        </p:txBody>
      </p:sp>
      <p:pic>
        <p:nvPicPr>
          <p:cNvPr id="40962" name="Picture 2" descr="ì¼ë³¸ ê²½ì í¸í©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600400" cy="2427197"/>
          </a:xfrm>
          <a:prstGeom prst="rect">
            <a:avLst/>
          </a:prstGeom>
          <a:noFill/>
        </p:spPr>
      </p:pic>
      <p:pic>
        <p:nvPicPr>
          <p:cNvPr id="40964" name="Picture 4" descr="ì¼ë³¸ ì í ê²½ì 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35897" cy="23557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88518" y="2171264"/>
            <a:ext cx="57900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28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4946" y="2171264"/>
            <a:ext cx="262123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smtClean="0">
                <a:latin typeface="-윤고딕320" pitchFamily="18" charset="-127"/>
                <a:ea typeface="-윤고딕320" pitchFamily="18" charset="-127"/>
              </a:rPr>
              <a:t>일본의 근대사회</a:t>
            </a:r>
            <a:endParaRPr lang="ko-KR" altLang="en-US" sz="28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8518" y="3112180"/>
            <a:ext cx="57900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28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3714" y="3112180"/>
            <a:ext cx="302198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smtClean="0">
                <a:latin typeface="-윤고딕320" pitchFamily="18" charset="-127"/>
                <a:ea typeface="-윤고딕320" pitchFamily="18" charset="-127"/>
              </a:rPr>
              <a:t>메이지 정치와 경제</a:t>
            </a:r>
            <a:endParaRPr lang="ko-KR" altLang="en-US" sz="28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8518" y="4053096"/>
            <a:ext cx="57900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28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sz="28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7300" y="4053096"/>
            <a:ext cx="302198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err="1" smtClean="0">
                <a:latin typeface="-윤고딕320" pitchFamily="18" charset="-127"/>
                <a:ea typeface="-윤고딕320" pitchFamily="18" charset="-127"/>
              </a:rPr>
              <a:t>다이쇼</a:t>
            </a:r>
            <a:r>
              <a:rPr lang="ko-KR" altLang="en-US" sz="2800" b="1" dirty="0" smtClean="0">
                <a:latin typeface="-윤고딕320" pitchFamily="18" charset="-127"/>
                <a:ea typeface="-윤고딕320" pitchFamily="18" charset="-127"/>
              </a:rPr>
              <a:t> 정치와 경제</a:t>
            </a:r>
            <a:endParaRPr lang="ko-KR" altLang="en-US" sz="28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8518" y="4994012"/>
            <a:ext cx="57900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28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</a:t>
            </a:r>
            <a:endParaRPr lang="ko-KR" altLang="en-US" sz="28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6154" y="4994010"/>
            <a:ext cx="26981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smtClean="0">
                <a:latin typeface="-윤고딕320" pitchFamily="18" charset="-127"/>
                <a:ea typeface="-윤고딕320" pitchFamily="18" charset="-127"/>
              </a:rPr>
              <a:t>쇼와 정치와 경제</a:t>
            </a:r>
            <a:endParaRPr lang="ko-KR" altLang="en-US" sz="28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4" y="908720"/>
            <a:ext cx="2326278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CONTENTS</a:t>
            </a:r>
            <a:endParaRPr lang="ko-KR" altLang="en-US" sz="2800" spc="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96" y="62068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쇼와 경제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" name="AutoShape 2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1372368" y="3933056"/>
            <a:ext cx="492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-윤고딕310" charset="-127"/>
                <a:ea typeface="-윤고딕310" charset="-127"/>
              </a:rPr>
              <a:t>https://www.youtube.com/watch?v=kskRXiTgiCE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478" y="177281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일본 전후 경제성장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3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감사합니다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01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887" y="620688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일본의 근대사회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187624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1072049"/>
          <a:ext cx="7920877" cy="6930090"/>
        </p:xfrm>
        <a:graphic>
          <a:graphicData uri="http://schemas.openxmlformats.org/drawingml/2006/table">
            <a:tbl>
              <a:tblPr/>
              <a:tblGrid>
                <a:gridCol w="1005175"/>
                <a:gridCol w="2305234"/>
                <a:gridCol w="2305234"/>
                <a:gridCol w="2305234"/>
              </a:tblGrid>
              <a:tr h="1648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時代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年代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天皇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事件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rowSpan="3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근대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1868 (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메이지 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메이지 천황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무진전쟁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5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개조의 서약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1869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도쿄천도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판적봉환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1871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폐번치현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일청수호조규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1873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징병령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지조개정조례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1875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강화도사건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1876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조일수호조규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1877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서남전쟁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1879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류큐 번 폐지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오키나와 현 설치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1885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천진조약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내각제 발족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1889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대일본제국헌법 발포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1894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청일전쟁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(~95)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1895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시모노세키 조약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삼국간섭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1900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치안경찰법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북청사변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입헌정우회 결성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1904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러일전쟁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차 한일협약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1905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제 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일영동맹협약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포츠머스 조약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제 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한일협약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1909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이토 히로부미 안중근에 의해 사살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1910</a:t>
                      </a:r>
                      <a:endParaRPr 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한일합방조약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1914 (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다이쇼 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3)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다이쇼 천황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 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차 세계대전 참전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1917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이시이 랜싱 협정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1919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3.1 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운동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 </a:t>
                      </a: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베르사이유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조약 조인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1923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관동대지진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1927 (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쇼와 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2)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쇼와 천황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금융공황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1928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최초의 보통선거 실시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1932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상하이 사변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만주국 건국 선언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1937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중일전쟁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1938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국가총동원법 실시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1941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하와이 진주만 공격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(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태평양 전쟁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1943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대동아회의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학도출진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1944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도죠 내각 총사직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본토폭격 본격화</a:t>
                      </a:r>
                      <a:r>
                        <a:rPr lang="en-US" altLang="ko-KR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1945</a:t>
                      </a:r>
                      <a:endParaRPr lang="en-US" sz="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도쿄대공습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미군 오키나와 점령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히로시마 </a:t>
                      </a: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나가사키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원폭 투하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28746" marR="28746" marT="7947" marB="79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2726918"/>
            <a:ext cx="54264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메이지 정부의 성립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  <a:p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  <a:p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왕정복고이나 한편으로는 봉건제도를 해체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새로운 통일국가를 건설하기 위한 개혁의 출발점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구막부세력과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신정부군의 싸움 결과 구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막부군의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패배</a:t>
            </a: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마지막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쇼군인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dirty="0" err="1" smtClean="0">
                <a:latin typeface="-윤고딕310" pitchFamily="18" charset="-127"/>
                <a:ea typeface="-윤고딕310" pitchFamily="18" charset="-127"/>
              </a:rPr>
              <a:t>요시노부는</a:t>
            </a:r>
            <a:r>
              <a:rPr lang="ko-KR" altLang="en-US" dirty="0" smtClean="0">
                <a:latin typeface="-윤고딕310" pitchFamily="18" charset="-127"/>
                <a:ea typeface="-윤고딕310" pitchFamily="18" charset="-127"/>
              </a:rPr>
              <a:t> 신정부군에 복종</a:t>
            </a:r>
            <a:endParaRPr lang="ko-KR" altLang="en-US" dirty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46082" name="Picture 2" descr="https://upload.wikimedia.org/wikipedia/commons/thumb/7/7b/MeijiJoukyou.jpg/250px-MeijiJou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381250" cy="1685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2564904"/>
            <a:ext cx="1576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-윤고딕310" pitchFamily="18" charset="-127"/>
                <a:ea typeface="-윤고딕310" pitchFamily="18" charset="-127"/>
              </a:rPr>
              <a:t>&lt;</a:t>
            </a:r>
            <a:r>
              <a:rPr lang="ko-KR" altLang="en-US" sz="1000" b="1" dirty="0" smtClean="0">
                <a:latin typeface="-윤고딕310" pitchFamily="18" charset="-127"/>
                <a:ea typeface="-윤고딕310" pitchFamily="18" charset="-127"/>
              </a:rPr>
              <a:t>메이지 천황의 도쿄 행차</a:t>
            </a:r>
            <a:r>
              <a:rPr lang="en-US" altLang="ko-KR" sz="1000" b="1" dirty="0" smtClean="0">
                <a:latin typeface="-윤고딕310" pitchFamily="18" charset="-127"/>
                <a:ea typeface="-윤고딕310" pitchFamily="18" charset="-127"/>
              </a:rPr>
              <a:t>&gt;</a:t>
            </a:r>
            <a:endParaRPr lang="ko-KR" altLang="en-US" sz="1000" b="1" dirty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9" name="Picture 2" descr="ë©ì´ì§ ì²í©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52936"/>
            <a:ext cx="266429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3478" y="177281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atin typeface="-윤고딕320" pitchFamily="18" charset="-127"/>
                <a:ea typeface="-윤고딕320" pitchFamily="18" charset="-127"/>
              </a:rPr>
              <a:t>판적봉환과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b="1" dirty="0" err="1" smtClean="0">
                <a:latin typeface="-윤고딕320" pitchFamily="18" charset="-127"/>
                <a:ea typeface="-윤고딕320" pitchFamily="18" charset="-127"/>
              </a:rPr>
              <a:t>폐번치헌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3068960"/>
            <a:ext cx="3768106" cy="2177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쇼군의</a:t>
            </a: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 통치권은 폐지 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여전히 </a:t>
            </a:r>
            <a:r>
              <a:rPr lang="ko-KR" altLang="en-US" sz="1600" dirty="0" err="1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다이묘들의</a:t>
            </a: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 통치권은 유지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영주권을 천황에게 </a:t>
            </a:r>
            <a:r>
              <a:rPr lang="ko-KR" altLang="en-US" sz="1600" dirty="0" err="1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봔환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50054" y="2677075"/>
            <a:ext cx="1921608" cy="5163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판적봉환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69610" y="3052060"/>
            <a:ext cx="3768106" cy="2177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중앙집권 확립을 목적으로 </a:t>
            </a:r>
            <a:r>
              <a:rPr lang="ko-KR" altLang="en-US" sz="1600" dirty="0" err="1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폐번계획</a:t>
            </a: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</a:rPr>
              <a:t> 추진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전국의 번을 폐지</a:t>
            </a:r>
            <a:r>
              <a:rPr lang="en-US" altLang="ko-KR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후 </a:t>
            </a:r>
            <a:r>
              <a:rPr lang="ko-KR" altLang="en-US" sz="1600" dirty="0" err="1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부현으로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담당을 중앙정부에서 임명</a:t>
            </a:r>
            <a:endParaRPr lang="en-US" altLang="ko-KR" sz="1600" dirty="0" smtClean="0">
              <a:solidFill>
                <a:schemeClr val="tx1"/>
              </a:solidFill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652120" y="2660175"/>
            <a:ext cx="1921608" cy="5163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폐번치헌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3478" y="17728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신분제와 </a:t>
            </a:r>
            <a:r>
              <a:rPr lang="ko-KR" altLang="en-US" b="1" dirty="0" err="1" smtClean="0">
                <a:latin typeface="-윤고딕320" pitchFamily="18" charset="-127"/>
                <a:ea typeface="-윤고딕320" pitchFamily="18" charset="-127"/>
              </a:rPr>
              <a:t>징병령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오각형 6"/>
          <p:cNvSpPr/>
          <p:nvPr/>
        </p:nvSpPr>
        <p:spPr>
          <a:xfrm rot="5400000">
            <a:off x="1043608" y="2564905"/>
            <a:ext cx="1224137" cy="1512168"/>
          </a:xfrm>
          <a:prstGeom prst="homePlate">
            <a:avLst>
              <a:gd name="adj" fmla="val 24250"/>
            </a:avLst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61336" y="3068957"/>
            <a:ext cx="125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사농공상</a:t>
            </a:r>
            <a:endParaRPr lang="ko-KR" altLang="en-US" b="1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" name="오각형 8"/>
          <p:cNvSpPr/>
          <p:nvPr/>
        </p:nvSpPr>
        <p:spPr>
          <a:xfrm rot="5400000">
            <a:off x="1043608" y="4581127"/>
            <a:ext cx="1224137" cy="1512168"/>
          </a:xfrm>
          <a:prstGeom prst="homePlate">
            <a:avLst>
              <a:gd name="adj" fmla="val 24250"/>
            </a:avLst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61336" y="5085182"/>
            <a:ext cx="125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민평등</a:t>
            </a:r>
            <a:endParaRPr lang="ko-KR" altLang="en-US" b="1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466762"/>
            <a:ext cx="2198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선비</a:t>
            </a:r>
            <a:r>
              <a:rPr lang="en-US" altLang="ko-KR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농민</a:t>
            </a:r>
            <a:r>
              <a:rPr lang="en-US" altLang="ko-KR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장인</a:t>
            </a:r>
            <a:r>
              <a:rPr lang="en-US" altLang="ko-KR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상인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err="1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번주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err="1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번사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  <a:r>
              <a:rPr lang="ko-KR" altLang="en-US" sz="1600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</a:p>
          <a:p>
            <a:endParaRPr lang="ko-KR" altLang="en-US" b="1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544541"/>
            <a:ext cx="77777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평민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err="1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화족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사족</a:t>
            </a:r>
            <a:r>
              <a:rPr lang="ko-KR" altLang="en-US" sz="1600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</a:t>
            </a:r>
          </a:p>
          <a:p>
            <a:endParaRPr lang="ko-KR" altLang="en-US" b="1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 rot="5400000">
            <a:off x="5148064" y="2564905"/>
            <a:ext cx="1224137" cy="1512168"/>
          </a:xfrm>
          <a:prstGeom prst="homePlate">
            <a:avLst>
              <a:gd name="adj" fmla="val 24250"/>
            </a:avLst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076056" y="29249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근대적 군대 창설</a:t>
            </a:r>
            <a:endParaRPr lang="ko-KR" altLang="en-US" b="1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492896"/>
            <a:ext cx="1909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군대는 사족 담당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4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민 징병의 군대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err="1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징병령</a:t>
            </a: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발포</a:t>
            </a:r>
            <a:endParaRPr lang="ko-KR" altLang="en-US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endParaRPr lang="ko-KR" altLang="en-US" b="1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7" name="오각형 16"/>
          <p:cNvSpPr/>
          <p:nvPr/>
        </p:nvSpPr>
        <p:spPr>
          <a:xfrm rot="5400000">
            <a:off x="5148064" y="4581127"/>
            <a:ext cx="1224137" cy="1512168"/>
          </a:xfrm>
          <a:prstGeom prst="homePlate">
            <a:avLst>
              <a:gd name="adj" fmla="val 24250"/>
            </a:avLst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076056" y="50758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징병령</a:t>
            </a:r>
            <a:endParaRPr lang="ko-KR" altLang="en-US" b="1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4585771"/>
            <a:ext cx="19094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육군 해군의 분리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헌병제도 확립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경찰제도 정비</a:t>
            </a:r>
            <a:endParaRPr lang="ko-KR" altLang="en-US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endParaRPr lang="ko-KR" altLang="en-US" b="1" dirty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3478" y="17728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지조개정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14"/>
          <p:cNvGrpSpPr/>
          <p:nvPr/>
        </p:nvGrpSpPr>
        <p:grpSpPr>
          <a:xfrm>
            <a:off x="2195736" y="2420888"/>
            <a:ext cx="4498534" cy="1584226"/>
            <a:chOff x="2959670" y="1911216"/>
            <a:chExt cx="6345685" cy="2373321"/>
          </a:xfrm>
        </p:grpSpPr>
        <p:sp>
          <p:nvSpPr>
            <p:cNvPr id="10" name="타원 9"/>
            <p:cNvSpPr/>
            <p:nvPr/>
          </p:nvSpPr>
          <p:spPr>
            <a:xfrm>
              <a:off x="2959670" y="1911216"/>
              <a:ext cx="2373321" cy="2373321"/>
            </a:xfrm>
            <a:prstGeom prst="ellipse">
              <a:avLst/>
            </a:prstGeom>
            <a:solidFill>
              <a:srgbClr val="F8796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tx1"/>
                  </a:solidFill>
                  <a:latin typeface="-윤고딕320" pitchFamily="18" charset="-127"/>
                  <a:ea typeface="-윤고딕320" pitchFamily="18" charset="-127"/>
                  <a:cs typeface="조선일보명조" panose="02030304000000000000" pitchFamily="18" charset="-127"/>
                </a:rPr>
                <a:t>재정적 기초 확립</a:t>
              </a:r>
              <a:endParaRPr lang="en-US" altLang="ko-KR" sz="1400" b="1" dirty="0" smtClean="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6932034" y="1911216"/>
              <a:ext cx="2373321" cy="2373321"/>
            </a:xfrm>
            <a:prstGeom prst="ellipse">
              <a:avLst/>
            </a:prstGeom>
            <a:solidFill>
              <a:srgbClr val="F8796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tx1"/>
                  </a:solidFill>
                  <a:latin typeface="-윤고딕320" pitchFamily="18" charset="-127"/>
                  <a:ea typeface="-윤고딕320" pitchFamily="18" charset="-127"/>
                </a:rPr>
                <a:t>근대적 개혁</a:t>
              </a:r>
              <a:endParaRPr lang="en-US" altLang="ko-KR" sz="1400" b="1" dirty="0" smtClean="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945852" y="1911216"/>
              <a:ext cx="2373321" cy="2373321"/>
            </a:xfrm>
            <a:prstGeom prst="ellipse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latin typeface="-윤고딕320" pitchFamily="18" charset="-127"/>
                  <a:ea typeface="-윤고딕320" pitchFamily="18" charset="-127"/>
                </a:rPr>
                <a:t>지조개정</a:t>
              </a:r>
              <a:endParaRPr lang="ko-KR" altLang="en-US" sz="1400" b="1" dirty="0"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43608" y="4293096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농민의 토지소유권 인정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조세 징수방법의 통일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납입방법을 현물에서 현금으로</a:t>
            </a:r>
            <a:endParaRPr lang="en-US" altLang="ko-KR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600" b="1" dirty="0" smtClean="0">
              <a:latin typeface="-윤고딕310" pitchFamily="18" charset="-127"/>
              <a:ea typeface="-윤고딕310" pitchFamily="18" charset="-127"/>
              <a:cs typeface="함초롬돋움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600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But. </a:t>
            </a:r>
            <a:r>
              <a:rPr lang="ko-KR" altLang="en-US" sz="1600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종래의 </a:t>
            </a:r>
            <a:r>
              <a:rPr lang="ko-KR" altLang="en-US" sz="1600" b="1" dirty="0" err="1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세입액</a:t>
            </a:r>
            <a:r>
              <a:rPr lang="ko-KR" altLang="en-US" sz="1600" b="1" dirty="0" smtClean="0">
                <a:latin typeface="-윤고딕310" pitchFamily="18" charset="-127"/>
                <a:ea typeface="-윤고딕310" pitchFamily="18" charset="-127"/>
                <a:cs typeface="함초롬돋움" pitchFamily="18" charset="-127"/>
              </a:rPr>
              <a:t> 변화가 없었기에 농민의 부담은 동일</a:t>
            </a:r>
          </a:p>
          <a:p>
            <a:endParaRPr lang="ko-KR" altLang="en-US" b="1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3478" y="1772816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대일본제국헌법</a:t>
            </a:r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b="1" dirty="0" err="1" smtClean="0">
                <a:latin typeface="-윤고딕320" pitchFamily="18" charset="-127"/>
                <a:ea typeface="-윤고딕320" pitchFamily="18" charset="-127"/>
              </a:rPr>
              <a:t>메이지헌법</a:t>
            </a:r>
            <a:r>
              <a:rPr lang="en-US" altLang="ko-KR" b="1" dirty="0" smtClean="0"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 발포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8" name="Picture 10" descr="ëì¼ë³¸ì êµ­íë²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238750" cy="3933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-300" dirty="0" smtClean="0">
                <a:solidFill>
                  <a:srgbClr val="C00000"/>
                </a:solidFill>
                <a:latin typeface="-윤고딕320" pitchFamily="18" charset="-127"/>
                <a:ea typeface="-윤고딕320" pitchFamily="18" charset="-127"/>
              </a:rPr>
              <a:t>02</a:t>
            </a:r>
            <a:endParaRPr lang="ko-KR" altLang="en-US" sz="5400" b="1" spc="-300" dirty="0">
              <a:solidFill>
                <a:srgbClr val="C00000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93820" y="1020798"/>
            <a:ext cx="26581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3478" y="17728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-윤고딕320" pitchFamily="18" charset="-127"/>
                <a:ea typeface="-윤고딕320" pitchFamily="18" charset="-127"/>
              </a:rPr>
              <a:t>정치체제</a:t>
            </a:r>
            <a:endParaRPr lang="en-US" altLang="ko-KR" b="1" dirty="0" smtClean="0"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 descr="ëì¼ë³¸ì êµ­íë²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272808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6001543"/>
            <a:ext cx="594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&lt;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대일본제국 헌법 하의 통치기구도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. 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괄호 내의 기구는 헌법에는 규정이 없다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.&gt;</a:t>
            </a:r>
            <a:endParaRPr lang="ko-KR" altLang="en-US" sz="1400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832" y="62068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-윤고딕320" pitchFamily="18" charset="-127"/>
                <a:ea typeface="-윤고딕320" pitchFamily="18" charset="-127"/>
              </a:rPr>
              <a:t>메이지 정치</a:t>
            </a:r>
            <a:endParaRPr lang="ko-KR" altLang="en-US" sz="2000" b="1" dirty="0"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화면 슬라이드 쇼(4:3)</PresentationFormat>
  <Paragraphs>253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6" baseType="lpstr">
      <vt:lpstr>굴림</vt:lpstr>
      <vt:lpstr>Arial</vt:lpstr>
      <vt:lpstr>나눔 고딕</vt:lpstr>
      <vt:lpstr>-윤고딕320</vt:lpstr>
      <vt:lpstr>-윤고딕310</vt:lpstr>
      <vt:lpstr>나눔스퀘어 ExtraBold</vt:lpstr>
      <vt:lpstr>나눔스퀘어 Bold</vt:lpstr>
      <vt:lpstr>함초롬바탕</vt:lpstr>
      <vt:lpstr>Wingdings</vt:lpstr>
      <vt:lpstr>함초롬돋움</vt:lpstr>
      <vt:lpstr>맑은 고딕</vt:lpstr>
      <vt:lpstr>조선일보명조</vt:lpstr>
      <vt:lpstr>나눔고딕</vt:lpstr>
      <vt:lpstr>Calibri</vt:lpstr>
      <vt:lpstr>d01_밝은나눔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2018-11-17T12:53:44Z</dcterms:modified>
</cp:coreProperties>
</file>