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algn="l" marL="0" indent="0" defTabSz="914400">
      <a:buNone/>
      <a:defRPr lang="ko-KR" smtClean="0" sz="1800" baseline="0">
        <a:solidFill>
          <a:srgbClr val="000000"/>
        </a:solidFill>
        <a:latin typeface="+mn-lt"/>
        <a:ea typeface="+mn-ea"/>
      </a:defRPr>
    </a:lvl1pPr>
    <a:lvl2pPr lvl="1" marL="457200" indent="0" defTabSz="914400">
      <a:defRPr lang="ko-KR" smtClean="0"/>
    </a:lvl2pPr>
    <a:lvl3pPr lvl="2" marL="914400" indent="0" defTabSz="914400">
      <a:defRPr lang="ko-KR" smtClean="0"/>
    </a:lvl3pPr>
    <a:lvl4pPr lvl="3" marL="1371600" indent="0" defTabSz="914400">
      <a:defRPr lang="ko-KR" smtClean="0"/>
    </a:lvl4pPr>
    <a:lvl5pPr lvl="4" marL="1828800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showOutlineIcons="0">
    <p:restoredLeft sz="15620"/>
    <p:restoredTop sz="94660"/>
  </p:normalViewPr>
  <p:slideViewPr>
    <p:cSldViewPr snapToGrid="1" snapToObjects="1">
      <p:cViewPr varScale="1">
        <p:scale>
          <a:sx n="51" d="100"/>
          <a:sy n="51" d="100"/>
        </p:scale>
        <p:origin x="-660" y="-8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slideMaster" Target="slideMasters/slideMaster1.xml"></Relationship><Relationship Id="rId2" Type="http://schemas.openxmlformats.org/officeDocument/2006/relationships/slide" Target="slides/slide1.xml"></Relationship><Relationship Id="rId3" Type="http://schemas.openxmlformats.org/officeDocument/2006/relationships/slide" Target="slides/slide2.xml"></Relationship><Relationship Id="rId4" Type="http://schemas.openxmlformats.org/officeDocument/2006/relationships/slide" Target="slides/slide3.xml"></Relationship><Relationship Id="rId5" Type="http://schemas.openxmlformats.org/officeDocument/2006/relationships/slide" Target="slides/slide4.xml"></Relationship><Relationship Id="rId6" Type="http://schemas.openxmlformats.org/officeDocument/2006/relationships/slide" Target="slides/slide5.xml"></Relationship><Relationship Id="rId7" Type="http://schemas.openxmlformats.org/officeDocument/2006/relationships/slide" Target="slides/slide6.xml"></Relationship><Relationship Id="rId8" Type="http://schemas.openxmlformats.org/officeDocument/2006/relationships/theme" Target="theme/theme1.xml"></Relationship><Relationship Id="rId9" Type="http://schemas.openxmlformats.org/officeDocument/2006/relationships/presProps" Target="presProps.xml"></Relationship><Relationship Id="rId10" Type="http://schemas.openxmlformats.org/officeDocument/2006/relationships/viewProps" Target="viewProps.xml"></Relationship><Relationship Id="rId11" Type="http://schemas.openxmlformats.org/officeDocument/2006/relationships/tableStyles" Target="tableStyles.xml"></Relationship></Relationship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ctrTitle"/>
          </p:nvPr>
        </p:nvSpPr>
        <p:spPr>
          <a:xfrm rot="0">
            <a:off x="914400" y="2131060"/>
            <a:ext cx="10363835" cy="147193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1828800" y="3886200"/>
            <a:ext cx="8535035" cy="175577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2"/>
          <p:cNvSpPr txBox="1">
            <a:spLocks/>
          </p:cNvSpPr>
          <p:nvPr>
            <p:ph type="body" orient="vert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 txBox="1">
            <a:spLocks/>
          </p:cNvSpPr>
          <p:nvPr>
            <p:ph type="title" orient="vert"/>
          </p:nvPr>
        </p:nvSpPr>
        <p:spPr>
          <a:xfrm rot="0">
            <a:off x="8839200" y="274320"/>
            <a:ext cx="2743835" cy="5852795"/>
          </a:xfrm>
          <a:prstGeom prst="rect"/>
        </p:spPr>
        <p:txBody>
          <a:bodyPr wrap="square" lIns="91440" tIns="45720" rIns="91440" bIns="45720" vert="eaVert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세로 텍스트 개체 틀 2"/>
          <p:cNvSpPr txBox="1">
            <a:spLocks/>
          </p:cNvSpPr>
          <p:nvPr>
            <p:ph type="body" orient="vert" idx="1"/>
          </p:nvPr>
        </p:nvSpPr>
        <p:spPr>
          <a:xfrm rot="0">
            <a:off x="609600" y="274320"/>
            <a:ext cx="8034655" cy="585279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963295" y="2908300"/>
            <a:ext cx="10363200" cy="14992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33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533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963295" y="4406900"/>
            <a:ext cx="10363200" cy="136334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5389880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내용 개체 틀 3"/>
          <p:cNvSpPr txBox="1">
            <a:spLocks/>
          </p:cNvSpPr>
          <p:nvPr>
            <p:ph type="obj" idx="2"/>
          </p:nvPr>
        </p:nvSpPr>
        <p:spPr>
          <a:xfrm rot="0">
            <a:off x="6193155" y="1600200"/>
            <a:ext cx="5389880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536700"/>
            <a:ext cx="5389880" cy="64071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idx="2"/>
          </p:nvPr>
        </p:nvSpPr>
        <p:spPr>
          <a:xfrm rot="0">
            <a:off x="6193155" y="1536700"/>
            <a:ext cx="5389880" cy="64071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내용 개체 틀 4"/>
          <p:cNvSpPr txBox="1">
            <a:spLocks/>
          </p:cNvSpPr>
          <p:nvPr>
            <p:ph type="obj" idx="3"/>
          </p:nvPr>
        </p:nvSpPr>
        <p:spPr>
          <a:xfrm rot="0">
            <a:off x="609600" y="2176780"/>
            <a:ext cx="5389880" cy="39503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내용 개체 틀 5"/>
          <p:cNvSpPr txBox="1">
            <a:spLocks/>
          </p:cNvSpPr>
          <p:nvPr>
            <p:ph type="obj" idx="4"/>
          </p:nvPr>
        </p:nvSpPr>
        <p:spPr>
          <a:xfrm rot="0">
            <a:off x="6193155" y="2176780"/>
            <a:ext cx="5389880" cy="39503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슬라이드 번호 개체 틀 6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날짜 개체 틀 7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바닥글 개체 틀 8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슬라이드 번호 개체 틀 2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바닥글 개체 틀 4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날짜 개체 틀 2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바닥글 개체 틀 3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4011930" cy="116205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4767580" y="457200"/>
            <a:ext cx="6815455" cy="54870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idx="2"/>
          </p:nvPr>
        </p:nvSpPr>
        <p:spPr>
          <a:xfrm rot="0">
            <a:off x="609600" y="1435735"/>
            <a:ext cx="4011930" cy="469138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4011930" cy="116205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26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435735"/>
            <a:ext cx="4011930" cy="469138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부제목 스타일 편집</a:t>
            </a:r>
            <a:endParaRPr lang="ko-KR" altLang="en-US" sz="1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그림 개체 틀 3"/>
          <p:cNvSpPr txBox="1">
            <a:spLocks/>
          </p:cNvSpPr>
          <p:nvPr>
            <p:ph type="pic" idx="2"/>
          </p:nvPr>
        </p:nvSpPr>
        <p:spPr>
          <a:xfrm rot="0">
            <a:off x="4767580" y="457200"/>
            <a:ext cx="6815455" cy="54870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그림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슬라이드 번호 개체 틀 4"/>
          <p:cNvSpPr txBox="1">
            <a:spLocks/>
          </p:cNvSpPr>
          <p:nvPr>
            <p:ph type="sldNum" idx="12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날짜 개체 틀 5"/>
          <p:cNvSpPr txBox="1">
            <a:spLocks/>
          </p:cNvSpPr>
          <p:nvPr>
            <p:ph type="dt" idx="10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바닥글 개체 틀 6"/>
          <p:cNvSpPr txBox="1">
            <a:spLocks/>
          </p:cNvSpPr>
          <p:nvPr>
            <p:ph type="ftr" idx="11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스타일을 편집합니다</a:t>
            </a:r>
            <a:endParaRPr lang="ko-KR" altLang="en-US" sz="2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4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맑은 고딕"/>
              <a:buChar char="•"/>
            </a:pPr>
            <a:r>
              <a:rPr lang="en-US" altLang="ko-KR" sz="16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6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4"/>
          </p:nvPr>
        </p:nvSpPr>
        <p:spPr>
          <a:xfrm rot="0">
            <a:off x="91440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idx="2"/>
          </p:nvPr>
        </p:nvSpPr>
        <p:spPr>
          <a:xfrm rot="0">
            <a:off x="609600" y="6263640"/>
            <a:ext cx="24390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11/19/2018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6" name="바닥글 개체 틀 5"/>
          <p:cNvSpPr txBox="1">
            <a:spLocks/>
          </p:cNvSpPr>
          <p:nvPr>
            <p:ph type="ftr" idx="3"/>
          </p:nvPr>
        </p:nvSpPr>
        <p:spPr>
          <a:xfrm rot="0">
            <a:off x="4267200" y="6263640"/>
            <a:ext cx="3658235" cy="45783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rgbClr val="000000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•"/>
        <a:defRPr lang="ko-KR" smtClean="0" sz="2800" baseline="0">
          <a:solidFill>
            <a:srgbClr val="000000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●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»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rgbClr val="000000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Relationship Id="rId2" Type="http://schemas.openxmlformats.org/officeDocument/2006/relationships/image" Target="../media/fImage18439810041.jpe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5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ctrTitle"/>
          </p:nvPr>
        </p:nvSpPr>
        <p:spPr>
          <a:xfrm rot="0">
            <a:off x="924560" y="2052955"/>
            <a:ext cx="10363835" cy="104965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일본 근대시대의 경제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1828800" y="4226560"/>
            <a:ext cx="8535035" cy="70993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일본어일본학과 21702409 이동권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근대시대는 언제부터일까?</a:t>
            </a:r>
            <a:endParaRPr lang="ko-KR" altLang="en-US" sz="5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『1868~1945년』 근대시대</a:t>
            </a:r>
            <a:endParaRPr lang="ko-KR" altLang="en-US" sz="3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1. 1868~1912 </a:t>
            </a:r>
            <a:r>
              <a:rPr lang="en-US" altLang="ko-KR" sz="3000" cap="none" dirty="0" smtClean="0" b="0" strike="noStrike">
                <a:solidFill>
                  <a:srgbClr val="333333"/>
                </a:solidFill>
                <a:latin typeface="나눔고딕" charset="0"/>
                <a:ea typeface="나눔고딕" charset="0"/>
              </a:rPr>
              <a:t>메이지(明治)시대의 경제</a:t>
            </a:r>
            <a:endParaRPr lang="ko-KR" altLang="en-US" sz="3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2. 1912~1926 </a:t>
            </a:r>
            <a:r>
              <a:rPr lang="en-US" altLang="ko-KR" sz="3000" cap="none" dirty="0" smtClean="0" b="0" strike="noStrike">
                <a:solidFill>
                  <a:srgbClr val="333333"/>
                </a:solidFill>
                <a:latin typeface="나눔고딕" charset="0"/>
                <a:ea typeface="나눔고딕" charset="0"/>
              </a:rPr>
              <a:t>다이쇼(大正)시대의 경제</a:t>
            </a:r>
            <a:endParaRPr lang="ko-KR" altLang="en-US" sz="3000" cap="none" dirty="0" smtClean="0" b="0" strike="noStrike">
              <a:solidFill>
                <a:srgbClr val="333333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000" cap="none" dirty="0" smtClean="0" b="0" strike="noStrike">
              <a:solidFill>
                <a:srgbClr val="333333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rgbClr val="333333"/>
                </a:solidFill>
                <a:latin typeface="나눔고딕" charset="0"/>
                <a:ea typeface="나눔고딕" charset="0"/>
              </a:rPr>
              <a:t>3. 1926~1945 쇼와(昭和)시대의 경제</a:t>
            </a:r>
            <a:endParaRPr lang="ko-KR" altLang="en-US" sz="3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 descr="C:/Users/79339/AppData/Roaming/PolarisOffice/ETemp/2668_9445160/fImage18439810041.jpeg"/>
          <p:cNvPicPr>
            <a:picLocks noChangeAspect="1"/>
          </p:cNvPicPr>
          <p:nvPr>
            <p:ph type="obj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6193155" y="1842770"/>
            <a:ext cx="5389245" cy="4041775"/>
          </a:xfrm>
          <a:prstGeom prst="rect"/>
          <a:noFill/>
        </p:spPr>
      </p:pic>
      <p:sp>
        <p:nvSpPr>
          <p:cNvPr id="5" name="내용 개체 틀 4"/>
          <p:cNvSpPr txBox="1">
            <a:spLocks/>
          </p:cNvSpPr>
          <p:nvPr>
            <p:ph type="obj" idx="1"/>
          </p:nvPr>
        </p:nvSpPr>
        <p:spPr>
          <a:xfrm rot="0">
            <a:off x="619760" y="2372995"/>
            <a:ext cx="5389880" cy="298450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청일전쟁의 승리한 일본은 대만,요동반도의 양보와 거액의 배상금 획득하여 배상금으로 야하타제철소(사진)를 건설.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러일전쟁 직후 생산수단의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국산화가 확정되며 야하타제철소가 생산을 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시작하며 2차 산업혁명으로 이어지게 됨.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철도의 군사적,경제적 중요성이 강조되면서 정부는 철도 국유화를 단행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메이지(明治)시대</a:t>
            </a:r>
            <a:endParaRPr lang="ko-KR" altLang="en-US" sz="5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제1차 세계대전에서 승전국의 위치에 오른 일본에서 </a:t>
            </a:r>
            <a:r>
              <a:rPr lang="en-US" altLang="ko-KR" sz="2000" cap="none" dirty="0" smtClean="0" b="0" strike="noStrike">
                <a:solidFill>
                  <a:srgbClr val="003A9A"/>
                </a:solidFill>
                <a:latin typeface="나눔고딕" charset="0"/>
                <a:ea typeface="나눔고딕" charset="0"/>
              </a:rPr>
              <a:t>산업 혁명</a:t>
            </a: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이 진행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↓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산업혁명으로 젊은 농업 인구들이 도시로 몰려 농사를 짓는 인구들이 줄어듬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↓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쌀 값 폭등하여 민중의 불만이 커짐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↓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1918년 도야마현에서 어부의 아내들이 쌀값을 내리라고 요구하며 쌀가게를 방화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↓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이러한 문제를 해결하기 위하여 일본에선 당시 식민지였던 조선에 </a:t>
            </a:r>
            <a:r>
              <a:rPr lang="en-US" altLang="ko-KR" sz="2000" cap="none" dirty="0" smtClean="0" b="0" strike="noStrike">
                <a:solidFill>
                  <a:srgbClr val="FF0000"/>
                </a:solidFill>
                <a:latin typeface="나눔고딕" charset="0"/>
                <a:ea typeface="나눔고딕" charset="0"/>
              </a:rPr>
              <a:t>산미증식계획</a:t>
            </a: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을 실행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산미증식계획이란?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1920년부터 일제가 조선을 자국의 식량공급기지로 만들기 위해 추진한 쌀 증식정책.</a:t>
            </a:r>
            <a:endParaRPr lang="ko-KR" altLang="en-US" sz="20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  <a:p>
            <a:pPr marL="0" indent="0" algn="ctr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solidFill>
                  <a:schemeClr val="tx1"/>
                </a:solidFill>
                <a:latin typeface="나눔고딕" charset="0"/>
                <a:ea typeface="나눔고딕" charset="0"/>
              </a:rPr>
              <a:t>산업혁명 https://www.youtube.com/watch?v=8loWI6lR2aU</a:t>
            </a:r>
            <a:endParaRPr lang="ko-KR" altLang="en-US" sz="2000" cap="none" dirty="0" smtClean="0" b="0" strike="noStrike">
              <a:solidFill>
                <a:schemeClr val="tx1"/>
              </a:solidFill>
              <a:latin typeface="나눔고딕" charset="0"/>
              <a:ea typeface="나눔고딕" charset="0"/>
            </a:endParaRPr>
          </a:p>
        </p:txBody>
      </p:sp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다이쇼(大正)시대-</a:t>
            </a:r>
            <a:r>
              <a:rPr lang="en-US" altLang="ko-KR" sz="5800" cap="none" dirty="0" smtClean="0" b="0" strike="noStrike">
                <a:latin typeface="나눔고딕" charset="0"/>
                <a:ea typeface="나눔고딕" charset="0"/>
              </a:rPr>
              <a:t>쌀 소동</a:t>
            </a:r>
            <a:endParaRPr lang="ko-KR" altLang="en-US" sz="58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내용 개체 틀 5"/>
          <p:cNvSpPr txBox="1">
            <a:spLocks/>
          </p:cNvSpPr>
          <p:nvPr>
            <p:ph type="obj" idx="4"/>
          </p:nvPr>
        </p:nvSpPr>
        <p:spPr>
          <a:xfrm rot="0">
            <a:off x="6193155" y="2176780"/>
            <a:ext cx="5389880" cy="39503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미국의 공황에 일본이 영향을 </a:t>
            </a:r>
            <a:endParaRPr lang="ko-KR" altLang="en-US" sz="30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받으며 주식상장이 폭락하며</a:t>
            </a:r>
            <a:endParaRPr lang="ko-KR" altLang="en-US" sz="30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금융의 파탄으로 인해 당시의</a:t>
            </a:r>
            <a:endParaRPr lang="ko-KR" altLang="en-US" sz="30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0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회사와 상점이 줄줄이 파산</a:t>
            </a:r>
            <a:endParaRPr lang="ko-KR" altLang="en-US" sz="30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내용 개체 틀 4"/>
          <p:cNvSpPr txBox="1">
            <a:spLocks/>
          </p:cNvSpPr>
          <p:nvPr>
            <p:ph type="obj" idx="3"/>
          </p:nvPr>
        </p:nvSpPr>
        <p:spPr>
          <a:xfrm rot="0">
            <a:off x="609600" y="2176780"/>
            <a:ext cx="5389880" cy="39503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1930년 일본경제를 재건하기 위한 정책의 일환</a:t>
            </a:r>
            <a:endParaRPr lang="ko-KR" altLang="en-US" sz="25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5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금본위제도의 복귀를 유도하는 한편  긴축 통화정책과 합리화정책을 시행</a:t>
            </a:r>
            <a:endParaRPr lang="ko-KR" altLang="en-US" sz="25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5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00" cap="none" dirty="0" smtClean="0" b="0" strike="noStrike">
                <a:solidFill>
                  <a:srgbClr val="292929"/>
                </a:solidFill>
                <a:latin typeface="나눔고딕" charset="0"/>
                <a:ea typeface="나눔고딕" charset="0"/>
              </a:rPr>
              <a:t>합리화정책이란 정부의 지출을 줄이고 공채들을 정리하고 신구로 발행하지 않는 것이며 과열된 경기를 억제하기 위한 목적으로 시행되었습니다.</a:t>
            </a:r>
            <a:endParaRPr lang="ko-KR" altLang="en-US" sz="2500" cap="none" dirty="0" smtClean="0" b="0" strike="noStrike">
              <a:solidFill>
                <a:srgbClr val="292929"/>
              </a:solidFill>
              <a:latin typeface="나눔고딕" charset="0"/>
              <a:ea typeface="나눔고딕" charset="0"/>
            </a:endParaRPr>
          </a:p>
          <a:p>
            <a:pPr marL="0" indent="0" algn="l" fontAlgn="auto" defTabSz="508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5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idx="2"/>
          </p:nvPr>
        </p:nvSpPr>
        <p:spPr>
          <a:xfrm rot="0">
            <a:off x="6193155" y="1536700"/>
            <a:ext cx="5389880" cy="64071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쇼와공황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536700"/>
            <a:ext cx="5389880" cy="64071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긴축 통화정책</a:t>
            </a:r>
            <a:endParaRPr lang="ko-KR" altLang="en-US" sz="32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320"/>
            <a:ext cx="10973435" cy="114363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쇼와(昭和)시대</a:t>
            </a:r>
            <a:endParaRPr lang="ko-KR" altLang="en-US" sz="5865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ctrTitle"/>
          </p:nvPr>
        </p:nvSpPr>
        <p:spPr>
          <a:xfrm rot="0">
            <a:off x="924560" y="2954020"/>
            <a:ext cx="10363835" cy="951865"/>
          </a:xfrm>
          <a:prstGeom prst="rect"/>
        </p:spPr>
        <p:txBody>
          <a:bodyPr wrap="square" lIns="91440" tIns="45720" rIns="91440" bIns="45720" vert="horz" anchor="b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900" cap="none" dirty="0" smtClean="0" b="0" strike="noStrike">
                <a:solidFill>
                  <a:schemeClr val="tx1"/>
                </a:solidFill>
                <a:latin typeface="맑은 고딕" charset="0"/>
                <a:ea typeface="맑은 고딕" charset="0"/>
              </a:rPr>
              <a:t>감사합니다!</a:t>
            </a:r>
            <a:endParaRPr lang="ko-KR" altLang="en-US" sz="4900" cap="none" dirty="0" smtClean="0" b="0" strike="noStrike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오피스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6</Pages>
  <Paragraphs>0</Paragraphs>
  <Words>18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오 쿠닥</dc:creator>
  <cp:lastModifiedBy>오 쿠닥</cp:lastModifiedBy>
</cp:coreProperties>
</file>