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7" r:id="rId2"/>
    <p:sldId id="303" r:id="rId3"/>
    <p:sldId id="317" r:id="rId4"/>
    <p:sldId id="280" r:id="rId5"/>
    <p:sldId id="316" r:id="rId6"/>
    <p:sldId id="277" r:id="rId7"/>
    <p:sldId id="319" r:id="rId8"/>
    <p:sldId id="320" r:id="rId9"/>
    <p:sldId id="321" r:id="rId10"/>
    <p:sldId id="322" r:id="rId11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3"/>
      <p:bold r:id="rId14"/>
    </p:embeddedFont>
    <p:embeddedFont>
      <p:font typeface="HY강M" panose="02030600000101010101" pitchFamily="18" charset="-127"/>
      <p:regular r:id="rId15"/>
    </p:embeddedFont>
    <p:embeddedFont>
      <p:font typeface="HY강B" panose="02030600000101010101" pitchFamily="18" charset="-127"/>
      <p:regular r:id="rId16"/>
    </p:embeddedFont>
    <p:embeddedFont>
      <p:font typeface="한컴 윤고딕 230" panose="02020603020101020101" pitchFamily="18" charset="-127"/>
      <p:regular r:id="rId17"/>
    </p:embeddedFont>
    <p:embeddedFont>
      <p:font typeface="HY산B" panose="02030600000101010101" pitchFamily="18" charset="-127"/>
      <p:regular r:id="rId18"/>
    </p:embeddedFont>
    <p:embeddedFont>
      <p:font typeface="나눔바른고딕" panose="020B0600000101010101" charset="-127"/>
      <p:regular r:id="rId19"/>
      <p:bold r:id="rId20"/>
    </p:embeddedFont>
  </p:embeddedFontLst>
  <p:custShowLst>
    <p:custShow name="재구성한 쇼 1" id="0">
      <p:sldLst>
        <p:sld r:id="rId3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0D"/>
    <a:srgbClr val="CDD3D5"/>
    <a:srgbClr val="343D46"/>
    <a:srgbClr val="E97E43"/>
    <a:srgbClr val="F2A89E"/>
    <a:srgbClr val="2E51AD"/>
    <a:srgbClr val="F7F78D"/>
    <a:srgbClr val="FF270B"/>
    <a:srgbClr val="E8E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82523" autoAdjust="0"/>
  </p:normalViewPr>
  <p:slideViewPr>
    <p:cSldViewPr>
      <p:cViewPr>
        <p:scale>
          <a:sx n="62" d="100"/>
          <a:sy n="62" d="100"/>
        </p:scale>
        <p:origin x="-1408" y="-180"/>
      </p:cViewPr>
      <p:guideLst>
        <p:guide orient="horz" pos="2205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69B6-03BB-443A-9D80-1868C75DB65B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AD374-F217-4F53-BBC2-43C59F15A9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505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AD374-F217-4F53-BBC2-43C59F15A91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5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AD374-F217-4F53-BBC2-43C59F15A91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37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AD374-F217-4F53-BBC2-43C59F15A91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37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AD374-F217-4F53-BBC2-43C59F15A91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37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AD374-F217-4F53-BBC2-43C59F15A91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37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AD374-F217-4F53-BBC2-43C59F15A91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37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AD374-F217-4F53-BBC2-43C59F15A91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37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2498-2D2A-4CCD-8725-69089A06AFE0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0844-5793-4A4D-A8C9-4822FB3D8B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8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2498-2D2A-4CCD-8725-69089A06AFE0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0844-5793-4A4D-A8C9-4822FB3D8B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25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2498-2D2A-4CCD-8725-69089A06AFE0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0844-5793-4A4D-A8C9-4822FB3D8B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8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2498-2D2A-4CCD-8725-69089A06AFE0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0844-5793-4A4D-A8C9-4822FB3D8B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79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2498-2D2A-4CCD-8725-69089A06AFE0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0844-5793-4A4D-A8C9-4822FB3D8B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77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2498-2D2A-4CCD-8725-69089A06AFE0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0844-5793-4A4D-A8C9-4822FB3D8B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9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2498-2D2A-4CCD-8725-69089A06AFE0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0844-5793-4A4D-A8C9-4822FB3D8B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03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2498-2D2A-4CCD-8725-69089A06AFE0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0844-5793-4A4D-A8C9-4822FB3D8B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69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2498-2D2A-4CCD-8725-69089A06AFE0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0844-5793-4A4D-A8C9-4822FB3D8B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53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2498-2D2A-4CCD-8725-69089A06AFE0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0844-5793-4A4D-A8C9-4822FB3D8B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36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2498-2D2A-4CCD-8725-69089A06AFE0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0844-5793-4A4D-A8C9-4822FB3D8B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272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2498-2D2A-4CCD-8725-69089A06AFE0}" type="datetimeFigureOut">
              <a:rPr lang="ko-KR" altLang="en-US" smtClean="0"/>
              <a:t>2018-11-06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D0844-5793-4A4D-A8C9-4822FB3D8B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09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hyperlink" Target="https://thenounproject.com/term/war-location/688926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term/arrow/1953021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term/war-location/688926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term/war-location/688926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49" y="2469626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6529" y="2874131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쇼와시대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전전 일본정치의 특징</a:t>
            </a:r>
            <a:endParaRPr lang="ko-KR" altLang="en-US" sz="2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20992" y="476672"/>
            <a:ext cx="9180512" cy="5904656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290985" y="4082471"/>
            <a:ext cx="2232248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일본어일본학과 </a:t>
            </a:r>
            <a:endParaRPr lang="en-US" altLang="ko-KR" b="1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21602509 </a:t>
            </a:r>
            <a:r>
              <a:rPr lang="ko-KR" altLang="en-US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김건희</a:t>
            </a:r>
            <a:endParaRPr lang="ko-KR" altLang="en-US" b="1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9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ostfiles.pstatic.net/MjAxNzA2MjdfNzEg/MDAxNDk4NTQxMzE1Mzcz.5z8mhifM0epwlL9yhlomXV-z4JdW5QYeJgqV7NX74X0g.HNcCXoh19UgErqe-uIjgUEuUNSk0v3nCq2c3sOCtJdog.JPEG.japansisa/R760x0.jpg?type=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 descr="https://static.thenounproject.com/png/688926-200.png">
            <a:hlinkClick r:id="rId3" tooltip="war loca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52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7770" y="41473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중일전쟁</a:t>
            </a:r>
            <a:endParaRPr lang="ko-KR" altLang="en-US" sz="24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10" name="대각선 방향의 모서리가 잘린 사각형 9"/>
          <p:cNvSpPr/>
          <p:nvPr/>
        </p:nvSpPr>
        <p:spPr>
          <a:xfrm>
            <a:off x="601374" y="1484784"/>
            <a:ext cx="3250545" cy="2160240"/>
          </a:xfrm>
          <a:prstGeom prst="snip2Diag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0" dist="50800" dir="5400000" sx="105000" sy="105000" algn="ctr" rotWithShape="0">
              <a:srgbClr val="000000">
                <a:alpha val="5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55976" y="14847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종</a:t>
            </a:r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5598" y="2132856"/>
            <a:ext cx="406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1941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일본의 미국 진주만 습격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영국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미국 일본에게 선전포고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+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중국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2050" name="Picture 2" descr="https://static.thenounproject.com/png/1953021-200.png">
            <a:hlinkClick r:id="rId6" tooltip="Arrow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06" y="292494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3460358"/>
            <a:ext cx="197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태평양전쟁</a:t>
            </a:r>
            <a:endParaRPr lang="ko-KR" altLang="en-US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7" name="대각선 방향의 모서리가 잘린 사각형 16"/>
          <p:cNvSpPr/>
          <p:nvPr/>
        </p:nvSpPr>
        <p:spPr>
          <a:xfrm>
            <a:off x="5198590" y="4293096"/>
            <a:ext cx="3355331" cy="2232248"/>
          </a:xfrm>
          <a:prstGeom prst="snip2Diag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444500" dist="50800" dir="5400000" sx="105000" sy="105000" algn="ctr" rotWithShape="0">
              <a:srgbClr val="000000">
                <a:alpha val="5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7584" y="4077072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1945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년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8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월 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히로시마와 </a:t>
            </a:r>
            <a:r>
              <a:rPr lang="ko-KR" altLang="en-US" dirty="0" err="1">
                <a:latin typeface="HY강B" panose="02030600000101010101" pitchFamily="18" charset="-127"/>
                <a:ea typeface="HY강B" panose="02030600000101010101" pitchFamily="18" charset="-127"/>
              </a:rPr>
              <a:t>나가사키에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원자폭탄을 투하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중국과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연합국의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총공세에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8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월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15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일에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포츠담선언 수락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무조건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항복을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선언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9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월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일에 항복 문서에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조인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dirty="0" smtClean="0"/>
          </a:p>
          <a:p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83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6" grpId="0"/>
      <p:bldP spid="17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1" y="1484784"/>
            <a:ext cx="9144000" cy="4392488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88687" y="116632"/>
            <a:ext cx="14205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800" dirty="0" smtClean="0">
                <a:blipFill>
                  <a:blip r:embed="rId3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1.</a:t>
            </a:r>
            <a:r>
              <a:rPr lang="en-US" altLang="ko-KR" sz="8800" dirty="0" smtClean="0">
                <a:blipFill>
                  <a:blip r:embed="rId4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</a:t>
            </a:r>
            <a:endParaRPr lang="ko-KR" altLang="en-US" sz="8800" dirty="0"/>
          </a:p>
        </p:txBody>
      </p:sp>
      <p:sp>
        <p:nvSpPr>
          <p:cNvPr id="2" name="직사각형 1"/>
          <p:cNvSpPr/>
          <p:nvPr/>
        </p:nvSpPr>
        <p:spPr>
          <a:xfrm>
            <a:off x="165060" y="2052137"/>
            <a:ext cx="2822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쇼와원년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징병령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병역법으로 개정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5" name="꺾인 연결선 4"/>
          <p:cNvCxnSpPr/>
          <p:nvPr/>
        </p:nvCxnSpPr>
        <p:spPr>
          <a:xfrm rot="5400000" flipH="1" flipV="1">
            <a:off x="328486" y="2857894"/>
            <a:ext cx="936104" cy="494140"/>
          </a:xfrm>
          <a:prstGeom prst="bentConnector3">
            <a:avLst>
              <a:gd name="adj1" fmla="val 2016"/>
            </a:avLst>
          </a:prstGeom>
          <a:ln>
            <a:solidFill>
              <a:srgbClr val="F2A89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17"/>
          <p:cNvCxnSpPr/>
          <p:nvPr/>
        </p:nvCxnSpPr>
        <p:spPr>
          <a:xfrm rot="16200000" flipH="1">
            <a:off x="1950707" y="3683264"/>
            <a:ext cx="607750" cy="494140"/>
          </a:xfrm>
          <a:prstGeom prst="bentConnector3">
            <a:avLst>
              <a:gd name="adj1" fmla="val 7863"/>
            </a:avLst>
          </a:prstGeom>
          <a:ln>
            <a:solidFill>
              <a:srgbClr val="F2A89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flipV="1">
            <a:off x="3212309" y="3135967"/>
            <a:ext cx="639452" cy="455023"/>
          </a:xfrm>
          <a:prstGeom prst="bentConnector2">
            <a:avLst/>
          </a:prstGeom>
          <a:ln>
            <a:solidFill>
              <a:srgbClr val="F2A89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2402981" y="2762775"/>
            <a:ext cx="2897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만주사변</a:t>
            </a:r>
            <a:r>
              <a:rPr lang="ko-KR" altLang="en-US" sz="1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itchFamily="50" charset="-127"/>
                <a:ea typeface="나눔바른고딕" pitchFamily="50" charset="-127"/>
                <a:cs typeface="Apple SD 산돌고딕 Neo 일반체"/>
              </a:rPr>
              <a:t> </a:t>
            </a:r>
            <a:endParaRPr lang="en-US" altLang="ko-KR" sz="16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나눔바른고딕" pitchFamily="50" charset="-127"/>
              <a:ea typeface="나눔바른고딕" pitchFamily="50" charset="-127"/>
              <a:cs typeface="Apple SD 산돌고딕 Neo 일반체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419871" y="4293096"/>
            <a:ext cx="3052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</a:rPr>
              <a:t>5.15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</a:rPr>
              <a:t>사건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</a:rPr>
              <a:t>윤봉길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</a:rPr>
              <a:t>이봉창  폭탄투척 사건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25" name="꺾인 연결선 24"/>
          <p:cNvCxnSpPr/>
          <p:nvPr/>
        </p:nvCxnSpPr>
        <p:spPr>
          <a:xfrm rot="16200000" flipH="1">
            <a:off x="4227163" y="3670142"/>
            <a:ext cx="607750" cy="494140"/>
          </a:xfrm>
          <a:prstGeom prst="bentConnector3">
            <a:avLst>
              <a:gd name="adj1" fmla="val -1975"/>
            </a:avLst>
          </a:prstGeom>
          <a:ln>
            <a:solidFill>
              <a:srgbClr val="F2A89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7284908" y="5229200"/>
            <a:ext cx="1679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중일전쟁 발발</a:t>
            </a:r>
            <a:endParaRPr lang="ko-KR" altLang="en-US" spc="-150" dirty="0">
              <a:ln>
                <a:solidFill>
                  <a:schemeClr val="accent1">
                    <a:alpha val="0"/>
                  </a:schemeClr>
                </a:solidFill>
              </a:ln>
              <a:latin typeface="HY강B" panose="02030600000101010101" pitchFamily="18" charset="-127"/>
              <a:ea typeface="HY강B" panose="02030600000101010101" pitchFamily="18" charset="-127"/>
              <a:cs typeface="Apple SD 산돌고딕 Neo 일반체"/>
            </a:endParaRPr>
          </a:p>
        </p:txBody>
      </p:sp>
      <p:cxnSp>
        <p:nvCxnSpPr>
          <p:cNvPr id="37" name="꺾인 연결선 36"/>
          <p:cNvCxnSpPr/>
          <p:nvPr/>
        </p:nvCxnSpPr>
        <p:spPr>
          <a:xfrm rot="5400000" flipH="1" flipV="1">
            <a:off x="5921636" y="2996499"/>
            <a:ext cx="607750" cy="494140"/>
          </a:xfrm>
          <a:prstGeom prst="bentConnector3">
            <a:avLst>
              <a:gd name="adj1" fmla="val 50000"/>
            </a:avLst>
          </a:prstGeom>
          <a:ln>
            <a:solidFill>
              <a:srgbClr val="F2A89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633857" y="2623091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43D46"/>
                </a:solidFill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2.26 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43D46"/>
                </a:solidFill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쿠데타사건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43D46"/>
              </a:solidFill>
              <a:latin typeface="HY강B" panose="02030600000101010101" pitchFamily="18" charset="-127"/>
              <a:ea typeface="HY강B" panose="02030600000101010101" pitchFamily="18" charset="-127"/>
              <a:cs typeface="Apple SD 산돌고딕 Neo 일반체"/>
            </a:endParaRPr>
          </a:p>
        </p:txBody>
      </p:sp>
      <p:cxnSp>
        <p:nvCxnSpPr>
          <p:cNvPr id="39" name="꺾인 연결선 38"/>
          <p:cNvCxnSpPr/>
          <p:nvPr/>
        </p:nvCxnSpPr>
        <p:spPr>
          <a:xfrm rot="16200000" flipH="1">
            <a:off x="6836622" y="4026893"/>
            <a:ext cx="1471850" cy="602191"/>
          </a:xfrm>
          <a:prstGeom prst="bentConnector3">
            <a:avLst>
              <a:gd name="adj1" fmla="val 24932"/>
            </a:avLst>
          </a:prstGeom>
          <a:ln>
            <a:solidFill>
              <a:srgbClr val="F2A89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889440" y="4385429"/>
            <a:ext cx="1344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경제대공황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HY강B" panose="02030600000101010101" pitchFamily="18" charset="-127"/>
              <a:ea typeface="HY강B" panose="02030600000101010101" pitchFamily="18" charset="-127"/>
              <a:cs typeface="Apple SD 산돌고딕 Neo 일반체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3500438"/>
            <a:ext cx="9144000" cy="208386"/>
          </a:xfrm>
          <a:prstGeom prst="rect">
            <a:avLst/>
          </a:prstGeom>
          <a:gradFill flip="none" rotWithShape="1">
            <a:gsLst>
              <a:gs pos="0">
                <a:srgbClr val="F7F78D">
                  <a:alpha val="50000"/>
                </a:srgbClr>
              </a:gs>
              <a:gs pos="100000">
                <a:srgbClr val="F7F78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721" y="3406324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1926-1927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6044" y="340632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1929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64" y="3419965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1931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2500" y="3402106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1932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9972" y="3418636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1936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9301" y="3418636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1937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772194" y="460184"/>
            <a:ext cx="919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                  </a:t>
            </a:r>
            <a:r>
              <a:rPr lang="ko-KR" altLang="en-US" sz="32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쇼와시대</a:t>
            </a:r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전전 </a:t>
            </a:r>
            <a:r>
              <a: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(1926-1945)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blipFill>
                <a:blip r:embed="rId4"/>
                <a:stretch>
                  <a:fillRect/>
                </a:stretch>
              </a:blipFill>
              <a:latin typeface="Rix미니버스 R" pitchFamily="2" charset="-127"/>
              <a:ea typeface="Rix미니버스 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27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6" grpId="0"/>
      <p:bldP spid="38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" y="1484784"/>
            <a:ext cx="9144000" cy="4392488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88687" y="116632"/>
            <a:ext cx="14205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800" dirty="0" smtClean="0">
                <a:blipFill>
                  <a:blip r:embed="rId3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1.</a:t>
            </a:r>
            <a:r>
              <a:rPr lang="en-US" altLang="ko-KR" sz="8800" dirty="0" smtClean="0">
                <a:blipFill>
                  <a:blip r:embed="rId4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</a:t>
            </a:r>
            <a:endParaRPr lang="ko-KR" alt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-772194" y="460184"/>
            <a:ext cx="919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                  </a:t>
            </a:r>
            <a:r>
              <a:rPr lang="ko-KR" altLang="en-US" sz="32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쇼와시대</a:t>
            </a:r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전전 </a:t>
            </a:r>
            <a:r>
              <a: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(1926-1945)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blipFill>
                <a:blip r:embed="rId4"/>
                <a:stretch>
                  <a:fillRect/>
                </a:stretch>
              </a:blipFill>
              <a:latin typeface="Rix미니버스 R" pitchFamily="2" charset="-127"/>
              <a:ea typeface="Rix미니버스 R" pitchFamily="2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06601" y="2183378"/>
            <a:ext cx="2133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국가총동원법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공표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5" name="꺾인 연결선 4"/>
          <p:cNvCxnSpPr/>
          <p:nvPr/>
        </p:nvCxnSpPr>
        <p:spPr>
          <a:xfrm rot="5400000" flipH="1" flipV="1">
            <a:off x="328486" y="2857894"/>
            <a:ext cx="936104" cy="494140"/>
          </a:xfrm>
          <a:prstGeom prst="bentConnector3">
            <a:avLst>
              <a:gd name="adj1" fmla="val 2016"/>
            </a:avLst>
          </a:prstGeom>
          <a:ln>
            <a:solidFill>
              <a:srgbClr val="F2A89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17"/>
          <p:cNvCxnSpPr/>
          <p:nvPr/>
        </p:nvCxnSpPr>
        <p:spPr>
          <a:xfrm rot="16200000" flipH="1">
            <a:off x="1665808" y="3698075"/>
            <a:ext cx="607750" cy="494140"/>
          </a:xfrm>
          <a:prstGeom prst="bentConnector3">
            <a:avLst>
              <a:gd name="adj1" fmla="val 7863"/>
            </a:avLst>
          </a:prstGeom>
          <a:ln>
            <a:solidFill>
              <a:srgbClr val="F2A89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5400000" flipH="1" flipV="1">
            <a:off x="3906842" y="2832049"/>
            <a:ext cx="701245" cy="639452"/>
          </a:xfrm>
          <a:prstGeom prst="bentConnector3">
            <a:avLst>
              <a:gd name="adj1" fmla="val 50000"/>
            </a:avLst>
          </a:prstGeom>
          <a:ln>
            <a:solidFill>
              <a:srgbClr val="F2A89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3129744" y="1990580"/>
            <a:ext cx="2897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민족말살정책으로 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HY강B" panose="02030600000101010101" pitchFamily="18" charset="-127"/>
              <a:ea typeface="HY강B" panose="02030600000101010101" pitchFamily="18" charset="-127"/>
              <a:cs typeface="Apple SD 산돌고딕 Neo 일반체"/>
            </a:endParaRPr>
          </a:p>
          <a:p>
            <a:pPr algn="ctr"/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창씨개명실시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HY강B" panose="02030600000101010101" pitchFamily="18" charset="-127"/>
              <a:ea typeface="HY강B" panose="02030600000101010101" pitchFamily="18" charset="-127"/>
              <a:cs typeface="Apple SD 산돌고딕 Neo 일반체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578524" y="4265483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태평양전쟁 발발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25" name="꺾인 연결선 24"/>
          <p:cNvCxnSpPr/>
          <p:nvPr/>
        </p:nvCxnSpPr>
        <p:spPr>
          <a:xfrm rot="16200000" flipH="1">
            <a:off x="5418633" y="3641687"/>
            <a:ext cx="607750" cy="494140"/>
          </a:xfrm>
          <a:prstGeom prst="bentConnector3">
            <a:avLst>
              <a:gd name="adj1" fmla="val -1975"/>
            </a:avLst>
          </a:prstGeom>
          <a:ln>
            <a:solidFill>
              <a:srgbClr val="F2A89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/>
          <p:nvPr/>
        </p:nvCxnSpPr>
        <p:spPr>
          <a:xfrm rot="5400000" flipH="1" flipV="1">
            <a:off x="7720529" y="3090325"/>
            <a:ext cx="607750" cy="494140"/>
          </a:xfrm>
          <a:prstGeom prst="bentConnector3">
            <a:avLst>
              <a:gd name="adj1" fmla="val 50000"/>
            </a:avLst>
          </a:prstGeom>
          <a:ln>
            <a:solidFill>
              <a:srgbClr val="F2A89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7255009" y="2014238"/>
            <a:ext cx="2032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43D46"/>
                </a:solidFill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히로시마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43D46"/>
                </a:solidFill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, </a:t>
            </a:r>
            <a:r>
              <a:rPr lang="ko-KR" altLang="en-US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43D46"/>
                </a:solidFill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나가사키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43D46"/>
                </a:solidFill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 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43D46"/>
              </a:solidFill>
              <a:latin typeface="HY강B" panose="02030600000101010101" pitchFamily="18" charset="-127"/>
              <a:ea typeface="HY강B" panose="02030600000101010101" pitchFamily="18" charset="-127"/>
              <a:cs typeface="Apple SD 산돌고딕 Neo 일반체"/>
            </a:endParaRPr>
          </a:p>
          <a:p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43D46"/>
                </a:solidFill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원자폭탄 투하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43D46"/>
              </a:solidFill>
              <a:latin typeface="HY강B" panose="02030600000101010101" pitchFamily="18" charset="-127"/>
              <a:ea typeface="HY강B" panose="02030600000101010101" pitchFamily="18" charset="-127"/>
              <a:cs typeface="Apple SD 산돌고딕 Neo 일반체"/>
            </a:endParaRPr>
          </a:p>
          <a:p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43D46"/>
                </a:solidFill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일본의 항복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43D46"/>
              </a:solidFill>
              <a:latin typeface="HY강B" panose="02030600000101010101" pitchFamily="18" charset="-127"/>
              <a:ea typeface="HY강B" panose="02030600000101010101" pitchFamily="18" charset="-127"/>
              <a:cs typeface="Apple SD 산돌고딕 Neo 일반체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148714" y="4283356"/>
            <a:ext cx="2258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제 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2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  <a:cs typeface="Apple SD 산돌고딕 Neo 일반체"/>
              </a:rPr>
              <a:t>차 세계대전 발발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HY강B" panose="02030600000101010101" pitchFamily="18" charset="-127"/>
              <a:ea typeface="HY강B" panose="02030600000101010101" pitchFamily="18" charset="-127"/>
              <a:cs typeface="Apple SD 산돌고딕 Neo 일반체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3500438"/>
            <a:ext cx="9144000" cy="208386"/>
          </a:xfrm>
          <a:prstGeom prst="rect">
            <a:avLst/>
          </a:prstGeom>
          <a:gradFill flip="none" rotWithShape="1">
            <a:gsLst>
              <a:gs pos="0">
                <a:srgbClr val="F7F78D">
                  <a:alpha val="50000"/>
                </a:srgbClr>
              </a:gs>
              <a:gs pos="100000">
                <a:srgbClr val="F7F78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206" y="338835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1938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742" y="338835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1939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3" y="3404576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1940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9618" y="3372961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1941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340710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1945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438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3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04981" y="1276473"/>
            <a:ext cx="4323865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9" name="Picture 4" descr="6.25 전쟁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6599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1" y="-27384"/>
            <a:ext cx="9165998" cy="688538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36595" y="116632"/>
            <a:ext cx="8723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200" dirty="0" smtClean="0">
                <a:blipFill>
                  <a:blip r:embed="rId4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1</a:t>
            </a:r>
            <a:r>
              <a:rPr lang="en-US" altLang="ko-KR" sz="7200" dirty="0" smtClean="0">
                <a:blipFill>
                  <a:blip r:embed="rId5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</a:t>
            </a:r>
            <a:endParaRPr lang="ko-KR" altLang="en-US" sz="7200" dirty="0"/>
          </a:p>
        </p:txBody>
      </p:sp>
      <p:sp>
        <p:nvSpPr>
          <p:cNvPr id="2" name="직사각형 1"/>
          <p:cNvSpPr/>
          <p:nvPr/>
        </p:nvSpPr>
        <p:spPr>
          <a:xfrm>
            <a:off x="1723256" y="2542777"/>
            <a:ext cx="2837204" cy="50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60000"/>
              </a:lnSpc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9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30" pitchFamily="18" charset="-127"/>
                <a:ea typeface="한컴 윤고딕 230" pitchFamily="18" charset="-127"/>
                <a:cs typeface="Apple SD 산돌고딕 Neo 일반체"/>
              </a:rPr>
              <a:t>1931 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30" pitchFamily="18" charset="-127"/>
                <a:ea typeface="한컴 윤고딕 230" pitchFamily="18" charset="-127"/>
                <a:cs typeface="Apple SD 산돌고딕 Neo 일반체"/>
              </a:rPr>
              <a:t>만주사변</a:t>
            </a:r>
            <a:endParaRPr lang="ko-KR" altLang="en-US" spc="-15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30" pitchFamily="18" charset="-127"/>
              <a:ea typeface="한컴 윤고딕 230" pitchFamily="18" charset="-127"/>
              <a:cs typeface="Apple SD 산돌고딕 Neo 일반체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476913" y="1316961"/>
            <a:ext cx="167095" cy="5541039"/>
          </a:xfrm>
          <a:prstGeom prst="rect">
            <a:avLst/>
          </a:prstGeom>
          <a:gradFill>
            <a:gsLst>
              <a:gs pos="0">
                <a:srgbClr val="F2A89E">
                  <a:alpha val="47000"/>
                </a:srgbClr>
              </a:gs>
              <a:gs pos="100000">
                <a:srgbClr val="F2A89E">
                  <a:lumMod val="8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52" name="직선 화살표 연결선 51"/>
          <p:cNvCxnSpPr/>
          <p:nvPr/>
        </p:nvCxnSpPr>
        <p:spPr>
          <a:xfrm flipH="1">
            <a:off x="3373086" y="1628800"/>
            <a:ext cx="1140588" cy="0"/>
          </a:xfrm>
          <a:prstGeom prst="straightConnector1">
            <a:avLst/>
          </a:prstGeom>
          <a:ln>
            <a:solidFill>
              <a:srgbClr val="E97E4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/>
          <p:cNvSpPr/>
          <p:nvPr/>
        </p:nvSpPr>
        <p:spPr>
          <a:xfrm>
            <a:off x="395536" y="1300098"/>
            <a:ext cx="3306598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60000"/>
              </a:lnSpc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9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30" pitchFamily="18" charset="-127"/>
                <a:ea typeface="한컴 윤고딕 230" pitchFamily="18" charset="-127"/>
              </a:rPr>
              <a:t>1927 </a:t>
            </a:r>
            <a:r>
              <a:rPr lang="ko-KR" altLang="en-US" sz="1700" dirty="0">
                <a:latin typeface="한컴 윤고딕 230" panose="02020603020101020101" pitchFamily="18" charset="-127"/>
                <a:ea typeface="한컴 윤고딕 230" panose="02020603020101020101" pitchFamily="18" charset="-127"/>
                <a:sym typeface="Apple SD 산돌고딕 Neo 일반체"/>
              </a:rPr>
              <a:t>징병제와 관련된 법령인 </a:t>
            </a:r>
            <a:endParaRPr lang="en-US" altLang="ko-KR" sz="1700" dirty="0" smtClean="0">
              <a:latin typeface="한컴 윤고딕 230" panose="02020603020101020101" pitchFamily="18" charset="-127"/>
              <a:ea typeface="한컴 윤고딕 230" panose="02020603020101020101" pitchFamily="18" charset="-127"/>
              <a:sym typeface="Apple SD 산돌고딕 Neo 일반체"/>
            </a:endParaRPr>
          </a:p>
          <a:p>
            <a:pPr defTabSz="457200">
              <a:lnSpc>
                <a:spcPct val="160000"/>
              </a:lnSpc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9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lang="ko-KR" altLang="en-US" sz="1700" dirty="0" err="1" smtClean="0">
                <a:latin typeface="한컴 윤고딕 230" panose="02020603020101020101" pitchFamily="18" charset="-127"/>
                <a:ea typeface="한컴 윤고딕 230" panose="02020603020101020101" pitchFamily="18" charset="-127"/>
                <a:sym typeface="Apple SD 산돌고딕 Neo 일반체"/>
              </a:rPr>
              <a:t>징병령을</a:t>
            </a:r>
            <a:r>
              <a:rPr lang="ko-KR" altLang="en-US" sz="17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  <a:sym typeface="Apple SD 산돌고딕 Neo 일반체"/>
              </a:rPr>
              <a:t> 병역법으로 </a:t>
            </a:r>
            <a:r>
              <a:rPr lang="ko-KR" altLang="en-US" sz="1700" dirty="0">
                <a:latin typeface="한컴 윤고딕 230" panose="02020603020101020101" pitchFamily="18" charset="-127"/>
                <a:ea typeface="한컴 윤고딕 230" panose="02020603020101020101" pitchFamily="18" charset="-127"/>
                <a:sym typeface="Apple SD 산돌고딕 Neo 일반체"/>
              </a:rPr>
              <a:t>개정</a:t>
            </a:r>
          </a:p>
          <a:p>
            <a:pPr defTabSz="457200">
              <a:lnSpc>
                <a:spcPct val="160000"/>
              </a:lnSpc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9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496510" y="1826761"/>
            <a:ext cx="2262158" cy="1348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60000"/>
              </a:lnSpc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9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30" pitchFamily="18" charset="-127"/>
                <a:ea typeface="한컴 윤고딕 230" pitchFamily="18" charset="-127"/>
              </a:rPr>
              <a:t>1929 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30" pitchFamily="18" charset="-127"/>
                <a:ea typeface="한컴 윤고딕 230" pitchFamily="18" charset="-127"/>
              </a:rPr>
              <a:t>경제대공황 발생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한컴 윤고딕 230" pitchFamily="18" charset="-127"/>
              <a:ea typeface="한컴 윤고딕 230" pitchFamily="18" charset="-127"/>
            </a:endParaRPr>
          </a:p>
          <a:p>
            <a:pPr defTabSz="457200">
              <a:lnSpc>
                <a:spcPct val="160000"/>
              </a:lnSpc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9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30" pitchFamily="18" charset="-127"/>
                <a:ea typeface="한컴 윤고딕 230" pitchFamily="18" charset="-127"/>
              </a:rPr>
              <a:t>            </a:t>
            </a:r>
            <a:r>
              <a:rPr lang="en-US" altLang="ko-KR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30" pitchFamily="18" charset="-127"/>
                <a:ea typeface="한컴 윤고딕 230" pitchFamily="18" charset="-127"/>
              </a:rPr>
              <a:t>-</a:t>
            </a:r>
            <a:r>
              <a:rPr lang="ko-KR" altLang="en-US" sz="1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한컴 윤고딕 230" pitchFamily="18" charset="-127"/>
                <a:ea typeface="한컴 윤고딕 230" pitchFamily="18" charset="-127"/>
              </a:rPr>
              <a:t>경치적 극단주의 도래</a:t>
            </a:r>
            <a:endParaRPr lang="en-US" altLang="ko-KR" sz="1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한컴 윤고딕 230" pitchFamily="18" charset="-127"/>
              <a:ea typeface="한컴 윤고딕 230" pitchFamily="18" charset="-127"/>
            </a:endParaRPr>
          </a:p>
          <a:p>
            <a:pPr defTabSz="457200">
              <a:lnSpc>
                <a:spcPct val="160000"/>
              </a:lnSpc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9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latin typeface="한컴 윤고딕 230" pitchFamily="18" charset="-127"/>
              <a:ea typeface="한컴 윤고딕 230" pitchFamily="18" charset="-127"/>
            </a:endParaRPr>
          </a:p>
        </p:txBody>
      </p:sp>
      <p:cxnSp>
        <p:nvCxnSpPr>
          <p:cNvPr id="56" name="직선 화살표 연결선 55"/>
          <p:cNvCxnSpPr/>
          <p:nvPr/>
        </p:nvCxnSpPr>
        <p:spPr>
          <a:xfrm>
            <a:off x="4644008" y="2108139"/>
            <a:ext cx="803628" cy="0"/>
          </a:xfrm>
          <a:prstGeom prst="straightConnector1">
            <a:avLst/>
          </a:prstGeom>
          <a:ln>
            <a:solidFill>
              <a:srgbClr val="E97E4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 flipH="1">
            <a:off x="3353295" y="2859964"/>
            <a:ext cx="1140588" cy="0"/>
          </a:xfrm>
          <a:prstGeom prst="straightConnector1">
            <a:avLst/>
          </a:prstGeom>
          <a:ln>
            <a:solidFill>
              <a:srgbClr val="E97E4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직사각형 63"/>
          <p:cNvSpPr/>
          <p:nvPr/>
        </p:nvSpPr>
        <p:spPr>
          <a:xfrm>
            <a:off x="934940" y="3030277"/>
            <a:ext cx="3384376" cy="587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60000"/>
              </a:lnSpc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9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lang="en-US" altLang="ko-KR" sz="1600" dirty="0" smtClean="0">
                <a:sym typeface="Apple SD 산돌고딕 Neo 일반체"/>
              </a:rPr>
              <a:t>•</a:t>
            </a:r>
            <a:r>
              <a:rPr lang="ko-KR" altLang="en-US" sz="1600" dirty="0">
                <a:sym typeface="Apple SD 산돌고딕 Neo 일반체"/>
              </a:rPr>
              <a:t>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  <a:sym typeface="Apple SD 산돌고딕 Neo 일반체"/>
              </a:rPr>
              <a:t>군수공업의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  <a:sym typeface="Apple SD 산돌고딕 Neo 일반체"/>
              </a:rPr>
              <a:t>활성화로 경제공황의 </a:t>
            </a:r>
            <a:endParaRPr lang="en-US" altLang="ko-KR" sz="1600" dirty="0" smtClean="0">
              <a:latin typeface="한컴 윤고딕 230" panose="02020603020101020101" pitchFamily="18" charset="-127"/>
              <a:ea typeface="한컴 윤고딕 230" panose="02020603020101020101" pitchFamily="18" charset="-127"/>
              <a:sym typeface="Apple SD 산돌고딕 Neo 일반체"/>
            </a:endParaRPr>
          </a:p>
          <a:p>
            <a:pPr defTabSz="457200">
              <a:lnSpc>
                <a:spcPct val="160000"/>
              </a:lnSpc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9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  <a:sym typeface="Apple SD 산돌고딕 Neo 일반체"/>
              </a:rPr>
              <a:t>해결을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  <a:sym typeface="Apple SD 산돌고딕 Neo 일반체"/>
              </a:rPr>
              <a:t>도모한 일본 군부가 만주 진출을 위해 꾸민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  <a:sym typeface="Apple SD 산돌고딕 Neo 일반체"/>
              </a:rPr>
              <a:t>자작극</a:t>
            </a:r>
            <a:endParaRPr lang="en-US" altLang="ko-KR" sz="1600" dirty="0" smtClean="0">
              <a:latin typeface="한컴 윤고딕 230" panose="02020603020101020101" pitchFamily="18" charset="-127"/>
              <a:ea typeface="한컴 윤고딕 230" panose="02020603020101020101" pitchFamily="18" charset="-127"/>
              <a:sym typeface="Apple SD 산돌고딕 Neo 일반체"/>
            </a:endParaRPr>
          </a:p>
          <a:p>
            <a:pPr defTabSz="457200">
              <a:lnSpc>
                <a:spcPct val="160000"/>
              </a:lnSpc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9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lang="en-US" altLang="ko-KR" sz="1600" dirty="0">
                <a:sym typeface="Apple SD 산돌고딕 Neo 일반체"/>
              </a:rPr>
              <a:t>•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  <a:sym typeface="Apple SD 산돌고딕 Neo 일반체"/>
              </a:rPr>
              <a:t>계기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  <a:sym typeface="Apple SD 산돌고딕 Neo 일반체"/>
              </a:rPr>
              <a:t>: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'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남만주 철도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폭파사건</a:t>
            </a:r>
            <a:r>
              <a:rPr lang="en-US" altLang="ko-KR" sz="14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‘</a:t>
            </a:r>
          </a:p>
          <a:p>
            <a:pPr defTabSz="457200">
              <a:lnSpc>
                <a:spcPct val="160000"/>
              </a:lnSpc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9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lang="en-US" altLang="ko-KR" sz="1600" dirty="0">
                <a:sym typeface="Apple SD 산돌고딕 Neo 일반체"/>
              </a:rPr>
              <a:t>•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주요대학에서 ‘항일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구국회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’가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결성</a:t>
            </a:r>
            <a:endParaRPr lang="en-US" altLang="ko-KR" sz="1600" dirty="0" smtClean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ym typeface="Apple SD 산돌고딕 Neo 일반체"/>
              </a:rPr>
              <a:t>•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일본은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1932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월까지 만주 전역을 점령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3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월에는 괴뢰정권으로서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만주국을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성립</a:t>
            </a:r>
            <a:endParaRPr lang="en-US" altLang="ko-KR" sz="1600" dirty="0" smtClean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  <a:sym typeface="Apple SD 산돌고딕 Neo 일반체"/>
              </a:rPr>
              <a:t>•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국제연맹의 철병요구 거부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국제연맹 탈퇴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(1933)</a:t>
            </a:r>
            <a:endParaRPr lang="ko-KR" altLang="en-US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4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endParaRPr lang="ko-KR" altLang="en-US" sz="1400" dirty="0"/>
          </a:p>
          <a:p>
            <a:pPr defTabSz="457200">
              <a:lnSpc>
                <a:spcPct val="160000"/>
              </a:lnSpc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9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 lang="ko-KR" altLang="en-US" sz="14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defTabSz="457200">
              <a:lnSpc>
                <a:spcPct val="160000"/>
              </a:lnSpc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9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 lang="ko-KR" altLang="en-US" sz="14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defTabSz="457200">
              <a:lnSpc>
                <a:spcPct val="160000"/>
              </a:lnSpc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9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 lang="ko-KR" altLang="en-US" sz="1600" dirty="0">
              <a:latin typeface="한컴 윤고딕 230" panose="02020603020101020101" pitchFamily="18" charset="-127"/>
              <a:ea typeface="한컴 윤고딕 230" panose="02020603020101020101" pitchFamily="18" charset="-127"/>
              <a:sym typeface="Apple SD 산돌고딕 Neo 일반체"/>
            </a:endParaRPr>
          </a:p>
          <a:p>
            <a:pPr defTabSz="457200">
              <a:lnSpc>
                <a:spcPct val="160000"/>
              </a:lnSpc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9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 lang="ko-KR" altLang="en-US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30" pitchFamily="18" charset="-127"/>
              <a:ea typeface="한컴 윤고딕 230" pitchFamily="18" charset="-127"/>
              <a:cs typeface="Apple SD 산돌고딕 Neo 일반체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772194" y="460184"/>
            <a:ext cx="919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                  </a:t>
            </a:r>
            <a:r>
              <a:rPr lang="ko-KR" altLang="en-US" sz="32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쇼와시대</a:t>
            </a:r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전전 </a:t>
            </a:r>
            <a:r>
              <a: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(1926-1945)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blipFill>
                <a:blip r:embed="rId5"/>
                <a:stretch>
                  <a:fillRect/>
                </a:stretch>
              </a:blipFill>
              <a:latin typeface="Rix미니버스 R" pitchFamily="2" charset="-127"/>
              <a:ea typeface="Rix미니버스 R" pitchFamily="2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386628" y="2735561"/>
            <a:ext cx="2915817" cy="823952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*</a:t>
            </a:r>
            <a:r>
              <a:rPr lang="ko-KR" altLang="en-US" sz="1300" dirty="0" smtClean="0">
                <a:solidFill>
                  <a:schemeClr val="tx1"/>
                </a:solidFill>
              </a:rPr>
              <a:t>경제대공황 </a:t>
            </a:r>
            <a:r>
              <a:rPr lang="en-US" altLang="ko-KR" sz="13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ko-KR" altLang="en-US" sz="1300" dirty="0">
                <a:solidFill>
                  <a:schemeClr val="tx1"/>
                </a:solidFill>
              </a:rPr>
              <a:t>‘뉴욕주식거래소’에서 주가가 </a:t>
            </a:r>
            <a:r>
              <a:rPr lang="ko-KR" altLang="en-US" sz="1300" dirty="0" err="1" smtClean="0">
                <a:solidFill>
                  <a:schemeClr val="tx1"/>
                </a:solidFill>
              </a:rPr>
              <a:t>대폭하락한</a:t>
            </a:r>
            <a:r>
              <a:rPr lang="ko-KR" altLang="en-US" sz="1300" dirty="0" smtClean="0">
                <a:solidFill>
                  <a:schemeClr val="tx1"/>
                </a:solidFill>
              </a:rPr>
              <a:t> </a:t>
            </a:r>
            <a:r>
              <a:rPr lang="ko-KR" altLang="en-US" sz="1300" dirty="0">
                <a:solidFill>
                  <a:schemeClr val="tx1"/>
                </a:solidFill>
              </a:rPr>
              <a:t>데서 </a:t>
            </a:r>
            <a:r>
              <a:rPr lang="ko-KR" altLang="en-US" sz="1300" dirty="0" smtClean="0">
                <a:solidFill>
                  <a:schemeClr val="tx1"/>
                </a:solidFill>
              </a:rPr>
              <a:t>발단된 공황</a:t>
            </a:r>
            <a:r>
              <a:rPr lang="en-US" altLang="ko-KR" sz="1300" dirty="0" smtClean="0">
                <a:solidFill>
                  <a:schemeClr val="tx1"/>
                </a:solidFill>
              </a:rPr>
              <a:t>.</a:t>
            </a:r>
            <a:r>
              <a:rPr lang="ko-KR" altLang="en-US" sz="1300" dirty="0" smtClean="0">
                <a:solidFill>
                  <a:schemeClr val="tx1"/>
                </a:solidFill>
              </a:rPr>
              <a:t> </a:t>
            </a:r>
            <a:endParaRPr lang="en-US" altLang="ko-KR" sz="1300" dirty="0">
              <a:solidFill>
                <a:schemeClr val="tx1"/>
              </a:solidFill>
            </a:endParaRPr>
          </a:p>
        </p:txBody>
      </p:sp>
      <p:pic>
        <p:nvPicPr>
          <p:cNvPr id="29" name="Picture 2" descr="china에 대한 이미지 검색결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0791"/>
            <a:ext cx="1122572" cy="70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36464"/>
            <a:ext cx="3080066" cy="230625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직선 화살표 연결선 39"/>
          <p:cNvCxnSpPr/>
          <p:nvPr/>
        </p:nvCxnSpPr>
        <p:spPr>
          <a:xfrm>
            <a:off x="4644008" y="4851639"/>
            <a:ext cx="803628" cy="0"/>
          </a:xfrm>
          <a:prstGeom prst="straightConnector1">
            <a:avLst/>
          </a:prstGeom>
          <a:ln>
            <a:solidFill>
              <a:srgbClr val="E97E4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595" y="1316961"/>
            <a:ext cx="424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39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5" grpId="0"/>
      <p:bldP spid="64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5328533" y="2420888"/>
            <a:ext cx="3178549" cy="65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o-KR" altLang="en-US" sz="20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43D46"/>
                </a:solidFill>
                <a:latin typeface="나눔바른고딕" pitchFamily="50" charset="-127"/>
                <a:ea typeface="나눔바른고딕" pitchFamily="50" charset="-127"/>
                <a:cs typeface="Apple SD 산돌고딕 Neo 일반체"/>
              </a:rPr>
              <a:t>함대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43D46"/>
                </a:solidFill>
                <a:latin typeface="나눔바른고딕" pitchFamily="50" charset="-127"/>
                <a:ea typeface="나눔바른고딕" pitchFamily="50" charset="-127"/>
                <a:cs typeface="Apple SD 산돌고딕 Neo 일반체"/>
              </a:rPr>
              <a:t>파</a:t>
            </a:r>
            <a:endParaRPr lang="en-US" altLang="ko-KR" sz="2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43D46"/>
              </a:solidFill>
              <a:latin typeface="나눔바른고딕" pitchFamily="50" charset="-127"/>
              <a:ea typeface="나눔바른고딕" pitchFamily="50" charset="-127"/>
              <a:cs typeface="Apple SD 산돌고딕 Neo 일반체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9355" y="2420888"/>
            <a:ext cx="3178549" cy="65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o-KR" altLang="en-US" sz="20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43D46"/>
                </a:solidFill>
                <a:latin typeface="나눔바른고딕" pitchFamily="50" charset="-127"/>
                <a:ea typeface="나눔바른고딕" pitchFamily="50" charset="-127"/>
                <a:cs typeface="Apple SD 산돌고딕 Neo 일반체"/>
              </a:rPr>
              <a:t>조약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43D46"/>
                </a:solidFill>
                <a:latin typeface="나눔바른고딕" pitchFamily="50" charset="-127"/>
                <a:ea typeface="나눔바른고딕" pitchFamily="50" charset="-127"/>
                <a:cs typeface="Apple SD 산돌고딕 Neo 일반체"/>
              </a:rPr>
              <a:t>파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43D46"/>
              </a:solidFill>
              <a:latin typeface="나눔바른고딕" pitchFamily="50" charset="-127"/>
              <a:ea typeface="나눔바른고딕" pitchFamily="50" charset="-127"/>
              <a:cs typeface="Apple SD 산돌고딕 Neo 일반체"/>
            </a:endParaRPr>
          </a:p>
        </p:txBody>
      </p:sp>
      <p:sp>
        <p:nvSpPr>
          <p:cNvPr id="58" name="제목 1"/>
          <p:cNvSpPr txBox="1">
            <a:spLocks/>
          </p:cNvSpPr>
          <p:nvPr/>
        </p:nvSpPr>
        <p:spPr>
          <a:xfrm>
            <a:off x="6012160" y="1968572"/>
            <a:ext cx="2651340" cy="452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43D46"/>
                </a:solidFill>
                <a:latin typeface="HY산B" panose="02030600000101010101" pitchFamily="18" charset="-127"/>
                <a:ea typeface="HY산B" panose="02030600000101010101" pitchFamily="18" charset="-127"/>
                <a:cs typeface="Apple SD 산돌고딕 Neo 일반체"/>
              </a:rPr>
              <a:t>반대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43D46"/>
              </a:solidFill>
              <a:latin typeface="HY산B" panose="02030600000101010101" pitchFamily="18" charset="-127"/>
              <a:ea typeface="HY산B" panose="02030600000101010101" pitchFamily="18" charset="-127"/>
              <a:cs typeface="Apple SD 산돌고딕 Neo 일반체"/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772816"/>
            <a:ext cx="741381" cy="741381"/>
          </a:xfrm>
          <a:prstGeom prst="rect">
            <a:avLst/>
          </a:prstGeom>
        </p:spPr>
      </p:pic>
      <p:sp>
        <p:nvSpPr>
          <p:cNvPr id="60" name="제목 1"/>
          <p:cNvSpPr txBox="1">
            <a:spLocks/>
          </p:cNvSpPr>
          <p:nvPr/>
        </p:nvSpPr>
        <p:spPr>
          <a:xfrm>
            <a:off x="395536" y="1989873"/>
            <a:ext cx="2651340" cy="4523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0046" tIns="65023" rIns="130046" bIns="6502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43D46"/>
                </a:solidFill>
                <a:latin typeface="HY산B" panose="02030600000101010101" pitchFamily="18" charset="-127"/>
                <a:ea typeface="HY산B" panose="02030600000101010101" pitchFamily="18" charset="-127"/>
                <a:cs typeface="Apple SD 산돌고딕 Neo 일반체"/>
              </a:rPr>
              <a:t>찬성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43D46"/>
              </a:solidFill>
              <a:latin typeface="HY산B" panose="02030600000101010101" pitchFamily="18" charset="-127"/>
              <a:ea typeface="HY산B" panose="02030600000101010101" pitchFamily="18" charset="-127"/>
              <a:cs typeface="Apple SD 산돌고딕 Neo 일반체"/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9" y="1772816"/>
            <a:ext cx="741381" cy="741381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3067869" y="1630376"/>
            <a:ext cx="2978927" cy="408315"/>
          </a:xfrm>
          <a:prstGeom prst="rect">
            <a:avLst/>
          </a:prstGeom>
          <a:solidFill>
            <a:srgbClr val="E97E43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dk1">
                      <a:alpha val="0"/>
                    </a:schemeClr>
                  </a:solidFill>
                </a:ln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워싱턴 해군 군비축소 조약</a:t>
            </a:r>
            <a:endParaRPr lang="ko-KR" altLang="en-US" b="1" dirty="0">
              <a:ln>
                <a:solidFill>
                  <a:schemeClr val="dk1">
                    <a:alpha val="0"/>
                  </a:schemeClr>
                </a:solidFill>
              </a:ln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-88687" y="116632"/>
            <a:ext cx="21082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800" dirty="0" smtClean="0">
                <a:blipFill>
                  <a:blip r:embed="rId5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1-1</a:t>
            </a:r>
            <a:r>
              <a:rPr lang="en-US" altLang="ko-KR" sz="8800" dirty="0" smtClean="0">
                <a:blipFill>
                  <a:blip r:embed="rId6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</a:t>
            </a:r>
            <a:endParaRPr lang="ko-KR" altLang="en-US" sz="8800" dirty="0"/>
          </a:p>
        </p:txBody>
      </p:sp>
      <p:sp>
        <p:nvSpPr>
          <p:cNvPr id="16" name="TextBox 15"/>
          <p:cNvSpPr txBox="1"/>
          <p:nvPr/>
        </p:nvSpPr>
        <p:spPr>
          <a:xfrm>
            <a:off x="529355" y="476672"/>
            <a:ext cx="919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                   </a:t>
            </a:r>
            <a:r>
              <a: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5.15</a:t>
            </a:r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사건</a:t>
            </a:r>
            <a:r>
              <a: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_1932</a:t>
            </a:r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년    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blipFill>
                <a:blip r:embed="rId6"/>
                <a:stretch>
                  <a:fillRect/>
                </a:stretch>
              </a:blipFill>
              <a:latin typeface="Rix미니버스 R" pitchFamily="2" charset="-127"/>
              <a:ea typeface="Rix미니버스 R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3049215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*</a:t>
            </a:r>
            <a:r>
              <a:rPr lang="ko-KR" altLang="en-US" sz="1400" dirty="0" smtClean="0"/>
              <a:t>군축조약 반대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해군력 증가</a:t>
            </a:r>
            <a:endParaRPr lang="ko-KR" altLang="en-US" sz="1400" dirty="0"/>
          </a:p>
        </p:txBody>
      </p:sp>
      <p:pic>
        <p:nvPicPr>
          <p:cNvPr id="1026" name="Picture 2" descr="5.15사건이 실린 신문 기사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5" y="3789040"/>
            <a:ext cx="21336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5" y="6270012"/>
            <a:ext cx="2515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&lt;5.15</a:t>
            </a:r>
            <a:r>
              <a:rPr lang="ko-KR" altLang="en-US" sz="1400" dirty="0" smtClean="0"/>
              <a:t>사건이 실린 신문기사</a:t>
            </a:r>
            <a:r>
              <a:rPr lang="en-US" altLang="ko-KR" sz="1400" dirty="0" smtClean="0"/>
              <a:t>&gt;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180298" y="4005064"/>
            <a:ext cx="5256584" cy="205219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  <a:sym typeface="Apple SD 산돌고딕 Neo 일반체"/>
              </a:rPr>
              <a:t>•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1930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년 추가로 체결된 </a:t>
            </a:r>
            <a:r>
              <a:rPr lang="en-US" altLang="ko-KR" sz="1600" b="1" dirty="0">
                <a:latin typeface="HY강B" panose="02030600000101010101" pitchFamily="18" charset="-127"/>
                <a:ea typeface="HY강B" panose="02030600000101010101" pitchFamily="18" charset="-127"/>
              </a:rPr>
              <a:t>‘</a:t>
            </a:r>
            <a:r>
              <a:rPr lang="ko-KR" altLang="en-US" sz="1600" b="1" dirty="0">
                <a:latin typeface="HY강B" panose="02030600000101010101" pitchFamily="18" charset="-127"/>
                <a:ea typeface="HY강B" panose="02030600000101010101" pitchFamily="18" charset="-127"/>
              </a:rPr>
              <a:t>런던 해군 군축조약</a:t>
            </a:r>
            <a:r>
              <a:rPr lang="en-US" altLang="ko-KR" sz="1600" b="1" dirty="0">
                <a:latin typeface="HY강B" panose="02030600000101010101" pitchFamily="18" charset="-127"/>
                <a:ea typeface="HY강B" panose="02030600000101010101" pitchFamily="18" charset="-127"/>
              </a:rPr>
              <a:t>’</a:t>
            </a:r>
          </a:p>
          <a:p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  <a:sym typeface="Apple SD 산돌고딕 Neo 일반체"/>
              </a:rPr>
              <a:t>•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해군 청년 장교들이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이누카이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쓰요시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총리의 관저로 난입해 총리 암살 </a:t>
            </a:r>
            <a:r>
              <a:rPr lang="en-US" altLang="ko-KR" sz="1600" b="1" dirty="0">
                <a:latin typeface="HY강B" panose="02030600000101010101" pitchFamily="18" charset="-127"/>
                <a:ea typeface="HY강B" panose="02030600000101010101" pitchFamily="18" charset="-127"/>
              </a:rPr>
              <a:t>(5.15</a:t>
            </a:r>
            <a:r>
              <a:rPr lang="ko-KR" altLang="en-US" sz="1600" b="1" dirty="0">
                <a:latin typeface="HY강B" panose="02030600000101010101" pitchFamily="18" charset="-127"/>
                <a:ea typeface="HY강B" panose="02030600000101010101" pitchFamily="18" charset="-127"/>
              </a:rPr>
              <a:t>사건</a:t>
            </a:r>
            <a:r>
              <a:rPr lang="en-US" altLang="ko-KR" sz="1600" b="1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  <a:sym typeface="Apple SD 산돌고딕 Neo 일반체"/>
              </a:rPr>
              <a:t>•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정당정치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&gt;&gt; </a:t>
            </a:r>
            <a:r>
              <a:rPr lang="ko-KR" altLang="en-US" sz="1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군부정치</a:t>
            </a:r>
            <a:endParaRPr lang="ko-KR" altLang="en-US" sz="16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79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아시아와 아프리카에서는 제국주의에 저항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-13199" y="1"/>
            <a:ext cx="9158857" cy="688083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36595" y="116632"/>
            <a:ext cx="8723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200" dirty="0" smtClean="0">
                <a:blipFill>
                  <a:blip r:embed="rId4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1</a:t>
            </a:r>
            <a:r>
              <a:rPr lang="en-US" altLang="ko-KR" sz="7200" dirty="0" smtClean="0">
                <a:blipFill>
                  <a:blip r:embed="rId5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</a:t>
            </a:r>
            <a:endParaRPr lang="ko-KR" altLang="en-US" sz="7200" dirty="0"/>
          </a:p>
        </p:txBody>
      </p:sp>
      <p:sp>
        <p:nvSpPr>
          <p:cNvPr id="3" name="직사각형 2"/>
          <p:cNvSpPr/>
          <p:nvPr/>
        </p:nvSpPr>
        <p:spPr>
          <a:xfrm>
            <a:off x="4476914" y="0"/>
            <a:ext cx="167094" cy="6880833"/>
          </a:xfrm>
          <a:prstGeom prst="rect">
            <a:avLst/>
          </a:prstGeom>
          <a:gradFill>
            <a:gsLst>
              <a:gs pos="0">
                <a:srgbClr val="F2A89E">
                  <a:alpha val="47000"/>
                </a:srgbClr>
              </a:gs>
              <a:gs pos="100000">
                <a:srgbClr val="F2A89E">
                  <a:lumMod val="8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52" name="직선 화살표 연결선 51"/>
          <p:cNvCxnSpPr/>
          <p:nvPr/>
        </p:nvCxnSpPr>
        <p:spPr>
          <a:xfrm flipH="1">
            <a:off x="2723889" y="-6369845"/>
            <a:ext cx="1782346" cy="0"/>
          </a:xfrm>
          <a:prstGeom prst="straightConnector1">
            <a:avLst/>
          </a:prstGeom>
          <a:ln>
            <a:solidFill>
              <a:srgbClr val="E97E4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673977" y="400853"/>
            <a:ext cx="919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                  </a:t>
            </a:r>
            <a:r>
              <a: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2.26</a:t>
            </a:r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사건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blipFill>
                <a:blip r:embed="rId5"/>
                <a:stretch>
                  <a:fillRect/>
                </a:stretch>
              </a:blipFill>
              <a:latin typeface="Rix미니버스 R" pitchFamily="2" charset="-127"/>
              <a:ea typeface="Rix미니버스 R" pitchFamily="2" charset="-127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 flipH="1">
            <a:off x="3757629" y="1138873"/>
            <a:ext cx="748606" cy="0"/>
          </a:xfrm>
          <a:prstGeom prst="straightConnector1">
            <a:avLst/>
          </a:prstGeom>
          <a:ln>
            <a:solidFill>
              <a:srgbClr val="E97E4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대각선 방향의 모서리가 잘린 사각형 6"/>
          <p:cNvSpPr/>
          <p:nvPr/>
        </p:nvSpPr>
        <p:spPr>
          <a:xfrm>
            <a:off x="672772" y="1542776"/>
            <a:ext cx="2729638" cy="1771705"/>
          </a:xfrm>
          <a:prstGeom prst="snip2Diag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444500" dist="50800" dir="5400000" sx="105000" sy="105000" algn="ctr" rotWithShape="0">
              <a:srgbClr val="000000">
                <a:alpha val="5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2772" y="3257997"/>
            <a:ext cx="342785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무라나카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타카지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황도파장교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),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이소베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아사이치가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육군사관학교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생도들과 </a:t>
            </a:r>
            <a:r>
              <a:rPr lang="ko-KR" altLang="en-US" b="1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쿠데타</a:t>
            </a:r>
          </a:p>
          <a:p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386700" y="93666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1934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년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11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월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3439" y="4364398"/>
            <a:ext cx="678813" cy="6788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4748" y="5013176"/>
            <a:ext cx="2995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황도파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수장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마사키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진자부로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대장 </a:t>
            </a:r>
            <a:r>
              <a:rPr lang="ko-KR" altLang="en-US" b="1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파면</a:t>
            </a:r>
            <a:endParaRPr lang="en-US" altLang="ko-KR" b="1" dirty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그 자리에 </a:t>
            </a:r>
            <a:r>
              <a:rPr lang="ko-KR" altLang="en-US" b="1" dirty="0" err="1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통제파</a:t>
            </a:r>
            <a:r>
              <a:rPr lang="ko-KR" altLang="en-US" b="1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인물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임명</a:t>
            </a:r>
          </a:p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45866" y="693240"/>
            <a:ext cx="37542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황도파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중령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아이자와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사부로가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600" b="1" dirty="0" err="1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통제파</a:t>
            </a:r>
            <a:r>
              <a:rPr lang="ko-KR" altLang="en-US" sz="1600" b="1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수장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나가타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데쓰잔을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 </a:t>
            </a:r>
            <a:r>
              <a:rPr lang="ko-KR" altLang="en-US" b="1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검으로 </a:t>
            </a:r>
            <a:r>
              <a:rPr lang="ko-KR" altLang="en-US" b="1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살해</a:t>
            </a:r>
          </a:p>
          <a:p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21197" y="4740768"/>
            <a:ext cx="316835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정부는 도쿄에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주둔중이던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황도파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청년장교들을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만주로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보냄 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600" b="1" dirty="0" smtClean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b="1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‘</a:t>
            </a:r>
            <a:r>
              <a:rPr lang="ko-KR" altLang="en-US" b="1" dirty="0" err="1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황도파</a:t>
            </a:r>
            <a:r>
              <a:rPr lang="ko-KR" altLang="en-US" b="1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숙청</a:t>
            </a:r>
            <a:r>
              <a:rPr lang="en-US" altLang="ko-KR" b="1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’</a:t>
            </a:r>
            <a:endParaRPr lang="ko-KR" altLang="en-US" b="1" dirty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endParaRPr lang="ko-KR" altLang="en-US" dirty="0"/>
          </a:p>
        </p:txBody>
      </p:sp>
      <p:sp>
        <p:nvSpPr>
          <p:cNvPr id="46" name="대각선 방향의 모서리가 잘린 사각형 45"/>
          <p:cNvSpPr/>
          <p:nvPr/>
        </p:nvSpPr>
        <p:spPr>
          <a:xfrm>
            <a:off x="5528116" y="2428628"/>
            <a:ext cx="3061433" cy="2087526"/>
          </a:xfrm>
          <a:prstGeom prst="snip2Diag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647700" dist="50800" dir="10380000" sx="107000" sy="107000" algn="ctr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18" y="2883575"/>
            <a:ext cx="861812" cy="86181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940497" y="2167018"/>
            <a:ext cx="153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황도파</a:t>
            </a:r>
            <a:endParaRPr lang="ko-KR" altLang="en-US" sz="28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21610" y="396588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통제파</a:t>
            </a:r>
            <a:endParaRPr lang="ko-KR" altLang="en-US" sz="2800" b="1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03341" y="29090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1935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55" name="직선 화살표 연결선 54"/>
          <p:cNvCxnSpPr/>
          <p:nvPr/>
        </p:nvCxnSpPr>
        <p:spPr>
          <a:xfrm>
            <a:off x="4599916" y="400853"/>
            <a:ext cx="803628" cy="0"/>
          </a:xfrm>
          <a:prstGeom prst="straightConnector1">
            <a:avLst/>
          </a:prstGeom>
          <a:ln>
            <a:solidFill>
              <a:srgbClr val="E97E4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4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5" grpId="0"/>
      <p:bldP spid="46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아시아와 아프리카에서는 제국주의에 저항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-13199" y="1"/>
            <a:ext cx="9158857" cy="688083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36595" y="116632"/>
            <a:ext cx="8723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200" dirty="0" smtClean="0">
                <a:blipFill>
                  <a:blip r:embed="rId4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1</a:t>
            </a:r>
            <a:r>
              <a:rPr lang="en-US" altLang="ko-KR" sz="7200" dirty="0" smtClean="0">
                <a:blipFill>
                  <a:blip r:embed="rId5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</a:t>
            </a:r>
            <a:endParaRPr lang="ko-KR" altLang="en-US" sz="7200" dirty="0"/>
          </a:p>
        </p:txBody>
      </p:sp>
      <p:sp>
        <p:nvSpPr>
          <p:cNvPr id="3" name="직사각형 2"/>
          <p:cNvSpPr/>
          <p:nvPr/>
        </p:nvSpPr>
        <p:spPr>
          <a:xfrm>
            <a:off x="4476914" y="0"/>
            <a:ext cx="167094" cy="6880833"/>
          </a:xfrm>
          <a:prstGeom prst="rect">
            <a:avLst/>
          </a:prstGeom>
          <a:gradFill>
            <a:gsLst>
              <a:gs pos="0">
                <a:srgbClr val="F2A89E">
                  <a:alpha val="47000"/>
                </a:srgbClr>
              </a:gs>
              <a:gs pos="100000">
                <a:srgbClr val="F2A89E">
                  <a:lumMod val="8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52" name="직선 화살표 연결선 51"/>
          <p:cNvCxnSpPr/>
          <p:nvPr/>
        </p:nvCxnSpPr>
        <p:spPr>
          <a:xfrm flipH="1">
            <a:off x="2723889" y="-6369845"/>
            <a:ext cx="1782346" cy="0"/>
          </a:xfrm>
          <a:prstGeom prst="straightConnector1">
            <a:avLst/>
          </a:prstGeom>
          <a:ln>
            <a:solidFill>
              <a:srgbClr val="E97E4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673977" y="400853"/>
            <a:ext cx="919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                   </a:t>
            </a:r>
            <a:r>
              <a: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2.26</a:t>
            </a:r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Rix미니버스 R" pitchFamily="2" charset="-127"/>
                <a:ea typeface="Rix미니버스 R" pitchFamily="2" charset="-127"/>
              </a:rPr>
              <a:t>사건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blipFill>
                <a:blip r:embed="rId5"/>
                <a:stretch>
                  <a:fillRect/>
                </a:stretch>
              </a:blipFill>
              <a:latin typeface="Rix미니버스 R" pitchFamily="2" charset="-127"/>
              <a:ea typeface="Rix미니버스 R" pitchFamily="2" charset="-127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 flipH="1">
            <a:off x="3757629" y="1138873"/>
            <a:ext cx="748606" cy="0"/>
          </a:xfrm>
          <a:prstGeom prst="straightConnector1">
            <a:avLst/>
          </a:prstGeom>
          <a:ln>
            <a:solidFill>
              <a:srgbClr val="E97E4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대각선 방향의 모서리가 잘린 사각형 6"/>
          <p:cNvSpPr/>
          <p:nvPr/>
        </p:nvSpPr>
        <p:spPr>
          <a:xfrm>
            <a:off x="608101" y="1595569"/>
            <a:ext cx="3194506" cy="2370314"/>
          </a:xfrm>
          <a:prstGeom prst="snip2Diag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558800" dist="50800" dir="11460000" sx="109000" sy="109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18" y="2883575"/>
            <a:ext cx="861812" cy="86181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940497" y="2167018"/>
            <a:ext cx="153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황도파</a:t>
            </a:r>
            <a:endParaRPr lang="ko-KR" altLang="en-US" sz="28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21610" y="396588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통제파</a:t>
            </a:r>
            <a:endParaRPr lang="ko-KR" altLang="en-US" sz="2800" b="1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8088" y="987401"/>
            <a:ext cx="200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1936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년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월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26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397" y="4227493"/>
            <a:ext cx="294823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latin typeface="HY강B" panose="02030600000101010101" pitchFamily="18" charset="-127"/>
                <a:ea typeface="HY강B" panose="02030600000101010101" pitchFamily="18" charset="-127"/>
              </a:rPr>
              <a:t>‘</a:t>
            </a:r>
            <a:r>
              <a:rPr lang="ko-KR" altLang="en-US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덴노의</a:t>
            </a:r>
            <a:r>
              <a:rPr lang="ko-KR" altLang="en-US" i="1" dirty="0">
                <a:latin typeface="HY강B" panose="02030600000101010101" pitchFamily="18" charset="-127"/>
                <a:ea typeface="HY강B" panose="02030600000101010101" pitchFamily="18" charset="-127"/>
              </a:rPr>
              <a:t> 친정실시</a:t>
            </a:r>
            <a:r>
              <a:rPr lang="en-US" altLang="ko-KR" i="1" dirty="0">
                <a:latin typeface="HY강B" panose="02030600000101010101" pitchFamily="18" charset="-127"/>
                <a:ea typeface="HY강B" panose="02030600000101010101" pitchFamily="18" charset="-127"/>
              </a:rPr>
              <a:t>’</a:t>
            </a:r>
          </a:p>
          <a:p>
            <a:pPr algn="ctr"/>
            <a:endParaRPr lang="en-US" altLang="ko-KR" i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i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‘</a:t>
            </a:r>
            <a:r>
              <a:rPr lang="ko-KR" altLang="en-US" i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간신토벌</a:t>
            </a:r>
            <a:r>
              <a:rPr lang="en-US" altLang="ko-KR" i="1" dirty="0">
                <a:latin typeface="HY강B" panose="02030600000101010101" pitchFamily="18" charset="-127"/>
                <a:ea typeface="HY강B" panose="02030600000101010101" pitchFamily="18" charset="-127"/>
              </a:rPr>
              <a:t>’</a:t>
            </a:r>
          </a:p>
          <a:p>
            <a:pPr algn="ctr"/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1438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명의 병력 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도쿄에서 쿠데타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(2.26 </a:t>
            </a:r>
            <a:r>
              <a:rPr lang="ko-KR" altLang="en-US" sz="2000" b="1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사건</a:t>
            </a:r>
            <a:r>
              <a:rPr lang="en-US" altLang="ko-KR" sz="2000" b="1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000" b="1" dirty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1006" y="775324"/>
            <a:ext cx="304619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계엄령 선포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진압군출동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해군 병력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군함 투입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+‘</a:t>
            </a:r>
            <a:r>
              <a:rPr lang="ko-KR" altLang="en-US" dirty="0" err="1">
                <a:latin typeface="HY강B" panose="02030600000101010101" pitchFamily="18" charset="-127"/>
                <a:ea typeface="HY강B" panose="02030600000101010101" pitchFamily="18" charset="-127"/>
              </a:rPr>
              <a:t>히로히토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err="1">
                <a:latin typeface="HY강B" panose="02030600000101010101" pitchFamily="18" charset="-127"/>
                <a:ea typeface="HY강B" panose="02030600000101010101" pitchFamily="18" charset="-127"/>
              </a:rPr>
              <a:t>덴노가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원대복귀 명령 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명분상실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사기꺾임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투항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&amp;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자결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주모자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모조리 처형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일만에 반란군 진압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황도파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세력 몰락</a:t>
            </a:r>
            <a:endParaRPr lang="ko-KR" altLang="en-US" dirty="0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4695" y="4227924"/>
            <a:ext cx="678813" cy="678813"/>
          </a:xfrm>
          <a:prstGeom prst="rect">
            <a:avLst/>
          </a:prstGeom>
        </p:spPr>
      </p:pic>
      <p:sp>
        <p:nvSpPr>
          <p:cNvPr id="27" name="갈매기형 수장 26"/>
          <p:cNvSpPr/>
          <p:nvPr/>
        </p:nvSpPr>
        <p:spPr>
          <a:xfrm rot="5400000">
            <a:off x="6882320" y="2613075"/>
            <a:ext cx="223565" cy="377892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4" grpId="0"/>
      <p:bldP spid="5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ostfiles.pstatic.net/MjAxNzA2MjdfNzEg/MDAxNDk4NTQxMzE1Mzcz.5z8mhifM0epwlL9yhlomXV-z4JdW5QYeJgqV7NX74X0g.HNcCXoh19UgErqe-uIjgUEuUNSk0v3nCq2c3sOCtJdog.JPEG.japansisa/R760x0.jpg?type=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 descr="https://static.thenounproject.com/png/688926-200.png">
            <a:hlinkClick r:id="rId3" tooltip="war loca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52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7770" y="41473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중일전쟁</a:t>
            </a:r>
            <a:endParaRPr lang="ko-KR" altLang="en-US" sz="24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4847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배경</a:t>
            </a:r>
            <a:endParaRPr lang="ko-KR" altLang="en-US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5598" y="2132856"/>
            <a:ext cx="36307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1937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년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7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월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7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루거우차오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사건 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노구교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사건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7750" y="4897536"/>
            <a:ext cx="31683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1937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년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8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월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13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 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상하이사변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발발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난징폭격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750" y="570189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 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차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국공합작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770" y="4365104"/>
            <a:ext cx="156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전개</a:t>
            </a:r>
            <a:r>
              <a:rPr lang="en-US" altLang="ko-KR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endParaRPr lang="ko-KR" altLang="en-US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대각선 방향의 모서리가 잘린 사각형 14"/>
          <p:cNvSpPr/>
          <p:nvPr/>
        </p:nvSpPr>
        <p:spPr>
          <a:xfrm>
            <a:off x="601374" y="1484784"/>
            <a:ext cx="3250545" cy="2160240"/>
          </a:xfrm>
          <a:prstGeom prst="snip2Diag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0" dist="50800" dir="5400000" sx="105000" sy="105000" algn="ctr" rotWithShape="0">
              <a:srgbClr val="000000">
                <a:alpha val="5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대각선 방향의 모서리가 잘린 사각형 15"/>
          <p:cNvSpPr/>
          <p:nvPr/>
        </p:nvSpPr>
        <p:spPr>
          <a:xfrm>
            <a:off x="4716016" y="4005467"/>
            <a:ext cx="3744416" cy="2367765"/>
          </a:xfrm>
          <a:prstGeom prst="snip2Diag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444500" dist="50800" dir="5400000" sx="105000" sy="105000" algn="ctr" rotWithShape="0">
              <a:srgbClr val="000000">
                <a:alpha val="5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0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ostfiles.pstatic.net/MjAxNzA2MjdfNzEg/MDAxNDk4NTQxMzE1Mzcz.5z8mhifM0epwlL9yhlomXV-z4JdW5QYeJgqV7NX74X0g.HNcCXoh19UgErqe-uIjgUEuUNSk0v3nCq2c3sOCtJdog.JPEG.japansisa/R760x0.jpg?type=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 descr="https://static.thenounproject.com/png/688926-200.png">
            <a:hlinkClick r:id="rId3" tooltip="war loca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52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7770" y="41473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중일전쟁</a:t>
            </a:r>
            <a:endParaRPr lang="ko-KR" altLang="en-US" sz="24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15" name="대각선 방향의 모서리가 잘린 사각형 14"/>
          <p:cNvSpPr/>
          <p:nvPr/>
        </p:nvSpPr>
        <p:spPr>
          <a:xfrm>
            <a:off x="5220072" y="1484784"/>
            <a:ext cx="3250545" cy="2160240"/>
          </a:xfrm>
          <a:prstGeom prst="snip2Diag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0" dist="50800" dir="5400000" sx="105000" sy="105000" algn="ctr" rotWithShape="0">
              <a:srgbClr val="000000">
                <a:alpha val="5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1700377"/>
            <a:ext cx="30243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1937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년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12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월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31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난징대학살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무푸산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대학살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집단 윤간 및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선간후살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마루타실험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" name="대각선 방향의 모서리가 잘린 사각형 13"/>
          <p:cNvSpPr/>
          <p:nvPr/>
        </p:nvSpPr>
        <p:spPr>
          <a:xfrm>
            <a:off x="745391" y="4220297"/>
            <a:ext cx="3250545" cy="2160240"/>
          </a:xfrm>
          <a:prstGeom prst="snip2Diag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444500" dist="50800" dir="5400000" sx="105000" sy="105000" algn="ctr" rotWithShape="0">
              <a:srgbClr val="000000">
                <a:alpha val="5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4653136"/>
            <a:ext cx="36105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전쟁의 장기화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국민당정부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충칭으로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수도이전</a:t>
            </a:r>
            <a:endParaRPr lang="en-US" altLang="ko-KR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독일중개 화평공작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거부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00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4" grpId="0" animBg="1"/>
      <p:bldP spid="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456</Words>
  <Application>Microsoft Office PowerPoint</Application>
  <PresentationFormat>화면 슬라이드 쇼(4:3)</PresentationFormat>
  <Paragraphs>156</Paragraphs>
  <Slides>10</Slides>
  <Notes>7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  <vt:variant>
        <vt:lpstr>재구성한 쇼</vt:lpstr>
      </vt:variant>
      <vt:variant>
        <vt:i4>1</vt:i4>
      </vt:variant>
    </vt:vector>
  </HeadingPairs>
  <TitlesOfParts>
    <vt:vector size="22" baseType="lpstr">
      <vt:lpstr>굴림</vt:lpstr>
      <vt:lpstr>Arial</vt:lpstr>
      <vt:lpstr>Apple SD 산돌고딕 Neo 일반체</vt:lpstr>
      <vt:lpstr>맑은 고딕</vt:lpstr>
      <vt:lpstr>HY강M</vt:lpstr>
      <vt:lpstr>Rix미니버스 R</vt:lpstr>
      <vt:lpstr>HY강B</vt:lpstr>
      <vt:lpstr>한컴 윤고딕 230</vt:lpstr>
      <vt:lpstr>HY산B</vt:lpstr>
      <vt:lpstr>나눔바른고딕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ATIV</dc:creator>
  <cp:lastModifiedBy>lg</cp:lastModifiedBy>
  <cp:revision>151</cp:revision>
  <dcterms:created xsi:type="dcterms:W3CDTF">2016-11-25T15:07:45Z</dcterms:created>
  <dcterms:modified xsi:type="dcterms:W3CDTF">2018-11-06T15:07:48Z</dcterms:modified>
</cp:coreProperties>
</file>