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6"/>
  </p:notesMasterIdLst>
  <p:sldIdLst>
    <p:sldId id="287" r:id="rId2"/>
    <p:sldId id="327" r:id="rId3"/>
    <p:sldId id="348" r:id="rId4"/>
    <p:sldId id="341" r:id="rId5"/>
    <p:sldId id="339" r:id="rId6"/>
    <p:sldId id="352" r:id="rId7"/>
    <p:sldId id="353" r:id="rId8"/>
    <p:sldId id="357" r:id="rId9"/>
    <p:sldId id="354" r:id="rId10"/>
    <p:sldId id="355" r:id="rId11"/>
    <p:sldId id="356" r:id="rId12"/>
    <p:sldId id="358" r:id="rId13"/>
    <p:sldId id="359" r:id="rId14"/>
    <p:sldId id="334" r:id="rId15"/>
  </p:sldIdLst>
  <p:sldSz cx="9906000" cy="6858000" type="A4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6F3"/>
    <a:srgbClr val="FEF3E6"/>
    <a:srgbClr val="F9BD8B"/>
    <a:srgbClr val="F8566D"/>
    <a:srgbClr val="F8B074"/>
    <a:srgbClr val="F69240"/>
    <a:srgbClr val="F6E47A"/>
    <a:srgbClr val="F3DC53"/>
    <a:srgbClr val="DE8610"/>
    <a:srgbClr val="FCE0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9893" autoAdjust="0"/>
  </p:normalViewPr>
  <p:slideViewPr>
    <p:cSldViewPr snapToGrid="0">
      <p:cViewPr>
        <p:scale>
          <a:sx n="110" d="100"/>
          <a:sy n="110" d="100"/>
        </p:scale>
        <p:origin x="-379" y="18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-321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5372B6-6ABB-40DF-906D-DFEF92D58FCB}" type="datetimeFigureOut">
              <a:rPr lang="ko-KR" altLang="en-US" smtClean="0"/>
              <a:t>2018-11-21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35CF3D-1C25-47B3-9390-9BBB09CD2B3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96132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E165A-E35E-45E3-8B76-60E309AE9892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2018-11-21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3EBE2-04A1-4312-8B8B-38400B01AA92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0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E165A-E35E-45E3-8B76-60E309AE9892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2018-11-21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3EBE2-04A1-4312-8B8B-38400B01AA92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7435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4" y="365125"/>
            <a:ext cx="2135981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40" y="365125"/>
            <a:ext cx="6284119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E165A-E35E-45E3-8B76-60E309AE9892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2018-11-21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3EBE2-04A1-4312-8B8B-38400B01AA92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0133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E165A-E35E-45E3-8B76-60E309AE9892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2018-11-21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3EBE2-04A1-4312-8B8B-38400B01AA92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515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81" y="1709744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81" y="4589469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E165A-E35E-45E3-8B76-60E309AE9892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2018-11-21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3EBE2-04A1-4312-8B8B-38400B01AA92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327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E165A-E35E-45E3-8B76-60E309AE9892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2018-11-21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3EBE2-04A1-4312-8B8B-38400B01AA92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9549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30" y="365129"/>
            <a:ext cx="8543925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E165A-E35E-45E3-8B76-60E309AE9892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2018-11-21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3EBE2-04A1-4312-8B8B-38400B01AA92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304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E165A-E35E-45E3-8B76-60E309AE9892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2018-11-21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3EBE2-04A1-4312-8B8B-38400B01AA92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9362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E165A-E35E-45E3-8B76-60E309AE9892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2018-11-21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3EBE2-04A1-4312-8B8B-38400B01AA92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3042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30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31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30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E165A-E35E-45E3-8B76-60E309AE9892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2018-11-21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3EBE2-04A1-4312-8B8B-38400B01AA92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754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30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31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dirty="0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30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E165A-E35E-45E3-8B76-60E309AE9892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2018-11-21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3EBE2-04A1-4312-8B8B-38400B01AA92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7266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40" y="365129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40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6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E165A-E35E-45E3-8B76-60E309AE9892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2018-11-21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5" y="6356356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6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13EBE2-04A1-4312-8B8B-38400B01AA92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430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2550081" y="2746293"/>
            <a:ext cx="4790993" cy="1000274"/>
          </a:xfrm>
          <a:prstGeom prst="rect">
            <a:avLst/>
          </a:prstGeom>
        </p:spPr>
        <p:txBody>
          <a:bodyPr vert="horz" wrap="square">
            <a:spAutoFit/>
          </a:bodyPr>
          <a:lstStyle/>
          <a:p>
            <a:pPr algn="ctr"/>
            <a:r>
              <a:rPr lang="ko-KR" alt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근대 일본 </a:t>
            </a:r>
            <a:endParaRPr lang="en-US" altLang="ko-KR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+mj-ea"/>
              <a:ea typeface="+mj-ea"/>
            </a:endParaRPr>
          </a:p>
          <a:p>
            <a:pPr algn="ctr"/>
            <a:endParaRPr lang="en-US" altLang="ko-KR" sz="300" dirty="0" smtClean="0">
              <a:solidFill>
                <a:schemeClr val="tx1">
                  <a:lumMod val="75000"/>
                  <a:lumOff val="25000"/>
                </a:schemeClr>
              </a:solidFill>
              <a:latin typeface="+mj-ea"/>
              <a:ea typeface="+mj-ea"/>
            </a:endParaRPr>
          </a:p>
          <a:p>
            <a:pPr algn="ctr"/>
            <a:r>
              <a:rPr lang="ko-KR" alt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사회와 문화 </a:t>
            </a:r>
            <a:endParaRPr lang="en-US" altLang="ko-KR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2541453" y="3123113"/>
            <a:ext cx="4790993" cy="630942"/>
          </a:xfrm>
          <a:prstGeom prst="rect">
            <a:avLst/>
          </a:prstGeom>
        </p:spPr>
        <p:txBody>
          <a:bodyPr vert="horz" wrap="square">
            <a:spAutoFit/>
          </a:bodyPr>
          <a:lstStyle/>
          <a:p>
            <a:pPr algn="ctr"/>
            <a:endParaRPr lang="en-US" altLang="ko-KR" sz="3500" dirty="0" smtClean="0">
              <a:solidFill>
                <a:schemeClr val="tx1">
                  <a:lumMod val="75000"/>
                  <a:lumOff val="25000"/>
                </a:schemeClr>
              </a:solidFill>
              <a:latin typeface="Noto Sans CJK KR Light" pitchFamily="34" charset="-127"/>
              <a:ea typeface="Noto Sans CJK KR Light" pitchFamily="34" charset="-127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3957823" y="3884193"/>
            <a:ext cx="1966823" cy="420640"/>
          </a:xfrm>
          <a:prstGeom prst="rect">
            <a:avLst/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/>
          <p:cNvSpPr/>
          <p:nvPr/>
        </p:nvSpPr>
        <p:spPr>
          <a:xfrm>
            <a:off x="2556062" y="3887058"/>
            <a:ext cx="4790993" cy="400110"/>
          </a:xfrm>
          <a:prstGeom prst="rect">
            <a:avLst/>
          </a:prstGeom>
        </p:spPr>
        <p:txBody>
          <a:bodyPr vert="horz" wrap="square">
            <a:spAutoFit/>
          </a:bodyPr>
          <a:lstStyle/>
          <a:p>
            <a:pPr algn="ctr"/>
            <a:r>
              <a:rPr lang="ko-KR" alt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문화</a:t>
            </a:r>
            <a:endParaRPr lang="en-US" altLang="ko-KR" sz="2000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6463143" y="5058271"/>
            <a:ext cx="3005268" cy="646331"/>
          </a:xfrm>
          <a:prstGeom prst="rect">
            <a:avLst/>
          </a:prstGeom>
          <a:noFill/>
        </p:spPr>
        <p:txBody>
          <a:bodyPr vert="horz" wrap="square">
            <a:spAutoFit/>
          </a:bodyPr>
          <a:lstStyle/>
          <a:p>
            <a:pPr algn="r"/>
            <a:r>
              <a:rPr lang="ko-KR" alt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생활조형디자인학전공</a:t>
            </a:r>
            <a:endParaRPr lang="en-US" altLang="ko-KR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pPr algn="r"/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21535304 </a:t>
            </a:r>
            <a:r>
              <a:rPr lang="ko-KR" alt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이수현</a:t>
            </a:r>
            <a:endParaRPr lang="en-US" altLang="ko-KR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685858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직사각형 12"/>
          <p:cNvSpPr/>
          <p:nvPr/>
        </p:nvSpPr>
        <p:spPr>
          <a:xfrm>
            <a:off x="395822" y="316255"/>
            <a:ext cx="3192505" cy="461665"/>
          </a:xfrm>
          <a:prstGeom prst="rect">
            <a:avLst/>
          </a:prstGeom>
        </p:spPr>
        <p:txBody>
          <a:bodyPr vert="horz" wrap="square">
            <a:spAutoFit/>
          </a:bodyPr>
          <a:lstStyle/>
          <a:p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</a:rPr>
              <a:t>3</a:t>
            </a:r>
            <a:r>
              <a:rPr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</a:rPr>
              <a:t>. </a:t>
            </a:r>
            <a:r>
              <a:rPr lang="ko-KR" altLang="en-US" sz="2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</a:rPr>
              <a:t>다이쇼시대</a:t>
            </a:r>
            <a:r>
              <a:rPr lang="ko-KR" alt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</a:rPr>
              <a:t> 문화</a:t>
            </a:r>
            <a:endParaRPr lang="en-US" altLang="ko-KR" sz="2400" b="1" dirty="0">
              <a:solidFill>
                <a:schemeClr val="tx1">
                  <a:lumMod val="75000"/>
                  <a:lumOff val="25000"/>
                </a:schemeClr>
              </a:solidFill>
              <a:latin typeface="Noto Sans CJK KR Medium" pitchFamily="34" charset="-127"/>
              <a:ea typeface="Noto Sans CJK KR Medium" pitchFamily="34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456572" y="1575843"/>
            <a:ext cx="1535502" cy="4944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000" b="1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0 3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1196776" y="1705233"/>
            <a:ext cx="560900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다이쇼시대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도시문화 번영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81328" y="2237523"/>
            <a:ext cx="811953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메이지시기와</a:t>
            </a: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비교해 이 시기는 도시화와 소비 중심적 문화가 특징이다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백화점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상점가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ko-KR" alt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댄스홀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카페 등장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ko-KR" alt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긴브라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銀ブラ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),</a:t>
            </a:r>
            <a:r>
              <a:rPr lang="ko-KR" alt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모보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モボ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),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모가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モガ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유행어 등장</a:t>
            </a:r>
          </a:p>
          <a:p>
            <a:pPr fontAlgn="base">
              <a:lnSpc>
                <a:spcPct val="150000"/>
              </a:lnSpc>
            </a:pP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▪대중문화의 주요소비자는 도시중산층 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 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신문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잡지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서적 등 출판물의 대량 소비층을 이룸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456572" y="4062719"/>
            <a:ext cx="1535502" cy="4944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000" b="1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0 </a:t>
            </a:r>
            <a:r>
              <a:rPr lang="en-US" altLang="ko-KR" sz="2000" b="1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4</a:t>
            </a:r>
            <a:endParaRPr lang="en-US" altLang="ko-KR" sz="2000" b="1" spc="-150" dirty="0" smtClean="0">
              <a:solidFill>
                <a:schemeClr val="tx1">
                  <a:lumMod val="75000"/>
                  <a:lumOff val="2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1196776" y="4171328"/>
            <a:ext cx="560900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다이쇼시대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주거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cxnSp>
        <p:nvCxnSpPr>
          <p:cNvPr id="18" name="직선 연결선 17"/>
          <p:cNvCxnSpPr/>
          <p:nvPr/>
        </p:nvCxnSpPr>
        <p:spPr>
          <a:xfrm>
            <a:off x="1073727" y="1753722"/>
            <a:ext cx="0" cy="248261"/>
          </a:xfrm>
          <a:prstGeom prst="line">
            <a:avLst/>
          </a:prstGeom>
          <a:ln w="28575"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1113373" y="4231863"/>
            <a:ext cx="0" cy="248261"/>
          </a:xfrm>
          <a:prstGeom prst="line">
            <a:avLst/>
          </a:prstGeom>
          <a:ln w="28575"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133728" y="4620512"/>
            <a:ext cx="757931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일본 현대 주택형식 기본형은 </a:t>
            </a:r>
            <a:r>
              <a:rPr lang="ko-KR" altLang="en-US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다이쇼시대</a:t>
            </a: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부터</a:t>
            </a: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쇼와시대</a:t>
            </a: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초기에 확립되었다</a:t>
            </a: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fontAlgn="base">
              <a:lnSpc>
                <a:spcPct val="150000"/>
              </a:lnSpc>
            </a:pP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서양식 생활양식이 널리 계몽 도입되어 근대적 주거양식으로 개혁이 추진되었다</a:t>
            </a: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fontAlgn="base">
              <a:lnSpc>
                <a:spcPct val="150000"/>
              </a:lnSpc>
            </a:pP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창호지 창문의 전면에다 유리를 끼우고 생활개선 </a:t>
            </a:r>
            <a:r>
              <a:rPr lang="ko-KR" altLang="en-US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동맹회에서는</a:t>
            </a: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의자식</a:t>
            </a: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생활 도입과</a:t>
            </a:r>
            <a:endParaRPr lang="en-US" altLang="ko-KR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부엌의 근대화</a:t>
            </a: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거실</a:t>
            </a: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ko-KR" altLang="en-US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아</a:t>
            </a:r>
            <a:r>
              <a:rPr lang="ko-KR" alt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이</a:t>
            </a:r>
            <a:r>
              <a:rPr lang="ko-KR" altLang="en-US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방</a:t>
            </a: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등의 설치를 제안하였다</a:t>
            </a: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739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6707289" y="5216236"/>
            <a:ext cx="2810786" cy="685800"/>
          </a:xfrm>
          <a:prstGeom prst="rect">
            <a:avLst/>
          </a:prstGeom>
          <a:noFill/>
          <a:ln w="28575">
            <a:solidFill>
              <a:srgbClr val="FFF6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395822" y="316255"/>
            <a:ext cx="3192505" cy="461665"/>
          </a:xfrm>
          <a:prstGeom prst="rect">
            <a:avLst/>
          </a:prstGeom>
        </p:spPr>
        <p:txBody>
          <a:bodyPr vert="horz" wrap="square">
            <a:spAutoFit/>
          </a:bodyPr>
          <a:lstStyle/>
          <a:p>
            <a:r>
              <a:rPr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</a:rPr>
              <a:t>3. </a:t>
            </a:r>
            <a:r>
              <a:rPr lang="ko-KR" altLang="en-US" sz="2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</a:rPr>
              <a:t>다이쇼시대</a:t>
            </a:r>
            <a:r>
              <a:rPr lang="ko-KR" alt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</a:rPr>
              <a:t> 문화</a:t>
            </a:r>
            <a:endParaRPr lang="en-US" altLang="ko-KR" sz="2400" b="1" dirty="0">
              <a:solidFill>
                <a:schemeClr val="tx1">
                  <a:lumMod val="75000"/>
                  <a:lumOff val="25000"/>
                </a:schemeClr>
              </a:solidFill>
              <a:latin typeface="Noto Sans CJK KR Medium" pitchFamily="34" charset="-127"/>
              <a:ea typeface="Noto Sans CJK KR Medium" pitchFamily="34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456572" y="1077121"/>
            <a:ext cx="1535502" cy="4944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000" b="1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0 </a:t>
            </a:r>
            <a:r>
              <a:rPr lang="en-US" altLang="ko-KR" sz="2000" b="1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5</a:t>
            </a:r>
            <a:endParaRPr lang="en-US" altLang="ko-KR" sz="2000" b="1" spc="-150" dirty="0" smtClean="0">
              <a:solidFill>
                <a:schemeClr val="tx1">
                  <a:lumMod val="75000"/>
                  <a:lumOff val="2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1196776" y="1206511"/>
            <a:ext cx="560900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다이쇼시대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의복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55759" y="1738801"/>
            <a:ext cx="9068508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lnSpc>
                <a:spcPct val="200000"/>
              </a:lnSpc>
            </a:pP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-</a:t>
            </a:r>
            <a:r>
              <a:rPr lang="ko-KR" altLang="en-US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다이쇼</a:t>
            </a: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시대에 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나타난 여성 복식에 </a:t>
            </a: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서양화 </a:t>
            </a: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현상</a:t>
            </a:r>
            <a:endParaRPr lang="en-US" altLang="ko-KR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base">
              <a:lnSpc>
                <a:spcPct val="200000"/>
              </a:lnSpc>
            </a:pP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</a:t>
            </a: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교육을 받은 여성들의 활동 범위가 넓어지자</a:t>
            </a: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발목까지 오는 긴 기모노 대신 </a:t>
            </a:r>
            <a:endParaRPr lang="en-US" altLang="ko-KR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base">
              <a:lnSpc>
                <a:spcPct val="200000"/>
              </a:lnSpc>
            </a:pP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짧은 기모노를 입고 </a:t>
            </a:r>
            <a:r>
              <a:rPr lang="ko-KR" altLang="en-US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그위에</a:t>
            </a: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하카마를</a:t>
            </a: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걸친 후 부츠나 구두를 신었다</a:t>
            </a: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base">
              <a:lnSpc>
                <a:spcPct val="200000"/>
              </a:lnSpc>
            </a:pP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*</a:t>
            </a:r>
            <a:r>
              <a:rPr lang="ko-KR" alt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하카마란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? 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기모노의 한 종류로 바지와 치마를 합친 듯한 헐렁한 하의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endParaRPr lang="en-US" altLang="ko-KR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base">
              <a:lnSpc>
                <a:spcPct val="200000"/>
              </a:lnSpc>
            </a:pP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</a:t>
            </a:r>
            <a:r>
              <a:rPr lang="ko-KR" alt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하카마는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원래 남성의 복장으로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남성 의복인 </a:t>
            </a:r>
            <a:r>
              <a:rPr lang="ko-KR" alt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하카마를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걸쳤다는 것은 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활동적인 신여성을 상징한다</a:t>
            </a: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8" name="직선 연결선 17"/>
          <p:cNvCxnSpPr/>
          <p:nvPr/>
        </p:nvCxnSpPr>
        <p:spPr>
          <a:xfrm>
            <a:off x="1073727" y="1255000"/>
            <a:ext cx="0" cy="248261"/>
          </a:xfrm>
          <a:prstGeom prst="line">
            <a:avLst/>
          </a:prstGeom>
          <a:ln w="28575"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027" name="_x153814664" descr="EMB00001850315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6193" y="4419600"/>
            <a:ext cx="1303338" cy="224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_x157486440" descr="EMB00001850315e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138" y="4419600"/>
            <a:ext cx="1541463" cy="2247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_x51982720" descr="EMB00001850315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245" y="4394993"/>
            <a:ext cx="1225550" cy="2297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0" y="0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6755778" y="5335800"/>
            <a:ext cx="2723823" cy="3803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현대에는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졸업할 때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많이 입는다</a:t>
            </a:r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5959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직사각형 12"/>
          <p:cNvSpPr/>
          <p:nvPr/>
        </p:nvSpPr>
        <p:spPr>
          <a:xfrm>
            <a:off x="395822" y="316255"/>
            <a:ext cx="3192505" cy="461665"/>
          </a:xfrm>
          <a:prstGeom prst="rect">
            <a:avLst/>
          </a:prstGeom>
        </p:spPr>
        <p:txBody>
          <a:bodyPr vert="horz" wrap="square">
            <a:spAutoFit/>
          </a:bodyPr>
          <a:lstStyle/>
          <a:p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</a:rPr>
              <a:t>4</a:t>
            </a:r>
            <a:r>
              <a:rPr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</a:rPr>
              <a:t>. </a:t>
            </a:r>
            <a:r>
              <a:rPr lang="ko-KR" altLang="en-US" sz="2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</a:rPr>
              <a:t>쇼와시대</a:t>
            </a:r>
            <a:r>
              <a:rPr lang="ko-KR" alt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</a:rPr>
              <a:t> 문화</a:t>
            </a:r>
            <a:endParaRPr lang="en-US" altLang="ko-KR" sz="2400" b="1" dirty="0">
              <a:solidFill>
                <a:schemeClr val="tx1">
                  <a:lumMod val="75000"/>
                  <a:lumOff val="25000"/>
                </a:schemeClr>
              </a:solidFill>
              <a:latin typeface="Noto Sans CJK KR Medium" pitchFamily="34" charset="-127"/>
              <a:ea typeface="Noto Sans CJK KR Medium" pitchFamily="34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456572" y="881603"/>
            <a:ext cx="1535502" cy="4944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000" b="1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0 1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1196776" y="1010993"/>
            <a:ext cx="560900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쇼와시대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의복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73727" y="1388506"/>
            <a:ext cx="61478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쇼와 시기를 거듭해 갈수록 </a:t>
            </a:r>
            <a:r>
              <a:rPr lang="ko-KR" alt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와후쿠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전통의상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는 </a:t>
            </a:r>
            <a:endParaRPr lang="en-US" altLang="ko-KR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중요한 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의식과 </a:t>
            </a: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특별한 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행사에 </a:t>
            </a: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입는 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아이템으로서의 역할을 해갔다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8" name="직선 연결선 17"/>
          <p:cNvCxnSpPr/>
          <p:nvPr/>
        </p:nvCxnSpPr>
        <p:spPr>
          <a:xfrm>
            <a:off x="1073727" y="1059482"/>
            <a:ext cx="0" cy="248261"/>
          </a:xfrm>
          <a:prstGeom prst="line">
            <a:avLst/>
          </a:prstGeom>
          <a:ln w="28575"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0" y="0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456571" y="2332336"/>
            <a:ext cx="1535502" cy="4944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000" b="1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0 </a:t>
            </a:r>
            <a:r>
              <a:rPr lang="en-US" altLang="ko-KR" sz="2000" b="1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2</a:t>
            </a:r>
            <a:endParaRPr lang="en-US" altLang="ko-KR" sz="2000" b="1" spc="-150" dirty="0" smtClean="0">
              <a:solidFill>
                <a:schemeClr val="tx1">
                  <a:lumMod val="75000"/>
                  <a:lumOff val="2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1196775" y="2461726"/>
            <a:ext cx="560900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쇼와시대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매스컴의 발달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073726" y="2839239"/>
            <a:ext cx="493596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-NHK 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외에 라디오의 민간 방송 시작</a:t>
            </a:r>
          </a:p>
          <a:p>
            <a:pPr fontAlgn="base">
              <a:lnSpc>
                <a:spcPct val="150000"/>
              </a:lnSpc>
            </a:pP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일간신문은 조간 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8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면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석간 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4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면으로 풍부한 정보 전달</a:t>
            </a:r>
          </a:p>
          <a:p>
            <a:pPr fontAlgn="base">
              <a:lnSpc>
                <a:spcPct val="150000"/>
              </a:lnSpc>
            </a:pP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텔레비전 방송이 시작</a:t>
            </a:r>
          </a:p>
          <a:p>
            <a:pPr fontAlgn="base">
              <a:lnSpc>
                <a:spcPct val="150000"/>
              </a:lnSpc>
            </a:pP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국민들의 교양과 오락 생활에 영향 끼침</a:t>
            </a:r>
          </a:p>
        </p:txBody>
      </p:sp>
      <p:cxnSp>
        <p:nvCxnSpPr>
          <p:cNvPr id="19" name="직선 연결선 18"/>
          <p:cNvCxnSpPr/>
          <p:nvPr/>
        </p:nvCxnSpPr>
        <p:spPr>
          <a:xfrm>
            <a:off x="1073726" y="2510215"/>
            <a:ext cx="0" cy="248261"/>
          </a:xfrm>
          <a:prstGeom prst="line">
            <a:avLst/>
          </a:prstGeom>
          <a:ln w="28575"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직사각형 23"/>
          <p:cNvSpPr/>
          <p:nvPr/>
        </p:nvSpPr>
        <p:spPr>
          <a:xfrm>
            <a:off x="456572" y="4538398"/>
            <a:ext cx="1535502" cy="4944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000" b="1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0 </a:t>
            </a:r>
            <a:r>
              <a:rPr lang="en-US" altLang="ko-KR" sz="2000" b="1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3</a:t>
            </a:r>
            <a:endParaRPr lang="en-US" altLang="ko-KR" sz="2000" b="1" spc="-150" dirty="0" smtClean="0">
              <a:solidFill>
                <a:schemeClr val="tx1">
                  <a:lumMod val="75000"/>
                  <a:lumOff val="2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1196776" y="4667788"/>
            <a:ext cx="560900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쇼와시대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대중문화 확대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073727" y="5089296"/>
            <a:ext cx="476124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프로야구 부활하여 점차 국민적인 인기 얻기 시작</a:t>
            </a:r>
          </a:p>
          <a:p>
            <a:pPr fontAlgn="base">
              <a:lnSpc>
                <a:spcPct val="150000"/>
              </a:lnSpc>
            </a:pP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대중가수 미소라 </a:t>
            </a:r>
            <a:r>
              <a:rPr lang="ko-KR" alt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히바리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(1937~1989)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영화감독 </a:t>
            </a:r>
            <a:r>
              <a:rPr lang="ko-KR" alt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미조구치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켄지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(1898~1956)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구로사와</a:t>
            </a: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아키라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(1901~1998) 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국제적인 명성을 얻음</a:t>
            </a:r>
          </a:p>
        </p:txBody>
      </p:sp>
      <p:cxnSp>
        <p:nvCxnSpPr>
          <p:cNvPr id="27" name="직선 연결선 26"/>
          <p:cNvCxnSpPr/>
          <p:nvPr/>
        </p:nvCxnSpPr>
        <p:spPr>
          <a:xfrm>
            <a:off x="1073727" y="4716277"/>
            <a:ext cx="0" cy="248261"/>
          </a:xfrm>
          <a:prstGeom prst="line">
            <a:avLst/>
          </a:prstGeom>
          <a:ln w="28575"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5732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직사각형 12"/>
          <p:cNvSpPr/>
          <p:nvPr/>
        </p:nvSpPr>
        <p:spPr>
          <a:xfrm>
            <a:off x="395822" y="316255"/>
            <a:ext cx="3192505" cy="461665"/>
          </a:xfrm>
          <a:prstGeom prst="rect">
            <a:avLst/>
          </a:prstGeom>
        </p:spPr>
        <p:txBody>
          <a:bodyPr vert="horz" wrap="square">
            <a:spAutoFit/>
          </a:bodyPr>
          <a:lstStyle/>
          <a:p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</a:rPr>
              <a:t>4</a:t>
            </a:r>
            <a:r>
              <a:rPr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</a:rPr>
              <a:t>. </a:t>
            </a:r>
            <a:r>
              <a:rPr lang="ko-KR" altLang="en-US" sz="2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</a:rPr>
              <a:t>쇼와시대</a:t>
            </a:r>
            <a:r>
              <a:rPr lang="ko-KR" alt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</a:rPr>
              <a:t> 문화</a:t>
            </a:r>
            <a:endParaRPr lang="en-US" altLang="ko-KR" sz="2400" b="1" dirty="0">
              <a:solidFill>
                <a:schemeClr val="tx1">
                  <a:lumMod val="75000"/>
                  <a:lumOff val="25000"/>
                </a:schemeClr>
              </a:solidFill>
              <a:latin typeface="Noto Sans CJK KR Medium" pitchFamily="34" charset="-127"/>
              <a:ea typeface="Noto Sans CJK KR Medium" pitchFamily="34" charset="-127"/>
            </a:endParaRPr>
          </a:p>
        </p:txBody>
      </p: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0" y="0"/>
            <a:ext cx="990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588146" y="1188856"/>
            <a:ext cx="1535502" cy="4944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000" b="1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0 4</a:t>
            </a:r>
          </a:p>
        </p:txBody>
      </p:sp>
      <p:sp>
        <p:nvSpPr>
          <p:cNvPr id="16" name="직사각형 15"/>
          <p:cNvSpPr/>
          <p:nvPr/>
        </p:nvSpPr>
        <p:spPr>
          <a:xfrm>
            <a:off x="1328350" y="1318246"/>
            <a:ext cx="560900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쇼와시대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주거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205301" y="2002984"/>
            <a:ext cx="7277954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</a:t>
            </a: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미국의 영향하에 일본인들은 새로운 사무실용 건물들에 형광조명 및 에어컨 등 </a:t>
            </a:r>
            <a:endParaRPr lang="en-US" altLang="ko-KR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최첨단의 편리하고 쾌적한 시설들을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설비했다</a:t>
            </a: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fontAlgn="base">
              <a:lnSpc>
                <a:spcPct val="150000"/>
              </a:lnSpc>
            </a:pPr>
            <a:endParaRPr lang="en-US" altLang="ko-KR" sz="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</a:t>
            </a: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도쿄처럼 전통적으로 화재에 취약한 도시의 상업 및 산업체</a:t>
            </a:r>
            <a:endParaRPr lang="en-US" altLang="ko-KR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건물과 </a:t>
            </a:r>
            <a:r>
              <a:rPr lang="ko-KR" altLang="en-US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주탱</a:t>
            </a: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등에 불연성 건축재를 사용하도록 적극 권장하였다</a:t>
            </a: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fontAlgn="base">
              <a:lnSpc>
                <a:spcPct val="150000"/>
              </a:lnSpc>
            </a:pPr>
            <a:endParaRPr lang="en-US" altLang="ko-KR" sz="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-2</a:t>
            </a: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차 세계대전 전후에 보급 된 철근 콘크리트 아파트가 단지 및</a:t>
            </a:r>
            <a:endParaRPr lang="en-US" altLang="ko-KR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맨션의 선구자 역할을 하였다</a:t>
            </a: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fontAlgn="base">
              <a:lnSpc>
                <a:spcPct val="150000"/>
              </a:lnSpc>
            </a:pP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많은 도시 거주자들의 생활양식에 혁명적인 발전을 초래함</a:t>
            </a: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</a:p>
          <a:p>
            <a:pPr fontAlgn="base">
              <a:lnSpc>
                <a:spcPct val="150000"/>
              </a:lnSpc>
            </a:pPr>
            <a:endParaRPr lang="en-US" altLang="ko-KR" sz="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</a:t>
            </a: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처음 아파트는 중류 계층 특히 유행에 민감한 사람들이 생활하는 </a:t>
            </a:r>
            <a:endParaRPr lang="en-US" altLang="ko-KR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base">
              <a:lnSpc>
                <a:spcPct val="150000"/>
              </a:lnSpc>
            </a:pP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현대적인 집합 주택이었다</a:t>
            </a:r>
            <a:endParaRPr lang="en-US" altLang="ko-KR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9" name="직선 연결선 18"/>
          <p:cNvCxnSpPr/>
          <p:nvPr/>
        </p:nvCxnSpPr>
        <p:spPr>
          <a:xfrm>
            <a:off x="1205301" y="1366735"/>
            <a:ext cx="0" cy="248261"/>
          </a:xfrm>
          <a:prstGeom prst="line">
            <a:avLst/>
          </a:prstGeom>
          <a:ln w="28575"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5502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2550081" y="2926395"/>
            <a:ext cx="4790993" cy="630942"/>
          </a:xfrm>
          <a:prstGeom prst="rect">
            <a:avLst/>
          </a:prstGeom>
        </p:spPr>
        <p:txBody>
          <a:bodyPr vert="horz" wrap="square">
            <a:spAutoFit/>
          </a:bodyPr>
          <a:lstStyle/>
          <a:p>
            <a:pPr algn="ctr"/>
            <a:r>
              <a:rPr lang="ko-KR" altLang="en-US" sz="35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j-ea"/>
                <a:ea typeface="+mj-ea"/>
              </a:rPr>
              <a:t>감사합니다</a:t>
            </a:r>
            <a:endParaRPr lang="en-US" altLang="ko-KR" sz="3500" b="1" dirty="0" smtClean="0">
              <a:solidFill>
                <a:prstClr val="black">
                  <a:lumMod val="75000"/>
                  <a:lumOff val="25000"/>
                </a:prstClr>
              </a:solidFill>
              <a:latin typeface="+mj-ea"/>
              <a:ea typeface="+mj-ea"/>
            </a:endParaRPr>
          </a:p>
        </p:txBody>
      </p:sp>
      <p:sp>
        <p:nvSpPr>
          <p:cNvPr id="2" name="직사각형 1"/>
          <p:cNvSpPr/>
          <p:nvPr/>
        </p:nvSpPr>
        <p:spPr>
          <a:xfrm>
            <a:off x="3964750" y="3814923"/>
            <a:ext cx="1966823" cy="420640"/>
          </a:xfrm>
          <a:prstGeom prst="rect">
            <a:avLst/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2556062" y="3831642"/>
            <a:ext cx="4790993" cy="400110"/>
          </a:xfrm>
          <a:prstGeom prst="rect">
            <a:avLst/>
          </a:prstGeom>
        </p:spPr>
        <p:txBody>
          <a:bodyPr vert="horz" wrap="square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j-ea"/>
                <a:ea typeface="+mj-ea"/>
              </a:rPr>
              <a:t>The End</a:t>
            </a:r>
          </a:p>
        </p:txBody>
      </p:sp>
      <p:cxnSp>
        <p:nvCxnSpPr>
          <p:cNvPr id="8" name="직선 연결선 7"/>
          <p:cNvCxnSpPr/>
          <p:nvPr/>
        </p:nvCxnSpPr>
        <p:spPr>
          <a:xfrm>
            <a:off x="8755812" y="6116127"/>
            <a:ext cx="405441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0048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타원 11"/>
          <p:cNvSpPr/>
          <p:nvPr/>
        </p:nvSpPr>
        <p:spPr>
          <a:xfrm>
            <a:off x="1689049" y="2402872"/>
            <a:ext cx="1872208" cy="1872208"/>
          </a:xfrm>
          <a:prstGeom prst="ellipse">
            <a:avLst/>
          </a:prstGeom>
          <a:solidFill>
            <a:schemeClr val="bg1"/>
          </a:solidFill>
          <a:ln w="952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9BD8B"/>
              </a:solidFill>
              <a:latin typeface="Noto Sans CJK KR Medium" pitchFamily="34" charset="-127"/>
              <a:ea typeface="Noto Sans CJK KR Medium" pitchFamily="34" charset="-127"/>
            </a:endParaRPr>
          </a:p>
        </p:txBody>
      </p:sp>
      <p:sp>
        <p:nvSpPr>
          <p:cNvPr id="49" name="타원 48"/>
          <p:cNvSpPr/>
          <p:nvPr/>
        </p:nvSpPr>
        <p:spPr>
          <a:xfrm>
            <a:off x="6423603" y="2382737"/>
            <a:ext cx="1872208" cy="187220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9BD8B"/>
              </a:solidFill>
              <a:latin typeface="Noto Sans CJK KR Medium" pitchFamily="34" charset="-127"/>
              <a:ea typeface="Noto Sans CJK KR Medium" pitchFamily="34" charset="-127"/>
            </a:endParaRPr>
          </a:p>
        </p:txBody>
      </p:sp>
      <p:sp>
        <p:nvSpPr>
          <p:cNvPr id="47" name="타원 46"/>
          <p:cNvSpPr/>
          <p:nvPr/>
        </p:nvSpPr>
        <p:spPr>
          <a:xfrm>
            <a:off x="3221496" y="2397118"/>
            <a:ext cx="1872208" cy="187220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9BD8B"/>
              </a:solidFill>
              <a:latin typeface="Noto Sans CJK KR Medium" pitchFamily="34" charset="-127"/>
              <a:ea typeface="Noto Sans CJK KR Medium" pitchFamily="34" charset="-127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395823" y="316255"/>
            <a:ext cx="1380887" cy="461665"/>
          </a:xfrm>
          <a:prstGeom prst="rect">
            <a:avLst/>
          </a:prstGeom>
        </p:spPr>
        <p:txBody>
          <a:bodyPr vert="horz" wrap="square">
            <a:spAutoFit/>
          </a:bodyPr>
          <a:lstStyle/>
          <a:p>
            <a:r>
              <a:rPr lang="ko-KR" alt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목</a:t>
            </a:r>
            <a:r>
              <a:rPr lang="ko-KR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차</a:t>
            </a:r>
            <a:endParaRPr lang="en-US" altLang="ko-KR" sz="24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46" name="직사각형 45"/>
          <p:cNvSpPr/>
          <p:nvPr/>
        </p:nvSpPr>
        <p:spPr>
          <a:xfrm>
            <a:off x="3403962" y="3021695"/>
            <a:ext cx="1535502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5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메이지시대</a:t>
            </a:r>
            <a:endParaRPr lang="en-US" altLang="ko-KR" sz="1500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lang="ko-KR" altLang="en-US" sz="1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문화</a:t>
            </a:r>
            <a:endParaRPr lang="en-US" altLang="ko-KR" sz="1500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48" name="타원 47"/>
          <p:cNvSpPr/>
          <p:nvPr/>
        </p:nvSpPr>
        <p:spPr>
          <a:xfrm>
            <a:off x="4820173" y="2402872"/>
            <a:ext cx="1872208" cy="1872208"/>
          </a:xfrm>
          <a:prstGeom prst="ellipse">
            <a:avLst/>
          </a:prstGeom>
          <a:solidFill>
            <a:schemeClr val="bg1"/>
          </a:solidFill>
          <a:ln w="952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9BD8B"/>
              </a:solidFill>
              <a:latin typeface="Noto Sans CJK KR Medium" pitchFamily="34" charset="-127"/>
              <a:ea typeface="Noto Sans CJK KR Medium" pitchFamily="34" charset="-127"/>
            </a:endParaRPr>
          </a:p>
        </p:txBody>
      </p:sp>
      <p:sp>
        <p:nvSpPr>
          <p:cNvPr id="50" name="직사각형 49"/>
          <p:cNvSpPr/>
          <p:nvPr/>
        </p:nvSpPr>
        <p:spPr>
          <a:xfrm>
            <a:off x="5078010" y="3011986"/>
            <a:ext cx="1535502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5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다이쇼시대</a:t>
            </a:r>
            <a:endParaRPr lang="en-US" altLang="ko-KR" sz="1500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lang="ko-KR" altLang="en-US" sz="1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문</a:t>
            </a:r>
            <a:r>
              <a:rPr lang="ko-KR" alt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화</a:t>
            </a:r>
            <a:endParaRPr lang="en-US" altLang="ko-KR" sz="1500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51" name="직사각형 50"/>
          <p:cNvSpPr/>
          <p:nvPr/>
        </p:nvSpPr>
        <p:spPr>
          <a:xfrm>
            <a:off x="6703563" y="2988108"/>
            <a:ext cx="1535502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5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쇼와시대</a:t>
            </a:r>
            <a:endParaRPr lang="en-US" altLang="ko-KR" sz="1500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lang="ko-KR" altLang="en-US" sz="1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문</a:t>
            </a:r>
            <a:r>
              <a:rPr lang="ko-KR" alt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화</a:t>
            </a:r>
            <a:endParaRPr lang="en-US" altLang="ko-KR" sz="1500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1857402" y="3001794"/>
            <a:ext cx="1535502" cy="78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1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근대 일본</a:t>
            </a:r>
            <a:endParaRPr lang="en-US" altLang="ko-KR" sz="1500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pPr algn="ctr">
              <a:lnSpc>
                <a:spcPct val="150000"/>
              </a:lnSpc>
            </a:pPr>
            <a:r>
              <a:rPr lang="ko-KR" altLang="en-US" sz="15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문화</a:t>
            </a:r>
            <a:endParaRPr lang="en-US" altLang="ko-KR" sz="1500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46908" y="2964898"/>
            <a:ext cx="3089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dirty="0" smtClean="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</a:rPr>
              <a:t>1</a:t>
            </a:r>
            <a:endParaRPr lang="ko-KR" altLang="en-US" sz="4000" dirty="0">
              <a:solidFill>
                <a:schemeClr val="bg1">
                  <a:lumMod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601683" y="2960439"/>
            <a:ext cx="3089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dirty="0" smtClean="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</a:rPr>
              <a:t>4</a:t>
            </a:r>
            <a:endParaRPr lang="ko-KR" altLang="en-US" sz="4000" dirty="0">
              <a:solidFill>
                <a:schemeClr val="bg1">
                  <a:lumMod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875589" y="2960439"/>
            <a:ext cx="3089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dirty="0" smtClean="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</a:rPr>
              <a:t>3</a:t>
            </a:r>
            <a:endParaRPr lang="ko-KR" altLang="en-US" sz="4000" dirty="0">
              <a:solidFill>
                <a:schemeClr val="bg1">
                  <a:lumMod val="50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52281" y="2979279"/>
            <a:ext cx="3089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4000" dirty="0" smtClean="0">
                <a:solidFill>
                  <a:schemeClr val="bg1">
                    <a:lumMod val="50000"/>
                  </a:schemeClr>
                </a:solidFill>
                <a:latin typeface="+mj-ea"/>
                <a:ea typeface="+mj-ea"/>
              </a:rPr>
              <a:t>2</a:t>
            </a:r>
            <a:endParaRPr lang="ko-KR" altLang="en-US" sz="4000" dirty="0">
              <a:solidFill>
                <a:schemeClr val="bg1">
                  <a:lumMod val="50000"/>
                </a:schemeClr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608241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395823" y="316255"/>
            <a:ext cx="1380887" cy="461665"/>
          </a:xfrm>
          <a:prstGeom prst="rect">
            <a:avLst/>
          </a:prstGeom>
        </p:spPr>
        <p:txBody>
          <a:bodyPr vert="horz" wrap="square">
            <a:spAutoFit/>
          </a:bodyPr>
          <a:lstStyle/>
          <a:p>
            <a:r>
              <a:rPr lang="ko-KR" altLang="en-US" sz="24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+mj-ea"/>
                <a:ea typeface="+mj-ea"/>
              </a:rPr>
              <a:t>연도</a:t>
            </a:r>
            <a:endParaRPr lang="en-US" altLang="ko-KR" sz="2400" b="1" dirty="0" smtClean="0">
              <a:solidFill>
                <a:prstClr val="black">
                  <a:lumMod val="75000"/>
                  <a:lumOff val="25000"/>
                </a:prstClr>
              </a:solidFill>
              <a:latin typeface="+mj-ea"/>
              <a:ea typeface="+mj-ea"/>
            </a:endParaRPr>
          </a:p>
        </p:txBody>
      </p:sp>
      <p:cxnSp>
        <p:nvCxnSpPr>
          <p:cNvPr id="26" name="직선 연결선 25"/>
          <p:cNvCxnSpPr/>
          <p:nvPr/>
        </p:nvCxnSpPr>
        <p:spPr>
          <a:xfrm flipV="1">
            <a:off x="1914347" y="2941361"/>
            <a:ext cx="2713589" cy="1"/>
          </a:xfrm>
          <a:prstGeom prst="line">
            <a:avLst/>
          </a:prstGeom>
          <a:ln w="571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타원 26"/>
          <p:cNvSpPr/>
          <p:nvPr/>
        </p:nvSpPr>
        <p:spPr>
          <a:xfrm>
            <a:off x="1776710" y="2800924"/>
            <a:ext cx="330354" cy="330354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000" b="1">
              <a:solidFill>
                <a:prstClr val="white"/>
              </a:solidFill>
            </a:endParaRPr>
          </a:p>
        </p:txBody>
      </p:sp>
      <p:cxnSp>
        <p:nvCxnSpPr>
          <p:cNvPr id="28" name="직선 연결선 27"/>
          <p:cNvCxnSpPr/>
          <p:nvPr/>
        </p:nvCxnSpPr>
        <p:spPr>
          <a:xfrm flipV="1">
            <a:off x="4826063" y="2939755"/>
            <a:ext cx="2713589" cy="1"/>
          </a:xfrm>
          <a:prstGeom prst="line">
            <a:avLst/>
          </a:prstGeom>
          <a:ln w="571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타원 28"/>
          <p:cNvSpPr/>
          <p:nvPr/>
        </p:nvSpPr>
        <p:spPr>
          <a:xfrm>
            <a:off x="4565500" y="2807944"/>
            <a:ext cx="330354" cy="330354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000" b="1">
              <a:solidFill>
                <a:prstClr val="white"/>
              </a:solidFill>
            </a:endParaRPr>
          </a:p>
        </p:txBody>
      </p:sp>
      <p:sp>
        <p:nvSpPr>
          <p:cNvPr id="30" name="타원 29"/>
          <p:cNvSpPr/>
          <p:nvPr/>
        </p:nvSpPr>
        <p:spPr>
          <a:xfrm>
            <a:off x="7374475" y="2798056"/>
            <a:ext cx="330354" cy="330354"/>
          </a:xfrm>
          <a:prstGeom prst="ellipse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000" b="1">
              <a:solidFill>
                <a:prstClr val="white"/>
              </a:solidFill>
            </a:endParaRPr>
          </a:p>
        </p:txBody>
      </p:sp>
      <p:sp>
        <p:nvSpPr>
          <p:cNvPr id="40" name="직사각형 39"/>
          <p:cNvSpPr/>
          <p:nvPr/>
        </p:nvSpPr>
        <p:spPr>
          <a:xfrm>
            <a:off x="650810" y="3344122"/>
            <a:ext cx="247486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1868~1911</a:t>
            </a:r>
          </a:p>
        </p:txBody>
      </p:sp>
      <p:sp>
        <p:nvSpPr>
          <p:cNvPr id="41" name="직사각형 40"/>
          <p:cNvSpPr/>
          <p:nvPr/>
        </p:nvSpPr>
        <p:spPr>
          <a:xfrm>
            <a:off x="261551" y="3864228"/>
            <a:ext cx="325338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2000" b="1" dirty="0" err="1" smtClean="0">
                <a:solidFill>
                  <a:prstClr val="black">
                    <a:lumMod val="75000"/>
                    <a:lumOff val="25000"/>
                  </a:prstClr>
                </a:solidFill>
                <a:latin typeface="+mj-ea"/>
                <a:ea typeface="+mj-ea"/>
              </a:rPr>
              <a:t>메이지시대</a:t>
            </a:r>
            <a:endParaRPr lang="en-US" altLang="ko-KR" sz="2000" b="1" dirty="0" smtClean="0">
              <a:solidFill>
                <a:prstClr val="black">
                  <a:lumMod val="75000"/>
                  <a:lumOff val="25000"/>
                </a:prstClr>
              </a:solidFill>
              <a:latin typeface="+mj-ea"/>
              <a:ea typeface="+mj-ea"/>
            </a:endParaRPr>
          </a:p>
        </p:txBody>
      </p:sp>
      <p:sp>
        <p:nvSpPr>
          <p:cNvPr id="42" name="직사각형 41"/>
          <p:cNvSpPr/>
          <p:nvPr/>
        </p:nvSpPr>
        <p:spPr>
          <a:xfrm>
            <a:off x="3437138" y="3270767"/>
            <a:ext cx="264145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1912~1925</a:t>
            </a:r>
            <a:endParaRPr lang="en-US" altLang="ko-KR" sz="2000" b="1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43" name="직사각형 42"/>
          <p:cNvSpPr/>
          <p:nvPr/>
        </p:nvSpPr>
        <p:spPr>
          <a:xfrm>
            <a:off x="3131173" y="3860144"/>
            <a:ext cx="325338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2000" b="1" dirty="0" err="1" smtClean="0">
                <a:solidFill>
                  <a:prstClr val="black">
                    <a:lumMod val="75000"/>
                    <a:lumOff val="25000"/>
                  </a:prstClr>
                </a:solidFill>
                <a:latin typeface="+mj-ea"/>
                <a:ea typeface="+mj-ea"/>
              </a:rPr>
              <a:t>다이쇼시대</a:t>
            </a:r>
            <a:endParaRPr lang="en-US" altLang="ko-KR" sz="2000" b="1" dirty="0" smtClean="0">
              <a:solidFill>
                <a:prstClr val="black">
                  <a:lumMod val="75000"/>
                  <a:lumOff val="25000"/>
                </a:prstClr>
              </a:solidFill>
              <a:latin typeface="+mj-ea"/>
              <a:ea typeface="+mj-ea"/>
            </a:endParaRPr>
          </a:p>
        </p:txBody>
      </p:sp>
      <p:sp>
        <p:nvSpPr>
          <p:cNvPr id="44" name="직사각형 43"/>
          <p:cNvSpPr/>
          <p:nvPr/>
        </p:nvSpPr>
        <p:spPr>
          <a:xfrm>
            <a:off x="6049426" y="3242455"/>
            <a:ext cx="307459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1926~1989</a:t>
            </a:r>
            <a:endParaRPr lang="en-US" altLang="ko-KR" sz="2000" b="1" dirty="0" smtClean="0">
              <a:solidFill>
                <a:prstClr val="black">
                  <a:lumMod val="75000"/>
                  <a:lumOff val="25000"/>
                </a:prstClr>
              </a:solidFill>
              <a:latin typeface="Noto Sans CJK KR Bold" pitchFamily="34" charset="-127"/>
              <a:ea typeface="Noto Sans CJK KR Bold" pitchFamily="34" charset="-127"/>
            </a:endParaRPr>
          </a:p>
        </p:txBody>
      </p:sp>
      <p:sp>
        <p:nvSpPr>
          <p:cNvPr id="45" name="직사각형 44"/>
          <p:cNvSpPr/>
          <p:nvPr/>
        </p:nvSpPr>
        <p:spPr>
          <a:xfrm>
            <a:off x="5960034" y="3860131"/>
            <a:ext cx="325338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2000" b="1" dirty="0" err="1" smtClean="0">
                <a:solidFill>
                  <a:prstClr val="black">
                    <a:lumMod val="75000"/>
                    <a:lumOff val="25000"/>
                  </a:prstClr>
                </a:solidFill>
                <a:latin typeface="+mj-ea"/>
                <a:ea typeface="+mj-ea"/>
              </a:rPr>
              <a:t>쇼와시대</a:t>
            </a:r>
            <a:endParaRPr lang="en-US" altLang="ko-KR" sz="2000" b="1" dirty="0" smtClean="0">
              <a:solidFill>
                <a:prstClr val="black">
                  <a:lumMod val="75000"/>
                  <a:lumOff val="25000"/>
                </a:prstClr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762228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395823" y="316255"/>
            <a:ext cx="3192504" cy="583173"/>
          </a:xfrm>
          <a:prstGeom prst="rect">
            <a:avLst/>
          </a:prstGeom>
        </p:spPr>
        <p:txBody>
          <a:bodyPr vert="horz"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1.</a:t>
            </a:r>
            <a:r>
              <a:rPr lang="ko-KR" alt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근대 </a:t>
            </a:r>
            <a:r>
              <a:rPr lang="ko-KR" altLang="en-US" sz="2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일본의 문화</a:t>
            </a:r>
            <a:endParaRPr lang="en-US" altLang="ko-KR" sz="2400" b="1" dirty="0">
              <a:solidFill>
                <a:schemeClr val="tx1">
                  <a:lumMod val="75000"/>
                  <a:lumOff val="25000"/>
                </a:schemeClr>
              </a:solidFill>
              <a:latin typeface="Noto Sans CJK KR Medium" pitchFamily="34" charset="-127"/>
              <a:ea typeface="Noto Sans CJK KR Medium" pitchFamily="34" charset="-127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4710546" y="2921460"/>
            <a:ext cx="4523509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사상</a:t>
            </a: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학문</a:t>
            </a:r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예술 등의 각 분야에서 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 fontAlgn="base"/>
            <a:endParaRPr lang="en-US" altLang="ko-KR" sz="8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 fontAlgn="base"/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서양의 </a:t>
            </a:r>
            <a:r>
              <a: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근대 문화를 급속하게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받아들여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 fontAlgn="base"/>
            <a:r>
              <a:rPr lang="ko-KR" altLang="en-US" sz="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en-US" altLang="ko-KR" sz="8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 fontAlgn="base"/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일본의 </a:t>
            </a:r>
            <a:r>
              <a: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독특한 새로운 문화를 만들어 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냄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1314959" y="3083043"/>
            <a:ext cx="1977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에도 시대 </a:t>
            </a:r>
            <a:r>
              <a:rPr lang="ko-KR" alt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이전의</a:t>
            </a:r>
            <a:endParaRPr lang="en-US" altLang="ko-KR" sz="16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 fontAlgn="base"/>
            <a:r>
              <a:rPr lang="ko-KR" alt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en-US" altLang="ko-KR" sz="16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 fontAlgn="base"/>
            <a:r>
              <a:rPr lang="ko-KR" alt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전통 </a:t>
            </a:r>
            <a:r>
              <a: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문화를 </a:t>
            </a:r>
            <a:r>
              <a:rPr lang="ko-KR" alt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계승</a:t>
            </a:r>
            <a:endParaRPr lang="en-US" altLang="ko-KR" sz="16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타원 12"/>
          <p:cNvSpPr/>
          <p:nvPr/>
        </p:nvSpPr>
        <p:spPr>
          <a:xfrm>
            <a:off x="1178936" y="2335446"/>
            <a:ext cx="2249246" cy="2249246"/>
          </a:xfrm>
          <a:prstGeom prst="ellipse">
            <a:avLst/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오른쪽 화살표 6"/>
          <p:cNvSpPr/>
          <p:nvPr/>
        </p:nvSpPr>
        <p:spPr>
          <a:xfrm>
            <a:off x="3851564" y="3248683"/>
            <a:ext cx="783173" cy="387927"/>
          </a:xfrm>
          <a:prstGeom prst="rightArrow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3803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395822" y="316255"/>
            <a:ext cx="3192505" cy="461665"/>
          </a:xfrm>
          <a:prstGeom prst="rect">
            <a:avLst/>
          </a:prstGeom>
        </p:spPr>
        <p:txBody>
          <a:bodyPr vert="horz" wrap="square">
            <a:spAutoFit/>
          </a:bodyPr>
          <a:lstStyle/>
          <a:p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</a:rPr>
              <a:t>2</a:t>
            </a:r>
            <a:r>
              <a:rPr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</a:rPr>
              <a:t>. </a:t>
            </a:r>
            <a:r>
              <a:rPr lang="ko-KR" altLang="en-US" sz="2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</a:rPr>
              <a:t>메이지시대</a:t>
            </a:r>
            <a:r>
              <a:rPr lang="ko-KR" alt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</a:rPr>
              <a:t> 문화</a:t>
            </a:r>
            <a:endParaRPr lang="en-US" altLang="ko-KR" sz="2400" b="1" dirty="0">
              <a:solidFill>
                <a:schemeClr val="tx1">
                  <a:lumMod val="75000"/>
                  <a:lumOff val="25000"/>
                </a:schemeClr>
              </a:solidFill>
              <a:latin typeface="Noto Sans CJK KR Medium" pitchFamily="34" charset="-127"/>
              <a:ea typeface="Noto Sans CJK KR Medium" pitchFamily="34" charset="-127"/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456572" y="1319544"/>
            <a:ext cx="153550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000" b="1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0 1</a:t>
            </a:r>
          </a:p>
        </p:txBody>
      </p:sp>
      <p:sp>
        <p:nvSpPr>
          <p:cNvPr id="22" name="직사각형 21"/>
          <p:cNvSpPr/>
          <p:nvPr/>
        </p:nvSpPr>
        <p:spPr>
          <a:xfrm>
            <a:off x="1196776" y="1448934"/>
            <a:ext cx="560900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메이지시대에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받아들인 풍속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24323" y="2168253"/>
            <a:ext cx="368722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양복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구두 </a:t>
            </a: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착용</a:t>
            </a:r>
            <a:endParaRPr lang="en-US" altLang="ko-KR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base"/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base"/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맥주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궐련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얇은 종이로 말아놓은 담배</a:t>
            </a: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</a:p>
          <a:p>
            <a:pPr fontAlgn="base"/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base"/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의자와 테이블 </a:t>
            </a: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등장</a:t>
            </a:r>
            <a:endParaRPr lang="en-US" altLang="ko-KR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base"/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base"/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일요 </a:t>
            </a:r>
            <a:r>
              <a:rPr lang="ko-KR" alt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휴일제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채용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4310054" y="4104281"/>
            <a:ext cx="1535502" cy="4944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000" b="1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0 2</a:t>
            </a:r>
          </a:p>
        </p:txBody>
      </p:sp>
      <p:sp>
        <p:nvSpPr>
          <p:cNvPr id="12" name="직사각형 11"/>
          <p:cNvSpPr/>
          <p:nvPr/>
        </p:nvSpPr>
        <p:spPr>
          <a:xfrm>
            <a:off x="5050258" y="4212890"/>
            <a:ext cx="560900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메이지시대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의복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77805" y="4862939"/>
            <a:ext cx="46650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메이지 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시대가 되면서 서양 옷이 들어오긴 했지만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endParaRPr lang="en-US" altLang="ko-KR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base"/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여성들은 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여전히 기모노를 </a:t>
            </a: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입었다</a:t>
            </a: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/>
          <p:cNvCxnSpPr/>
          <p:nvPr/>
        </p:nvCxnSpPr>
        <p:spPr>
          <a:xfrm>
            <a:off x="1073727" y="1497423"/>
            <a:ext cx="0" cy="248261"/>
          </a:xfrm>
          <a:prstGeom prst="line">
            <a:avLst/>
          </a:prstGeom>
          <a:ln w="28575"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직선 연결선 26"/>
          <p:cNvCxnSpPr/>
          <p:nvPr/>
        </p:nvCxnSpPr>
        <p:spPr>
          <a:xfrm>
            <a:off x="4966855" y="4273425"/>
            <a:ext cx="0" cy="248261"/>
          </a:xfrm>
          <a:prstGeom prst="line">
            <a:avLst/>
          </a:prstGeom>
          <a:ln w="28575"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8800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395822" y="316255"/>
            <a:ext cx="3192505" cy="461665"/>
          </a:xfrm>
          <a:prstGeom prst="rect">
            <a:avLst/>
          </a:prstGeom>
        </p:spPr>
        <p:txBody>
          <a:bodyPr vert="horz" wrap="square">
            <a:spAutoFit/>
          </a:bodyPr>
          <a:lstStyle/>
          <a:p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</a:rPr>
              <a:t>2</a:t>
            </a:r>
            <a:r>
              <a:rPr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</a:rPr>
              <a:t>. </a:t>
            </a:r>
            <a:r>
              <a:rPr lang="ko-KR" altLang="en-US" sz="2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</a:rPr>
              <a:t>메이지시대</a:t>
            </a:r>
            <a:r>
              <a:rPr lang="ko-KR" alt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</a:rPr>
              <a:t> 문화</a:t>
            </a:r>
            <a:endParaRPr lang="en-US" altLang="ko-KR" sz="2400" b="1" dirty="0">
              <a:solidFill>
                <a:schemeClr val="tx1">
                  <a:lumMod val="75000"/>
                  <a:lumOff val="25000"/>
                </a:schemeClr>
              </a:solidFill>
              <a:latin typeface="Noto Sans CJK KR Medium" pitchFamily="34" charset="-127"/>
              <a:ea typeface="Noto Sans CJK KR Medium" pitchFamily="34" charset="-127"/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456572" y="1139442"/>
            <a:ext cx="1535502" cy="4944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000" b="1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0 3</a:t>
            </a:r>
          </a:p>
        </p:txBody>
      </p:sp>
      <p:sp>
        <p:nvSpPr>
          <p:cNvPr id="22" name="직사각형 21"/>
          <p:cNvSpPr/>
          <p:nvPr/>
        </p:nvSpPr>
        <p:spPr>
          <a:xfrm>
            <a:off x="1196776" y="1268832"/>
            <a:ext cx="560900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개화풍속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39433" y="2105910"/>
            <a:ext cx="1645002" cy="40626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-</a:t>
            </a:r>
            <a:r>
              <a:rPr lang="ko-KR" alt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벽돌건물 등장 </a:t>
            </a:r>
            <a:endParaRPr lang="en-US" altLang="ko-KR" sz="16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pPr fontAlgn="base"/>
            <a:endParaRPr lang="en-US" altLang="ko-KR" sz="1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pPr fontAlgn="base"/>
            <a:endParaRPr lang="en-US" altLang="ko-KR" sz="1000" b="1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pPr fontAlgn="base"/>
            <a:endParaRPr lang="en-US" altLang="ko-KR" sz="1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pPr fontAlgn="base"/>
            <a:endParaRPr lang="en-US" altLang="ko-KR" sz="1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pPr fontAlgn="base"/>
            <a:endParaRPr lang="en-US" altLang="ko-KR" sz="1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pPr fontAlgn="base"/>
            <a:r>
              <a:rPr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-</a:t>
            </a:r>
            <a:r>
              <a:rPr lang="ko-KR" alt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단발령</a:t>
            </a:r>
            <a:endParaRPr lang="en-US" altLang="ko-KR" sz="16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pPr fontAlgn="base"/>
            <a:endParaRPr lang="en-US" altLang="ko-KR" sz="1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pPr fontAlgn="base"/>
            <a:endParaRPr lang="en-US" altLang="ko-KR" sz="1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pPr fontAlgn="base"/>
            <a:endParaRPr lang="en-US" altLang="ko-KR" sz="1000" b="1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pPr fontAlgn="base"/>
            <a:endParaRPr lang="en-US" altLang="ko-KR" sz="1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pPr fontAlgn="base"/>
            <a:endParaRPr lang="en-US" altLang="ko-KR" sz="1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pPr fontAlgn="base"/>
            <a:endParaRPr lang="en-US" altLang="ko-KR" sz="1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pPr fontAlgn="base"/>
            <a:endParaRPr lang="en-US" altLang="ko-KR" sz="1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pPr fontAlgn="base"/>
            <a:r>
              <a:rPr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-</a:t>
            </a:r>
            <a:r>
              <a:rPr lang="ko-KR" altLang="en-US" sz="16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폐도령</a:t>
            </a:r>
            <a:endParaRPr lang="en-US" altLang="ko-KR" sz="16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pPr fontAlgn="base"/>
            <a:endParaRPr lang="en-US" altLang="ko-KR" sz="1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pPr fontAlgn="base"/>
            <a:endParaRPr lang="en-US" altLang="ko-KR" sz="1000" b="1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pPr fontAlgn="base"/>
            <a:endParaRPr lang="en-US" altLang="ko-KR" sz="1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pPr fontAlgn="base"/>
            <a:endParaRPr lang="en-US" altLang="ko-KR" sz="1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pPr fontAlgn="base"/>
            <a:endParaRPr lang="en-US" altLang="ko-KR" sz="1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pPr fontAlgn="base"/>
            <a:endParaRPr lang="en-US" altLang="ko-KR" sz="1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pPr fontAlgn="base"/>
            <a:endParaRPr lang="en-US" altLang="ko-KR" sz="1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pPr fontAlgn="base"/>
            <a:endParaRPr lang="en-US" altLang="ko-KR" sz="1000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66133" y="2105910"/>
            <a:ext cx="53287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목조건물이 </a:t>
            </a:r>
            <a:r>
              <a: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남아있던 </a:t>
            </a:r>
            <a:r>
              <a:rPr lang="ko-KR" alt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긴자</a:t>
            </a:r>
            <a:r>
              <a: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거리는 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1872</a:t>
            </a:r>
            <a:r>
              <a: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년의 </a:t>
            </a:r>
            <a:r>
              <a:rPr lang="ko-KR" alt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대화재로</a:t>
            </a:r>
            <a:r>
              <a: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불타면서 </a:t>
            </a:r>
            <a:endParaRPr lang="en-US" altLang="ko-KR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endParaRPr lang="en-US" altLang="ko-KR" sz="800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r>
              <a:rPr lang="ko-KR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목조건축이 </a:t>
            </a:r>
            <a:r>
              <a: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금지되고 벽돌건축과 도로확장이 추진된다</a:t>
            </a:r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.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cxnSp>
        <p:nvCxnSpPr>
          <p:cNvPr id="15" name="직선 연결선 14"/>
          <p:cNvCxnSpPr/>
          <p:nvPr/>
        </p:nvCxnSpPr>
        <p:spPr>
          <a:xfrm>
            <a:off x="1073727" y="1303467"/>
            <a:ext cx="0" cy="248261"/>
          </a:xfrm>
          <a:prstGeom prst="line">
            <a:avLst/>
          </a:prstGeom>
          <a:ln w="28575"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466133" y="3124641"/>
            <a:ext cx="6532558" cy="9848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일본의 단발령이 시행되어 </a:t>
            </a:r>
            <a:r>
              <a:rPr lang="ko-KR" alt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긴자거리엔</a:t>
            </a:r>
            <a:r>
              <a: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짧게 자른 </a:t>
            </a:r>
            <a:r>
              <a:rPr lang="ko-KR" altLang="en-US" sz="1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머리형이</a:t>
            </a:r>
            <a:r>
              <a: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자주 보이게 되었다</a:t>
            </a:r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.</a:t>
            </a:r>
          </a:p>
          <a:p>
            <a:pPr fontAlgn="base"/>
            <a:endParaRPr lang="en-US" altLang="ko-KR" sz="800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pPr fontAlgn="base"/>
            <a:r>
              <a:rPr lang="ko-KR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여기저기서 </a:t>
            </a:r>
            <a:r>
              <a: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이발소가 생겨 영국풍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, </a:t>
            </a:r>
            <a:r>
              <a: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프랑스풍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, </a:t>
            </a:r>
            <a:r>
              <a: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일본풍 등의 </a:t>
            </a:r>
            <a:endParaRPr lang="en-US" altLang="ko-KR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pPr fontAlgn="base"/>
            <a:endParaRPr lang="en-US" altLang="ko-KR" sz="800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  <a:p>
            <a:pPr fontAlgn="base"/>
            <a:r>
              <a:rPr lang="ko-KR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각양각색의 머리모양이 등장하였다</a:t>
            </a:r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.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66133" y="4416458"/>
            <a:ext cx="726352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ko-KR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폐도령은</a:t>
            </a:r>
            <a:r>
              <a: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칼을 </a:t>
            </a:r>
            <a:r>
              <a:rPr lang="ko-KR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차는것을</a:t>
            </a:r>
            <a:r>
              <a:rPr lang="ko-KR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금지 하는 것</a:t>
            </a:r>
            <a:endParaRPr lang="en-US" altLang="ko-KR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base"/>
            <a:endParaRPr lang="en-US" altLang="ko-KR" sz="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base"/>
            <a:r>
              <a:rPr lang="ko-KR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급격한 변화를 가져온 개화에 적응하지 못하여 당황하는 사람도 많았다</a:t>
            </a:r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</a:p>
          <a:p>
            <a:pPr fontAlgn="base"/>
            <a:endParaRPr lang="en-US" altLang="ko-KR" sz="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base"/>
            <a:r>
              <a:rPr lang="ko-KR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폐도령이</a:t>
            </a:r>
            <a:r>
              <a:rPr lang="ko-KR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내려졌을 때 “</a:t>
            </a:r>
            <a:r>
              <a:rPr lang="ko-KR" alt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사츠마</a:t>
            </a:r>
            <a:r>
              <a:rPr lang="ko-KR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지역만이라도 칼을 차게 해달라”고 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탄원하는 </a:t>
            </a:r>
            <a:r>
              <a: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사족이 있었고 </a:t>
            </a:r>
            <a:endParaRPr lang="en-US" altLang="ko-KR" sz="1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base"/>
            <a:endParaRPr lang="en-US" altLang="ko-KR" sz="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base"/>
            <a:r>
              <a:rPr lang="ko-KR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‘</a:t>
            </a:r>
            <a:r>
              <a: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무사의 표시로서’라 하며 </a:t>
            </a:r>
            <a:r>
              <a:rPr lang="ko-KR" alt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허리에 목도를 </a:t>
            </a:r>
            <a:r>
              <a: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차는 사람도 있었다</a:t>
            </a: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21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456572" y="1665894"/>
            <a:ext cx="1535502" cy="4944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000" b="1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0 4</a:t>
            </a:r>
          </a:p>
        </p:txBody>
      </p:sp>
      <p:sp>
        <p:nvSpPr>
          <p:cNvPr id="9" name="직사각형 8"/>
          <p:cNvSpPr/>
          <p:nvPr/>
        </p:nvSpPr>
        <p:spPr>
          <a:xfrm>
            <a:off x="1196776" y="1795284"/>
            <a:ext cx="560900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메이지시대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주거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95732" y="2514603"/>
            <a:ext cx="865333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</a:t>
            </a: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서구 건축이 들어오기 시작함</a:t>
            </a:r>
            <a:endParaRPr lang="en-US" altLang="ko-KR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학교</a:t>
            </a: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역</a:t>
            </a: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관청 같은 공공건물은 서양식으로 건축</a:t>
            </a: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</a:p>
          <a:p>
            <a:pPr fontAlgn="base">
              <a:lnSpc>
                <a:spcPct val="150000"/>
              </a:lnSpc>
            </a:pP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</a:t>
            </a: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서양식으로 지은 개인주택은 귀족과 고급관리</a:t>
            </a: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부자상인이다</a:t>
            </a: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fontAlgn="base">
              <a:lnSpc>
                <a:spcPct val="150000"/>
              </a:lnSpc>
            </a:pP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그러나 서양식 집은 별채로 세워져 접대용 건물로 이용하였고 생활은 전통가옥에서 지냈다</a:t>
            </a: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base">
              <a:lnSpc>
                <a:spcPct val="150000"/>
              </a:lnSpc>
            </a:pPr>
            <a:endParaRPr lang="en-US" altLang="ko-KR" sz="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</a:t>
            </a: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서양식 주택은 집주인의 지위를 상징해 주는 존재 였으며 일반 민중과는 관계가 없었다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2" name="직선 연결선 11"/>
          <p:cNvCxnSpPr/>
          <p:nvPr/>
        </p:nvCxnSpPr>
        <p:spPr>
          <a:xfrm>
            <a:off x="1073727" y="1843773"/>
            <a:ext cx="0" cy="248261"/>
          </a:xfrm>
          <a:prstGeom prst="line">
            <a:avLst/>
          </a:prstGeom>
          <a:ln w="28575"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직사각형 12"/>
          <p:cNvSpPr/>
          <p:nvPr/>
        </p:nvSpPr>
        <p:spPr>
          <a:xfrm>
            <a:off x="395822" y="316255"/>
            <a:ext cx="3192505" cy="461665"/>
          </a:xfrm>
          <a:prstGeom prst="rect">
            <a:avLst/>
          </a:prstGeom>
        </p:spPr>
        <p:txBody>
          <a:bodyPr vert="horz" wrap="square">
            <a:spAutoFit/>
          </a:bodyPr>
          <a:lstStyle/>
          <a:p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</a:rPr>
              <a:t>2</a:t>
            </a:r>
            <a:r>
              <a:rPr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</a:rPr>
              <a:t>. </a:t>
            </a:r>
            <a:r>
              <a:rPr lang="ko-KR" altLang="en-US" sz="2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</a:rPr>
              <a:t>메이지시대</a:t>
            </a:r>
            <a:r>
              <a:rPr lang="ko-KR" alt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</a:rPr>
              <a:t> 문화</a:t>
            </a:r>
            <a:endParaRPr lang="en-US" altLang="ko-KR" sz="2400" b="1" dirty="0">
              <a:solidFill>
                <a:schemeClr val="tx1">
                  <a:lumMod val="75000"/>
                  <a:lumOff val="25000"/>
                </a:schemeClr>
              </a:solidFill>
              <a:latin typeface="Noto Sans CJK KR Medium" pitchFamily="34" charset="-127"/>
              <a:ea typeface="Noto Sans CJK KR Medium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14500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456572" y="1160223"/>
            <a:ext cx="1535502" cy="4944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000" b="1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0 </a:t>
            </a:r>
            <a:r>
              <a:rPr lang="en-US" altLang="ko-KR" sz="2000" b="1" spc="-150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5</a:t>
            </a:r>
            <a:endParaRPr lang="en-US" altLang="ko-KR" sz="2000" b="1" spc="-150" dirty="0" smtClean="0">
              <a:solidFill>
                <a:schemeClr val="tx1">
                  <a:lumMod val="75000"/>
                  <a:lumOff val="2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1196776" y="1289613"/>
            <a:ext cx="560900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메이지시대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+ </a:t>
            </a:r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다이쇼시대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음식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95732" y="2008932"/>
            <a:ext cx="7830990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lnSpc>
                <a:spcPct val="200000"/>
              </a:lnSpc>
            </a:pP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</a:t>
            </a: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메이지 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시대부터 </a:t>
            </a:r>
            <a:r>
              <a:rPr lang="ko-KR" alt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다이쇼시대는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일식과 양식이 공존하는 시대라 할 수 있다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endParaRPr lang="en-US" altLang="ko-KR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base">
              <a:lnSpc>
                <a:spcPct val="200000"/>
              </a:lnSpc>
            </a:pP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메이지 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유신에 의해 봉건제도가 무너지고 서양문물을 적극적으로 수용하려는 </a:t>
            </a:r>
            <a:endParaRPr lang="en-US" altLang="ko-KR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base">
              <a:lnSpc>
                <a:spcPct val="200000"/>
              </a:lnSpc>
            </a:pP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풍습이 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생기면서 요리에도 커다란 변화를 가져와 육식을 장려한 </a:t>
            </a:r>
            <a:r>
              <a:rPr lang="ko-KR" alt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스키야키가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유행하고</a:t>
            </a:r>
            <a:endParaRPr lang="en-US" altLang="ko-KR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base">
              <a:lnSpc>
                <a:spcPct val="200000"/>
              </a:lnSpc>
            </a:pP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양주와 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다양한 서양요리가 생겨났다</a:t>
            </a: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en-US" altLang="ko-KR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base">
              <a:lnSpc>
                <a:spcPct val="200000"/>
              </a:lnSpc>
            </a:pP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육식의대중화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ko-KR" alt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고로케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커틀릿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카레라이스 등</a:t>
            </a: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2" name="직선 연결선 11"/>
          <p:cNvCxnSpPr/>
          <p:nvPr/>
        </p:nvCxnSpPr>
        <p:spPr>
          <a:xfrm>
            <a:off x="1073727" y="1350148"/>
            <a:ext cx="0" cy="248261"/>
          </a:xfrm>
          <a:prstGeom prst="line">
            <a:avLst/>
          </a:prstGeom>
          <a:ln w="28575"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직사각형 12"/>
          <p:cNvSpPr/>
          <p:nvPr/>
        </p:nvSpPr>
        <p:spPr>
          <a:xfrm>
            <a:off x="395822" y="316255"/>
            <a:ext cx="4751142" cy="461665"/>
          </a:xfrm>
          <a:prstGeom prst="rect">
            <a:avLst/>
          </a:prstGeom>
        </p:spPr>
        <p:txBody>
          <a:bodyPr vert="horz" wrap="square">
            <a:spAutoFit/>
          </a:bodyPr>
          <a:lstStyle/>
          <a:p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</a:rPr>
              <a:t>2</a:t>
            </a:r>
            <a:r>
              <a:rPr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</a:rPr>
              <a:t>. </a:t>
            </a:r>
            <a:r>
              <a:rPr lang="ko-KR" altLang="en-US" sz="2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</a:rPr>
              <a:t>메이지시대</a:t>
            </a:r>
            <a:r>
              <a:rPr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</a:rPr>
              <a:t>+</a:t>
            </a:r>
            <a:r>
              <a:rPr lang="ko-KR" altLang="en-US" sz="2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</a:rPr>
              <a:t>다이쇼시대</a:t>
            </a:r>
            <a:r>
              <a:rPr lang="ko-KR" alt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</a:rPr>
              <a:t> 문화</a:t>
            </a:r>
            <a:endParaRPr lang="en-US" altLang="ko-KR" sz="2400" b="1" dirty="0">
              <a:solidFill>
                <a:schemeClr val="tx1">
                  <a:lumMod val="75000"/>
                  <a:lumOff val="25000"/>
                </a:schemeClr>
              </a:solidFill>
              <a:latin typeface="Noto Sans CJK KR Medium" pitchFamily="34" charset="-127"/>
              <a:ea typeface="Noto Sans CJK KR Medium" pitchFamily="34" charset="-127"/>
            </a:endParaRPr>
          </a:p>
        </p:txBody>
      </p:sp>
      <p:pic>
        <p:nvPicPr>
          <p:cNvPr id="2050" name="Picture 2" descr="C:\Users\my\Desktop\ũ%B1⺯ȯ_DSC0521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2964" y="4817845"/>
            <a:ext cx="2416355" cy="1605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my\Desktop\%B9ν%BAĿƲ%B8%B4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6836" y="4137343"/>
            <a:ext cx="2895600" cy="2158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2616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직사각형 12"/>
          <p:cNvSpPr/>
          <p:nvPr/>
        </p:nvSpPr>
        <p:spPr>
          <a:xfrm>
            <a:off x="395822" y="316255"/>
            <a:ext cx="3192505" cy="461665"/>
          </a:xfrm>
          <a:prstGeom prst="rect">
            <a:avLst/>
          </a:prstGeom>
        </p:spPr>
        <p:txBody>
          <a:bodyPr vert="horz" wrap="square">
            <a:spAutoFit/>
          </a:bodyPr>
          <a:lstStyle/>
          <a:p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</a:rPr>
              <a:t>3</a:t>
            </a:r>
            <a:r>
              <a:rPr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</a:rPr>
              <a:t>. </a:t>
            </a:r>
            <a:r>
              <a:rPr lang="ko-KR" altLang="en-US" sz="2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</a:rPr>
              <a:t>다이쇼시대</a:t>
            </a:r>
            <a:r>
              <a:rPr lang="ko-KR" alt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</a:rPr>
              <a:t> 문화</a:t>
            </a:r>
            <a:endParaRPr lang="en-US" altLang="ko-KR" sz="2400" b="1" dirty="0">
              <a:solidFill>
                <a:schemeClr val="tx1">
                  <a:lumMod val="75000"/>
                  <a:lumOff val="25000"/>
                </a:schemeClr>
              </a:solidFill>
              <a:latin typeface="Noto Sans CJK KR Medium" pitchFamily="34" charset="-127"/>
              <a:ea typeface="Noto Sans CJK KR Medium" pitchFamily="34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456572" y="1575843"/>
            <a:ext cx="153550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000" b="1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0 1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1196776" y="1705233"/>
            <a:ext cx="560900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다이쇼시대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문학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81328" y="2237523"/>
            <a:ext cx="885851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</a:t>
            </a: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이상주의적인 휴머니즘과 강렬한 자아긍정을 특색으로 하였다</a:t>
            </a: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base"/>
            <a:endParaRPr lang="ko-KR" altLang="en-US" sz="9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base"/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</a:t>
            </a: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작품내용 및 </a:t>
            </a:r>
            <a:r>
              <a:rPr lang="ko-KR" altLang="en-US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문어성을</a:t>
            </a: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완전히 배재한 자유 평탄한 문체로서 </a:t>
            </a:r>
            <a:r>
              <a:rPr lang="ko-KR" altLang="en-US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다이쇼</a:t>
            </a: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전기 문단에 주류를 이루었다</a:t>
            </a: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fontAlgn="base"/>
            <a:endParaRPr lang="en-US" altLang="ko-KR" sz="9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base"/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</a:t>
            </a:r>
            <a:r>
              <a:rPr lang="ko-KR" alt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무샤노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고지사내아쯔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시가 </a:t>
            </a:r>
            <a:r>
              <a:rPr lang="ko-KR" alt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나오야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등의 </a:t>
            </a:r>
            <a:r>
              <a:rPr lang="ko-KR" alt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시라가바파</a:t>
            </a:r>
            <a:endParaRPr lang="en-US" altLang="ko-KR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자연주의와 탐미파가 대립하고 있던 </a:t>
            </a:r>
            <a:r>
              <a:rPr lang="ko-KR" alt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메이지시대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말기 문단에 새로운 바람을 불어 놓음</a:t>
            </a: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  <a:endParaRPr lang="en-US" altLang="ko-KR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456572" y="4249748"/>
            <a:ext cx="1535502" cy="4944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000" b="1" spc="-1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ea"/>
                <a:ea typeface="+mj-ea"/>
              </a:rPr>
              <a:t>0 2</a:t>
            </a:r>
          </a:p>
        </p:txBody>
      </p:sp>
      <p:sp>
        <p:nvSpPr>
          <p:cNvPr id="16" name="직사각형 15"/>
          <p:cNvSpPr/>
          <p:nvPr/>
        </p:nvSpPr>
        <p:spPr>
          <a:xfrm>
            <a:off x="1196776" y="4358357"/>
            <a:ext cx="560900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다이쇼시대</a:t>
            </a:r>
            <a:r>
              <a:rPr lang="ko-KR" alt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대중매체</a:t>
            </a:r>
            <a:endParaRPr lang="en-US" altLang="ko-KR" b="1" dirty="0" smtClean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54160" y="5008406"/>
            <a:ext cx="66239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/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신문 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</a:t>
            </a:r>
            <a:r>
              <a:rPr lang="ko-KR" alt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라디오</a:t>
            </a:r>
            <a:r>
              <a:rPr lang="en-US" altLang="ko-KR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1925</a:t>
            </a:r>
            <a:r>
              <a: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년 라디오 방송 시작→도시와 농촌간의 문화격차 축소</a:t>
            </a:r>
            <a:r>
              <a:rPr lang="en-US" altLang="ko-KR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  <a:endParaRPr lang="ko-KR" alt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8" name="직선 연결선 17"/>
          <p:cNvCxnSpPr/>
          <p:nvPr/>
        </p:nvCxnSpPr>
        <p:spPr>
          <a:xfrm>
            <a:off x="1073727" y="1753722"/>
            <a:ext cx="0" cy="248261"/>
          </a:xfrm>
          <a:prstGeom prst="line">
            <a:avLst/>
          </a:prstGeom>
          <a:ln w="28575"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1113373" y="4418892"/>
            <a:ext cx="0" cy="248261"/>
          </a:xfrm>
          <a:prstGeom prst="line">
            <a:avLst/>
          </a:prstGeom>
          <a:ln w="28575">
            <a:solidFill>
              <a:schemeClr val="bg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1258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2028</TotalTime>
  <Words>759</Words>
  <Application>Microsoft Office PowerPoint</Application>
  <PresentationFormat>A4 용지(210x297mm)</PresentationFormat>
  <Paragraphs>173</Paragraphs>
  <Slides>14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15" baseType="lpstr">
      <vt:lpstr>3_Office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HOME</dc:creator>
  <cp:lastModifiedBy>my</cp:lastModifiedBy>
  <cp:revision>478</cp:revision>
  <dcterms:created xsi:type="dcterms:W3CDTF">2017-09-07T10:48:07Z</dcterms:created>
  <dcterms:modified xsi:type="dcterms:W3CDTF">2018-11-21T15:06:16Z</dcterms:modified>
</cp:coreProperties>
</file>