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94" r:id="rId3"/>
    <p:sldId id="266" r:id="rId4"/>
    <p:sldId id="269" r:id="rId5"/>
    <p:sldId id="310" r:id="rId6"/>
    <p:sldId id="312" r:id="rId7"/>
    <p:sldId id="305" r:id="rId8"/>
    <p:sldId id="308" r:id="rId9"/>
    <p:sldId id="313" r:id="rId10"/>
    <p:sldId id="314" r:id="rId11"/>
    <p:sldId id="317" r:id="rId12"/>
    <p:sldId id="315" r:id="rId13"/>
    <p:sldId id="311" r:id="rId14"/>
    <p:sldId id="318" r:id="rId15"/>
    <p:sldId id="320" r:id="rId16"/>
    <p:sldId id="321" r:id="rId17"/>
    <p:sldId id="319" r:id="rId18"/>
    <p:sldId id="316" r:id="rId19"/>
    <p:sldId id="322" r:id="rId20"/>
    <p:sldId id="323" r:id="rId21"/>
    <p:sldId id="324" r:id="rId22"/>
    <p:sldId id="325" r:id="rId23"/>
    <p:sldId id="326" r:id="rId24"/>
    <p:sldId id="328" r:id="rId25"/>
    <p:sldId id="327" r:id="rId26"/>
    <p:sldId id="329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3D3D3D"/>
    <a:srgbClr val="FEFEF4"/>
    <a:srgbClr val="FDFDDF"/>
    <a:srgbClr val="FCFBFA"/>
    <a:srgbClr val="F8F8F6"/>
    <a:srgbClr val="F4F3EE"/>
    <a:srgbClr val="E0E0D8"/>
    <a:srgbClr val="F4F3F2"/>
    <a:srgbClr val="F4F2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1" autoAdjust="0"/>
    <p:restoredTop sz="96781" autoAdjust="0"/>
  </p:normalViewPr>
  <p:slideViewPr>
    <p:cSldViewPr snapToGrid="0" showGuides="1">
      <p:cViewPr varScale="1">
        <p:scale>
          <a:sx n="49" d="100"/>
          <a:sy n="49" d="100"/>
        </p:scale>
        <p:origin x="-108" y="-51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4"/>
    </p:cViewPr>
  </p:sorter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0BA11-FEDB-4E64-B4BE-9FDEE8123FE3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56DB-D808-478E-8624-F84E557D34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6790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002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665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715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211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72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3035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5936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3316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8041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798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031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pPr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A0478F-8E5F-4F47-A1F2-76F3C50F715F}"/>
              </a:ext>
            </a:extLst>
          </p:cNvPr>
          <p:cNvSpPr txBox="1"/>
          <p:nvPr userDrawn="1"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0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3oW5j3cYb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kRXiTgiC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736667" y="1061024"/>
            <a:ext cx="5603035" cy="3483707"/>
            <a:chOff x="452664" y="316230"/>
            <a:chExt cx="5603035" cy="3483707"/>
          </a:xfrm>
        </p:grpSpPr>
        <p:sp>
          <p:nvSpPr>
            <p:cNvPr id="7" name="TextBox 6"/>
            <p:cNvSpPr txBox="1"/>
            <p:nvPr/>
          </p:nvSpPr>
          <p:spPr>
            <a:xfrm>
              <a:off x="792720" y="383617"/>
              <a:ext cx="5262979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spc="-300" dirty="0" smtClean="0">
                  <a:solidFill>
                    <a:schemeClr val="bg2">
                      <a:lumMod val="75000"/>
                      <a:alpha val="30000"/>
                    </a:schemeClr>
                  </a:solidFill>
                </a:rPr>
                <a:t>전후 </a:t>
              </a:r>
              <a:r>
                <a:rPr lang="en-US" altLang="ko-KR" sz="4800" b="1" spc="-300" dirty="0" smtClean="0">
                  <a:solidFill>
                    <a:schemeClr val="bg2">
                      <a:lumMod val="75000"/>
                      <a:alpha val="30000"/>
                    </a:schemeClr>
                  </a:solidFill>
                </a:rPr>
                <a:t>(1945~1989)</a:t>
              </a:r>
            </a:p>
            <a:p>
              <a:r>
                <a:rPr lang="ko-KR" altLang="en-US" sz="7200" b="1" spc="-300" dirty="0" smtClean="0">
                  <a:solidFill>
                    <a:schemeClr val="bg2">
                      <a:lumMod val="75000"/>
                      <a:alpha val="30000"/>
                    </a:schemeClr>
                  </a:solidFill>
                </a:rPr>
                <a:t>근대시대</a:t>
              </a:r>
              <a:endParaRPr lang="en-US" altLang="ko-KR" sz="7200" b="1" spc="-300" dirty="0" smtClean="0">
                <a:solidFill>
                  <a:schemeClr val="bg2">
                    <a:lumMod val="75000"/>
                    <a:alpha val="30000"/>
                  </a:schemeClr>
                </a:solidFill>
              </a:endParaRPr>
            </a:p>
            <a:p>
              <a:r>
                <a:rPr lang="ko-KR" altLang="en-US" sz="7200" b="1" spc="-300" dirty="0" smtClean="0">
                  <a:solidFill>
                    <a:schemeClr val="bg2">
                      <a:lumMod val="75000"/>
                      <a:alpha val="30000"/>
                    </a:schemeClr>
                  </a:solidFill>
                </a:rPr>
                <a:t>일본의 경제</a:t>
              </a:r>
              <a:endParaRPr lang="en-US" altLang="ko-KR" sz="7200" b="1" spc="-300" dirty="0" smtClean="0">
                <a:solidFill>
                  <a:schemeClr val="bg2">
                    <a:lumMod val="75000"/>
                    <a:alpha val="3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2664" y="316230"/>
              <a:ext cx="5480988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200" b="1" spc="-300" dirty="0" smtClean="0">
                  <a:solidFill>
                    <a:schemeClr val="accent1">
                      <a:alpha val="70000"/>
                    </a:schemeClr>
                  </a:solidFill>
                </a:rPr>
                <a:t> </a:t>
              </a:r>
              <a:r>
                <a:rPr lang="ko-KR" altLang="en-US" sz="7200" b="1" spc="-300" dirty="0" smtClean="0">
                  <a:solidFill>
                    <a:schemeClr val="accent1">
                      <a:alpha val="70000"/>
                    </a:schemeClr>
                  </a:solidFill>
                </a:rPr>
                <a:t>전후 </a:t>
              </a:r>
              <a:r>
                <a:rPr lang="en-US" altLang="ko-KR" sz="4800" b="1" spc="-300" dirty="0" smtClean="0">
                  <a:solidFill>
                    <a:schemeClr val="accent1">
                      <a:alpha val="70000"/>
                    </a:schemeClr>
                  </a:solidFill>
                </a:rPr>
                <a:t>(1945~1989)</a:t>
              </a:r>
            </a:p>
            <a:p>
              <a:r>
                <a:rPr lang="en-US" altLang="ko-KR" sz="7200" b="1" spc="-300" dirty="0" smtClean="0">
                  <a:solidFill>
                    <a:schemeClr val="accent1">
                      <a:alpha val="70000"/>
                    </a:schemeClr>
                  </a:solidFill>
                </a:rPr>
                <a:t> </a:t>
              </a:r>
              <a:r>
                <a:rPr lang="ko-KR" altLang="en-US" sz="7200" b="1" spc="-300" dirty="0" smtClean="0">
                  <a:solidFill>
                    <a:schemeClr val="accent1">
                      <a:alpha val="70000"/>
                    </a:schemeClr>
                  </a:solidFill>
                </a:rPr>
                <a:t>근대시대</a:t>
              </a:r>
              <a:endParaRPr lang="en-US" altLang="ko-KR" sz="7200" b="1" spc="-300" dirty="0">
                <a:solidFill>
                  <a:schemeClr val="accent1">
                    <a:alpha val="70000"/>
                  </a:schemeClr>
                </a:solidFill>
              </a:endParaRPr>
            </a:p>
            <a:p>
              <a:r>
                <a:rPr lang="en-US" altLang="ko-KR" sz="7200" b="1" spc="-300" dirty="0">
                  <a:solidFill>
                    <a:schemeClr val="accent1">
                      <a:alpha val="70000"/>
                    </a:schemeClr>
                  </a:solidFill>
                </a:rPr>
                <a:t> </a:t>
              </a:r>
              <a:r>
                <a:rPr lang="ko-KR" altLang="en-US" sz="7200" b="1" spc="-300" dirty="0" smtClean="0">
                  <a:solidFill>
                    <a:schemeClr val="accent1">
                      <a:alpha val="70000"/>
                    </a:schemeClr>
                  </a:solidFill>
                </a:rPr>
                <a:t>일본의 경제</a:t>
              </a:r>
              <a:endParaRPr lang="en-US" altLang="ko-KR" sz="7200" b="1" spc="-300" dirty="0" smtClean="0">
                <a:solidFill>
                  <a:schemeClr val="accent1">
                    <a:alpha val="7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77125" y="3220866"/>
            <a:ext cx="3376734" cy="1866900"/>
            <a:chOff x="8162925" y="2495550"/>
            <a:chExt cx="3376734" cy="1866900"/>
          </a:xfrm>
        </p:grpSpPr>
        <p:sp>
          <p:nvSpPr>
            <p:cNvPr id="5" name="이등변 삼각형 4"/>
            <p:cNvSpPr/>
            <p:nvPr/>
          </p:nvSpPr>
          <p:spPr>
            <a:xfrm>
              <a:off x="8162925" y="2495550"/>
              <a:ext cx="2165604" cy="18669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>
              <a:off x="9374055" y="2495550"/>
              <a:ext cx="2165604" cy="186690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5529397" y="5364964"/>
            <a:ext cx="5272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spc="-300" dirty="0" smtClean="0">
                <a:solidFill>
                  <a:schemeClr val="accent1">
                    <a:alpha val="70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일본어일본학과  </a:t>
            </a:r>
            <a:r>
              <a:rPr lang="en-US" altLang="ko-KR" sz="3200" b="1" spc="-300" dirty="0" smtClean="0">
                <a:solidFill>
                  <a:schemeClr val="accent1">
                    <a:alpha val="70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21**21**  </a:t>
            </a:r>
            <a:r>
              <a:rPr lang="ko-KR" altLang="en-US" sz="3200" b="1" spc="-300" dirty="0" err="1" smtClean="0">
                <a:solidFill>
                  <a:schemeClr val="accent1">
                    <a:alpha val="70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김성</a:t>
            </a:r>
            <a:r>
              <a:rPr lang="en-US" altLang="ko-KR" sz="3200" b="1" spc="-300" dirty="0" smtClean="0">
                <a:solidFill>
                  <a:schemeClr val="accent1">
                    <a:alpha val="70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*</a:t>
            </a:r>
            <a:endParaRPr lang="ko-KR" altLang="en-US" sz="32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7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3900427" cy="660429"/>
            <a:chOff x="1188881" y="351819"/>
            <a:chExt cx="3900427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5680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002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호황의 시작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39004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진무 경기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 [</a:t>
              </a:r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神武景気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(1955~1957)</a:t>
              </a:r>
              <a:endParaRPr lang="ko-KR" altLang="en-US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pic>
        <p:nvPicPr>
          <p:cNvPr id="14" name="그림 13" descr="74a98692238904766aede7d1fc4135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79" y="1650258"/>
            <a:ext cx="5686425" cy="379095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661483" y="1634245"/>
            <a:ext cx="5116749" cy="3871609"/>
            <a:chOff x="661483" y="1634245"/>
            <a:chExt cx="5116749" cy="3871609"/>
          </a:xfrm>
        </p:grpSpPr>
        <p:sp>
          <p:nvSpPr>
            <p:cNvPr id="11" name="직사각형 10"/>
            <p:cNvSpPr/>
            <p:nvPr/>
          </p:nvSpPr>
          <p:spPr>
            <a:xfrm>
              <a:off x="661483" y="1634245"/>
              <a:ext cx="5116749" cy="387160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7439" y="1961558"/>
              <a:ext cx="4812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전쟁 특수로  활기를 되찾은 경제</a:t>
              </a:r>
              <a:endParaRPr lang="ko-KR" altLang="en-US" sz="2800" b="1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47635" y="2451370"/>
            <a:ext cx="41785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</a:pPr>
            <a:endParaRPr lang="en-US" altLang="ko-KR" sz="2400" spc="-150" dirty="0" smtClean="0">
              <a:solidFill>
                <a:schemeClr val="tx2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1950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년 한국 전쟁 발발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미군 보급 물자 지원과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  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파손 된 전투기 등의 수리</a:t>
            </a:r>
          </a:p>
        </p:txBody>
      </p: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4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3900427" cy="660429"/>
            <a:chOff x="1188881" y="351819"/>
            <a:chExt cx="3900427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5680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002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호황의 시작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39004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진무 경기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 [</a:t>
              </a:r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神武景気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(1955~1957)</a:t>
              </a:r>
              <a:endParaRPr lang="ko-KR" altLang="en-US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3866840" y="1487381"/>
            <a:ext cx="4371101" cy="4246669"/>
            <a:chOff x="3866840" y="1544531"/>
            <a:chExt cx="4371101" cy="4246669"/>
          </a:xfrm>
        </p:grpSpPr>
        <p:sp>
          <p:nvSpPr>
            <p:cNvPr id="32" name="타원 31"/>
            <p:cNvSpPr/>
            <p:nvPr/>
          </p:nvSpPr>
          <p:spPr>
            <a:xfrm>
              <a:off x="3866840" y="1544531"/>
              <a:ext cx="4371101" cy="424666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33353" y="2498789"/>
              <a:ext cx="237116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8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전자기계</a:t>
              </a:r>
              <a:endParaRPr lang="en-US" altLang="ko-KR" sz="48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ctr"/>
              <a:r>
                <a:rPr lang="ko-KR" altLang="en-US" sz="48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정밀기계</a:t>
              </a:r>
              <a:endParaRPr lang="en-US" altLang="ko-KR" sz="48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ctr"/>
              <a:r>
                <a:rPr lang="ko-KR" altLang="en-US" sz="48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자동</a:t>
              </a:r>
              <a:r>
                <a:rPr lang="ko-KR" altLang="en-US" sz="48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차</a:t>
              </a:r>
              <a:endParaRPr lang="ko-KR" altLang="en-US" sz="4800" b="1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7330851" y="2085179"/>
            <a:ext cx="3318099" cy="3223643"/>
            <a:chOff x="7330851" y="2142329"/>
            <a:chExt cx="3318099" cy="3223643"/>
          </a:xfrm>
        </p:grpSpPr>
        <p:sp>
          <p:nvSpPr>
            <p:cNvPr id="33" name="타원 32"/>
            <p:cNvSpPr/>
            <p:nvPr/>
          </p:nvSpPr>
          <p:spPr>
            <a:xfrm>
              <a:off x="7330851" y="2142329"/>
              <a:ext cx="3318099" cy="3223643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70036" y="2674229"/>
              <a:ext cx="215315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철강</a:t>
              </a:r>
              <a:endParaRPr lang="en-US" altLang="ko-KR" sz="40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ctr"/>
              <a:r>
                <a:rPr lang="ko-KR" altLang="en-US" sz="40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화학</a:t>
              </a:r>
              <a:endParaRPr lang="en-US" altLang="ko-KR" sz="40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ctr"/>
              <a:r>
                <a:rPr lang="ko-KR" altLang="en-US" sz="40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석유 정재</a:t>
              </a:r>
              <a:endParaRPr lang="ko-KR" altLang="en-US" sz="4000" b="1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1984218" y="2612502"/>
            <a:ext cx="2232552" cy="2168998"/>
            <a:chOff x="1984218" y="2669652"/>
            <a:chExt cx="2232552" cy="2168998"/>
          </a:xfrm>
        </p:grpSpPr>
        <p:sp>
          <p:nvSpPr>
            <p:cNvPr id="31" name="타원 30"/>
            <p:cNvSpPr/>
            <p:nvPr/>
          </p:nvSpPr>
          <p:spPr>
            <a:xfrm>
              <a:off x="1984218" y="2669652"/>
              <a:ext cx="2232552" cy="2168998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52683" y="3152761"/>
              <a:ext cx="167866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석탄</a:t>
              </a:r>
              <a:endParaRPr lang="en-US" altLang="ko-KR" sz="32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ctr"/>
              <a:r>
                <a:rPr lang="ko-KR" altLang="en-US" sz="32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해운산</a:t>
              </a:r>
              <a:r>
                <a:rPr lang="ko-KR" altLang="en-US" sz="3200" b="1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업</a:t>
              </a:r>
              <a:endParaRPr lang="ko-KR" altLang="en-US" sz="3200" b="1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1812768" y="1296881"/>
            <a:ext cx="8664732" cy="4246669"/>
            <a:chOff x="2136618" y="1639781"/>
            <a:chExt cx="8664732" cy="4246669"/>
          </a:xfrm>
        </p:grpSpPr>
        <p:sp>
          <p:nvSpPr>
            <p:cNvPr id="66" name="타원 65"/>
            <p:cNvSpPr/>
            <p:nvPr/>
          </p:nvSpPr>
          <p:spPr>
            <a:xfrm>
              <a:off x="2136618" y="2764902"/>
              <a:ext cx="2232552" cy="2168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7483251" y="2237579"/>
              <a:ext cx="3318099" cy="32236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4019240" y="1639781"/>
              <a:ext cx="4371101" cy="4246669"/>
              <a:chOff x="3866840" y="1544531"/>
              <a:chExt cx="4371101" cy="4246669"/>
            </a:xfrm>
          </p:grpSpPr>
          <p:sp>
            <p:nvSpPr>
              <p:cNvPr id="60" name="타원 59"/>
              <p:cNvSpPr/>
              <p:nvPr/>
            </p:nvSpPr>
            <p:spPr>
              <a:xfrm>
                <a:off x="3866840" y="1544531"/>
                <a:ext cx="4371101" cy="4246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204703" y="2936939"/>
                <a:ext cx="387477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b="1" dirty="0" smtClean="0">
                    <a:solidFill>
                      <a:schemeClr val="accent2">
                        <a:lumMod val="75000"/>
                      </a:schemeClr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기술혁신에 </a:t>
                </a:r>
                <a:r>
                  <a:rPr lang="ko-KR" altLang="en-US" sz="4400" b="1" dirty="0" smtClean="0">
                    <a:solidFill>
                      <a:schemeClr val="accent2">
                        <a:lumMod val="75000"/>
                      </a:schemeClr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의한</a:t>
                </a:r>
                <a:endParaRPr lang="en-US" altLang="ko-KR" sz="4400" b="1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  <a:p>
                <a:pPr algn="ctr"/>
                <a:r>
                  <a:rPr lang="ko-KR" altLang="en-US" sz="4400" b="1" dirty="0" smtClean="0">
                    <a:solidFill>
                      <a:schemeClr val="accent2">
                        <a:lumMod val="75000"/>
                      </a:schemeClr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산업구조 변혁기</a:t>
                </a:r>
                <a:endParaRPr lang="ko-KR" altLang="en-US" sz="4400" b="1" dirty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5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3900427" cy="660429"/>
            <a:chOff x="1188881" y="351819"/>
            <a:chExt cx="3900427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5680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002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호황의 시작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39004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진무 경기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 [</a:t>
              </a:r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神武景気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(1955~1957)</a:t>
              </a:r>
              <a:endParaRPr lang="ko-KR" altLang="en-US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031133" y="1361873"/>
            <a:ext cx="5797685" cy="4708187"/>
            <a:chOff x="1264596" y="1439694"/>
            <a:chExt cx="5797685" cy="4708187"/>
          </a:xfrm>
        </p:grpSpPr>
        <p:sp>
          <p:nvSpPr>
            <p:cNvPr id="19" name="직사각형 18"/>
            <p:cNvSpPr/>
            <p:nvPr/>
          </p:nvSpPr>
          <p:spPr>
            <a:xfrm>
              <a:off x="1264596" y="1439694"/>
              <a:ext cx="5797685" cy="470818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pic>
          <p:nvPicPr>
            <p:cNvPr id="20" name="그림 19" descr="e9dbff553c38d8cf5ef20bea22f1637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4798" y="1567775"/>
              <a:ext cx="5169990" cy="386025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178995" y="5466943"/>
              <a:ext cx="3817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&lt;“</a:t>
              </a:r>
              <a:r>
                <a:rPr lang="ko-KR" altLang="en-US" sz="2800" b="1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삼종의 신기</a:t>
              </a:r>
              <a:r>
                <a:rPr lang="en-US" altLang="ko-KR" sz="280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”</a:t>
              </a:r>
              <a:r>
                <a:rPr lang="ko-KR" altLang="en-US" sz="280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 의 출현</a:t>
              </a:r>
              <a:r>
                <a:rPr lang="en-US" altLang="ko-KR" sz="280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&gt;</a:t>
              </a:r>
              <a:endParaRPr lang="ko-KR" altLang="en-US" sz="2800" dirty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cxnSp>
        <p:nvCxnSpPr>
          <p:cNvPr id="27" name="직선 화살표 연결선 26"/>
          <p:cNvCxnSpPr/>
          <p:nvPr/>
        </p:nvCxnSpPr>
        <p:spPr>
          <a:xfrm flipV="1">
            <a:off x="6186792" y="2529191"/>
            <a:ext cx="1361872" cy="11089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7801584" y="1517515"/>
            <a:ext cx="3424136" cy="3132307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일본 설화 속 등장하는 </a:t>
            </a:r>
            <a:endParaRPr lang="en-US" altLang="ko-KR" sz="200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청동으로 만든 </a:t>
            </a:r>
            <a:endParaRPr lang="en-US" altLang="ko-KR" sz="200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000" b="1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거울</a:t>
            </a:r>
            <a:r>
              <a:rPr lang="en-US" altLang="ko-KR" sz="2000" b="1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, </a:t>
            </a:r>
            <a:r>
              <a:rPr lang="ko-KR" altLang="en-US" sz="2000" b="1" dirty="0" err="1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칼</a:t>
            </a:r>
            <a:r>
              <a:rPr lang="en-US" altLang="ko-KR" sz="2000" b="1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방울</a:t>
            </a:r>
            <a:endParaRPr lang="en-US" altLang="ko-KR" sz="2000" b="1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↓</a:t>
            </a:r>
            <a:endParaRPr lang="en-US" altLang="ko-KR" sz="200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천황의 보물이라 일컬음</a:t>
            </a:r>
            <a:endParaRPr lang="en-US" altLang="ko-KR" sz="200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33855" y="1225685"/>
            <a:ext cx="10505873" cy="50000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6" name="그림 35" descr="1503400777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15" y="1356278"/>
            <a:ext cx="6084003" cy="456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52" y="2285885"/>
            <a:ext cx="1835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003</a:t>
            </a:r>
            <a:endParaRPr lang="ko-KR" altLang="en-US" sz="7200" b="1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34" y="3549402"/>
            <a:ext cx="544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이와토</a:t>
            </a:r>
            <a:r>
              <a:rPr lang="ko-KR" altLang="en-US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 경기 </a:t>
            </a:r>
            <a:r>
              <a:rPr lang="en-US" altLang="ko-KR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[</a:t>
            </a:r>
            <a:r>
              <a:rPr lang="ja-JP" altLang="en-US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岩戸</a:t>
            </a:r>
            <a:r>
              <a:rPr lang="ko-KR" altLang="en-US" sz="3200" dirty="0" smtClean="0">
                <a:latin typeface="아리따-돋움(TTF)-Bold" pitchFamily="18" charset="-127"/>
                <a:ea typeface="아리따-돋움(TTF)-Bold" pitchFamily="18" charset="-127"/>
              </a:rPr>
              <a:t>景気</a:t>
            </a:r>
            <a:r>
              <a:rPr lang="en-US" altLang="ko-KR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] </a:t>
            </a:r>
            <a:r>
              <a:rPr lang="en-US" altLang="ko-KR" sz="20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(1958~1961)</a:t>
            </a:r>
            <a:endParaRPr lang="ko-KR" altLang="en-US" sz="2000" spc="-15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17178" y="3070617"/>
            <a:ext cx="13901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아리따-돋움(TTF)-Bold" pitchFamily="18" charset="-127"/>
                <a:ea typeface="아리따-돋움(TTF)-Bold" pitchFamily="18" charset="-127"/>
              </a:rPr>
              <a:t>설비 투자의 경기 주도</a:t>
            </a:r>
            <a:endParaRPr lang="ko-KR" altLang="en-US" sz="105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1" name="이등변 삼각형 10"/>
          <p:cNvSpPr/>
          <p:nvPr/>
        </p:nvSpPr>
        <p:spPr>
          <a:xfrm>
            <a:off x="6688067" y="919927"/>
            <a:ext cx="3334365" cy="459420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8552835" y="919927"/>
            <a:ext cx="3334365" cy="4594205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06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142481" cy="660429"/>
            <a:chOff x="1188881" y="351819"/>
            <a:chExt cx="4142481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885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003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설비 투자의 경제 주도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1424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이와</a:t>
              </a:r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토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 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경기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 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岩戸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(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1958~1961)</a:t>
              </a:r>
              <a:endParaRPr lang="ko-KR" altLang="en-US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pic>
        <p:nvPicPr>
          <p:cNvPr id="15" name="그림 14" descr="20140217-69-638.jpg"/>
          <p:cNvPicPr>
            <a:picLocks noChangeAspect="1"/>
          </p:cNvPicPr>
          <p:nvPr/>
        </p:nvPicPr>
        <p:blipFill>
          <a:blip r:embed="rId2"/>
          <a:srcRect t="6576" r="1411"/>
          <a:stretch>
            <a:fillRect/>
          </a:stretch>
        </p:blipFill>
        <p:spPr>
          <a:xfrm>
            <a:off x="2524125" y="1104900"/>
            <a:ext cx="7604505" cy="541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142481" cy="660429"/>
            <a:chOff x="1188881" y="351819"/>
            <a:chExt cx="4142481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885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003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설비 투자의 경제 주도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1424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이와</a:t>
              </a:r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토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 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경기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 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岩戸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(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1958~1961)</a:t>
              </a:r>
              <a:endParaRPr lang="ko-KR" altLang="en-US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cxnSp>
        <p:nvCxnSpPr>
          <p:cNvPr id="13" name="직선 연결선 12"/>
          <p:cNvCxnSpPr/>
          <p:nvPr/>
        </p:nvCxnSpPr>
        <p:spPr>
          <a:xfrm rot="16200000" flipH="1">
            <a:off x="4398205" y="3847614"/>
            <a:ext cx="4282433" cy="648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18"/>
          <p:cNvGrpSpPr/>
          <p:nvPr/>
        </p:nvGrpSpPr>
        <p:grpSpPr>
          <a:xfrm>
            <a:off x="7259847" y="1990741"/>
            <a:ext cx="4178535" cy="3410323"/>
            <a:chOff x="6381114" y="2661950"/>
            <a:chExt cx="4178535" cy="3410323"/>
          </a:xfrm>
        </p:grpSpPr>
        <p:sp>
          <p:nvSpPr>
            <p:cNvPr id="20" name="TextBox 19"/>
            <p:cNvSpPr txBox="1"/>
            <p:nvPr/>
          </p:nvSpPr>
          <p:spPr>
            <a:xfrm>
              <a:off x="6381114" y="2661950"/>
              <a:ext cx="2710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err="1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이와</a:t>
              </a:r>
              <a:r>
                <a:rPr lang="ko-KR" altLang="en-US" sz="3200" b="1" dirty="0" err="1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토</a:t>
              </a:r>
              <a:r>
                <a:rPr lang="ko-KR" altLang="en-US" sz="3200" b="1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 </a:t>
              </a:r>
              <a:r>
                <a:rPr lang="ko-KR" altLang="en-US" sz="3200" b="1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경기란</a:t>
              </a:r>
              <a:r>
                <a:rPr lang="en-US" altLang="ko-KR" sz="3200" b="1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?</a:t>
              </a:r>
              <a:endParaRPr lang="ko-KR" altLang="en-US" sz="3200" b="1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81114" y="3394617"/>
              <a:ext cx="417853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호경기 기간이 </a:t>
              </a:r>
              <a:r>
                <a:rPr lang="en-US" altLang="ko-KR" sz="28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42</a:t>
              </a:r>
              <a:r>
                <a:rPr lang="ko-KR" altLang="en-US" sz="28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개월로</a:t>
              </a:r>
              <a:r>
                <a:rPr lang="en-US" altLang="ko-KR" sz="28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,</a:t>
              </a:r>
            </a:p>
            <a:p>
              <a:pPr algn="just"/>
              <a:r>
                <a:rPr lang="ko-KR" altLang="en-US" sz="28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진무 경기를 넘어서는 기간</a:t>
              </a:r>
              <a:endParaRPr lang="en-US" altLang="ko-KR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endParaRPr lang="en-US" altLang="ko-KR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r>
                <a:rPr lang="en-US" altLang="ko-KR" sz="28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‘</a:t>
              </a:r>
              <a:r>
                <a:rPr lang="ko-KR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아마테라스 </a:t>
              </a:r>
              <a:r>
                <a:rPr lang="ko-KR" alt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오오미카미</a:t>
              </a:r>
              <a:r>
                <a:rPr lang="en-US" altLang="ko-KR" sz="28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’</a:t>
              </a:r>
              <a:r>
                <a:rPr lang="ko-KR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가</a:t>
              </a:r>
              <a:endPara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r>
                <a:rPr lang="ko-KR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하늘의 바위 문으로 숨어든</a:t>
              </a:r>
              <a:endPara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r>
                <a:rPr lang="ko-KR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이래 가장 </a:t>
              </a:r>
              <a:r>
                <a:rPr lang="ko-KR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호경기 </a:t>
              </a:r>
              <a:r>
                <a:rPr lang="ko-KR" altLang="en-US" sz="28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라는 </a:t>
              </a:r>
              <a:r>
                <a:rPr lang="ko-KR" altLang="en-US" sz="28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의미</a:t>
              </a:r>
              <a:endParaRPr lang="en-US" altLang="ko-KR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pic>
        <p:nvPicPr>
          <p:cNvPr id="14" name="그림 13" descr="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6" y="2076450"/>
            <a:ext cx="49149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142481" cy="660429"/>
            <a:chOff x="1188881" y="351819"/>
            <a:chExt cx="4142481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885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003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설비 투자의 경제 주도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1424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이와</a:t>
              </a:r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토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 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경기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 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岩戸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(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1958~1961)</a:t>
              </a:r>
              <a:endParaRPr lang="ko-KR" altLang="en-US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1047750" y="1485900"/>
            <a:ext cx="10229850" cy="462915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629400" y="1847850"/>
            <a:ext cx="4362450" cy="39433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1390650" y="1866900"/>
            <a:ext cx="4933950" cy="3943350"/>
            <a:chOff x="1390650" y="1866900"/>
            <a:chExt cx="4933950" cy="3943350"/>
          </a:xfrm>
        </p:grpSpPr>
        <p:sp>
          <p:nvSpPr>
            <p:cNvPr id="31" name="직사각형 30"/>
            <p:cNvSpPr/>
            <p:nvPr/>
          </p:nvSpPr>
          <p:spPr>
            <a:xfrm>
              <a:off x="1390650" y="1866900"/>
              <a:ext cx="4933950" cy="3943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32" name="그림 31" descr="oil (1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7155" y="2241905"/>
              <a:ext cx="3168295" cy="3168295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6686550" y="2190750"/>
            <a:ext cx="4326826" cy="52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석탄에서 석유로 에너지 자원 변화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3143250"/>
            <a:ext cx="4124847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태평양 연안에 </a:t>
            </a:r>
            <a:r>
              <a:rPr lang="ko-KR" altLang="en-US" sz="2400" spc="-150" dirty="0" err="1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콤비나트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형성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(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철강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, 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석유화학의 임해공업 지대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)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4648200"/>
            <a:ext cx="3990195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외국 자본 유입 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/ 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해외 유출 증가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4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142481" cy="660429"/>
            <a:chOff x="1188881" y="351819"/>
            <a:chExt cx="4142481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885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003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설비 투자의 경제 주도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1424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이와</a:t>
              </a:r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토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 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경기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 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岩戸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(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1958~1961)</a:t>
              </a:r>
              <a:endParaRPr lang="ko-KR" altLang="en-US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047750" y="1485900"/>
            <a:ext cx="10229850" cy="4629150"/>
            <a:chOff x="1047750" y="1485900"/>
            <a:chExt cx="10229850" cy="4629150"/>
          </a:xfrm>
        </p:grpSpPr>
        <p:grpSp>
          <p:nvGrpSpPr>
            <p:cNvPr id="17" name="그룹 16"/>
            <p:cNvGrpSpPr/>
            <p:nvPr/>
          </p:nvGrpSpPr>
          <p:grpSpPr>
            <a:xfrm>
              <a:off x="1047750" y="1485900"/>
              <a:ext cx="10229850" cy="4629150"/>
              <a:chOff x="1047750" y="1485900"/>
              <a:chExt cx="10229850" cy="4629150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1047750" y="1485900"/>
                <a:ext cx="10229850" cy="46291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7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6" name="그림 15" descr="l30_197_i1.png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2550" y="1843087"/>
                <a:ext cx="4966102" cy="3929063"/>
              </a:xfrm>
              <a:prstGeom prst="rect">
                <a:avLst/>
              </a:prstGeom>
            </p:spPr>
          </p:pic>
        </p:grpSp>
        <p:sp>
          <p:nvSpPr>
            <p:cNvPr id="19" name="직사각형 18"/>
            <p:cNvSpPr/>
            <p:nvPr/>
          </p:nvSpPr>
          <p:spPr>
            <a:xfrm>
              <a:off x="6629400" y="1847850"/>
              <a:ext cx="4362450" cy="394335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6819900" y="1976837"/>
            <a:ext cx="40386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b="1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설비투자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: 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사업체가 생산에 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필요한 유형자산을 구입하는 일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3162300"/>
            <a:ext cx="4039888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투자 경기가 과잉 될 정도로 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</a:pP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  기술이 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뒷받침되어 설비 투자가 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경기 주도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0850" y="4533900"/>
            <a:ext cx="3421129" cy="1209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</a:pPr>
            <a:endParaRPr lang="en-US" altLang="ko-KR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투자가 투자를 부르는 형식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52" y="2285885"/>
            <a:ext cx="1834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004</a:t>
            </a:r>
            <a:endParaRPr lang="ko-KR" altLang="en-US" sz="7200" b="1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34" y="3549402"/>
            <a:ext cx="6612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이자나</a:t>
            </a:r>
            <a:r>
              <a:rPr lang="ko-KR" altLang="en-US" sz="3200" spc="-15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기</a:t>
            </a:r>
            <a:r>
              <a:rPr lang="ko-KR" altLang="en-US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경기 </a:t>
            </a:r>
            <a:r>
              <a:rPr lang="en-US" altLang="ko-KR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[</a:t>
            </a:r>
            <a:r>
              <a:rPr lang="ja-JP" altLang="en-US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いざなぎ</a:t>
            </a:r>
            <a:r>
              <a:rPr lang="ko-KR" altLang="en-US" sz="3200" dirty="0" smtClean="0">
                <a:latin typeface="아리따-돋움(TTF)-Bold" pitchFamily="18" charset="-127"/>
                <a:ea typeface="아리따-돋움(TTF)-Bold" pitchFamily="18" charset="-127"/>
              </a:rPr>
              <a:t>景気</a:t>
            </a:r>
            <a:r>
              <a:rPr lang="en-US" altLang="ko-KR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] </a:t>
            </a:r>
            <a:r>
              <a:rPr lang="en-US" altLang="ko-KR" sz="20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(</a:t>
            </a:r>
            <a:r>
              <a:rPr lang="en-US" altLang="ko-KR" sz="20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1965~1970)</a:t>
            </a:r>
            <a:endParaRPr lang="ko-KR" altLang="en-US" sz="2000" spc="-15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94253" y="3090072"/>
            <a:ext cx="1484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아리따-돋움(TTF)-Bold" pitchFamily="18" charset="-127"/>
                <a:ea typeface="아리따-돋움(TTF)-Bold" pitchFamily="18" charset="-127"/>
              </a:rPr>
              <a:t>경제 강대국으로의 성장</a:t>
            </a:r>
            <a:endParaRPr lang="ko-KR" altLang="en-US" sz="105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1" name="이등변 삼각형 10"/>
          <p:cNvSpPr/>
          <p:nvPr/>
        </p:nvSpPr>
        <p:spPr>
          <a:xfrm>
            <a:off x="6688067" y="919927"/>
            <a:ext cx="3334365" cy="459420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8552835" y="919927"/>
            <a:ext cx="3334365" cy="4594205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06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778872" cy="660429"/>
            <a:chOff x="1188881" y="351819"/>
            <a:chExt cx="4778872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996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004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강대국으로의 성장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7788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spc="-150" dirty="0" err="1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이자나기</a:t>
              </a:r>
              <a:r>
                <a:rPr lang="ko-KR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 경기 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いざなぎ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(1965~1970)</a:t>
              </a:r>
              <a:endParaRPr lang="ko-KR" altLang="en-US" spc="-150" dirty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pic>
        <p:nvPicPr>
          <p:cNvPr id="15" name="그림 14" descr="20140217-69-638.jpg"/>
          <p:cNvPicPr>
            <a:picLocks noChangeAspect="1"/>
          </p:cNvPicPr>
          <p:nvPr/>
        </p:nvPicPr>
        <p:blipFill>
          <a:blip r:embed="rId2"/>
          <a:srcRect t="6576" r="1411"/>
          <a:stretch>
            <a:fillRect/>
          </a:stretch>
        </p:blipFill>
        <p:spPr>
          <a:xfrm>
            <a:off x="2524125" y="1104900"/>
            <a:ext cx="7604505" cy="541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006" y="34470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2139281" y="1289642"/>
            <a:ext cx="4689536" cy="4722051"/>
            <a:chOff x="451422" y="1190574"/>
            <a:chExt cx="5394456" cy="3704859"/>
          </a:xfrm>
        </p:grpSpPr>
        <p:grpSp>
          <p:nvGrpSpPr>
            <p:cNvPr id="11" name="그룹 10"/>
            <p:cNvGrpSpPr/>
            <p:nvPr/>
          </p:nvGrpSpPr>
          <p:grpSpPr>
            <a:xfrm>
              <a:off x="489745" y="1190574"/>
              <a:ext cx="5356133" cy="914399"/>
              <a:chOff x="212651" y="3255887"/>
              <a:chExt cx="5356133" cy="64633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12651" y="3255887"/>
                <a:ext cx="9669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001</a:t>
                </a:r>
                <a:endParaRPr lang="ko-KR" altLang="en-US" sz="3600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59240" y="3270005"/>
                <a:ext cx="3809544" cy="339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spc="-15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패전 이후 침체기</a:t>
                </a:r>
                <a:endParaRPr lang="ko-KR" altLang="en-US" sz="3600" spc="-150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469275" y="2100915"/>
              <a:ext cx="4564165" cy="1499016"/>
              <a:chOff x="2356877" y="3206557"/>
              <a:chExt cx="3506655" cy="64633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356877" y="3206557"/>
                <a:ext cx="10102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002</a:t>
                </a:r>
                <a:endParaRPr lang="ko-KR" altLang="en-US" sz="3600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39537" y="3210863"/>
                <a:ext cx="2323995" cy="218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spc="-150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진</a:t>
                </a:r>
                <a:r>
                  <a:rPr lang="ko-KR" altLang="en-US" sz="3600" spc="-150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무 </a:t>
                </a:r>
                <a:r>
                  <a:rPr lang="ko-KR" altLang="en-US" sz="3600" spc="-150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경기</a:t>
                </a:r>
                <a:endParaRPr lang="ko-KR" altLang="en-US" sz="3600" spc="-150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469939" y="3057994"/>
              <a:ext cx="4117050" cy="779489"/>
              <a:chOff x="4952427" y="3207821"/>
              <a:chExt cx="2833146" cy="6463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952427" y="3207822"/>
                <a:ext cx="10086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003</a:t>
                </a:r>
                <a:endParaRPr lang="ko-KR" altLang="en-US" sz="3600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49419" y="3207821"/>
                <a:ext cx="1836154" cy="53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spc="-150" dirty="0" err="1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이와토</a:t>
                </a:r>
                <a:r>
                  <a:rPr lang="ko-KR" altLang="en-US" sz="3600" spc="-150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 경기</a:t>
                </a:r>
                <a:endParaRPr lang="ko-KR" altLang="en-US" sz="3600" spc="-150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451422" y="4145926"/>
              <a:ext cx="4988237" cy="749507"/>
              <a:chOff x="6956206" y="3236652"/>
              <a:chExt cx="3225884" cy="64633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956206" y="3236652"/>
                <a:ext cx="1007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004</a:t>
                </a:r>
                <a:endParaRPr lang="ko-KR" altLang="en-US" sz="3600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65197" y="3236652"/>
                <a:ext cx="2316893" cy="290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spc="-150" dirty="0" err="1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이자나기</a:t>
                </a:r>
                <a:r>
                  <a:rPr lang="ko-KR" altLang="en-US" sz="3600" spc="-150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 경기</a:t>
                </a:r>
                <a:endParaRPr lang="ko-KR" altLang="en-US" sz="3600" spc="-150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</p:grpSp>
      </p:grpSp>
      <p:sp>
        <p:nvSpPr>
          <p:cNvPr id="25" name="직각 삼각형 24"/>
          <p:cNvSpPr/>
          <p:nvPr/>
        </p:nvSpPr>
        <p:spPr>
          <a:xfrm flipH="1">
            <a:off x="8048846" y="0"/>
            <a:ext cx="4143153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직각 삼각형 25">
            <a:hlinkClick r:id="rId2"/>
          </p:cNvPr>
          <p:cNvSpPr/>
          <p:nvPr/>
        </p:nvSpPr>
        <p:spPr>
          <a:xfrm flipH="1" flipV="1">
            <a:off x="8048846" y="0"/>
            <a:ext cx="4143153" cy="682148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7" name="직선 연결선 26"/>
          <p:cNvCxnSpPr/>
          <p:nvPr/>
        </p:nvCxnSpPr>
        <p:spPr>
          <a:xfrm>
            <a:off x="338006" y="724659"/>
            <a:ext cx="13740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28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778872" cy="660429"/>
            <a:chOff x="1188881" y="351819"/>
            <a:chExt cx="4778872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996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004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강대국으로의 성장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7788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spc="-150" dirty="0" err="1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이자나기</a:t>
              </a:r>
              <a:r>
                <a:rPr lang="ko-KR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 경기 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いざなぎ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(1965~1970)</a:t>
              </a:r>
              <a:endParaRPr lang="ko-KR" altLang="en-US" spc="-150" dirty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cxnSp>
        <p:nvCxnSpPr>
          <p:cNvPr id="13" name="직선 연결선 12"/>
          <p:cNvCxnSpPr/>
          <p:nvPr/>
        </p:nvCxnSpPr>
        <p:spPr>
          <a:xfrm rot="16200000" flipH="1">
            <a:off x="3998155" y="3866666"/>
            <a:ext cx="4282433" cy="648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18"/>
          <p:cNvGrpSpPr/>
          <p:nvPr/>
        </p:nvGrpSpPr>
        <p:grpSpPr>
          <a:xfrm>
            <a:off x="6878847" y="2733691"/>
            <a:ext cx="4178535" cy="2696487"/>
            <a:chOff x="6381114" y="2661950"/>
            <a:chExt cx="4178535" cy="1455171"/>
          </a:xfrm>
        </p:grpSpPr>
        <p:sp>
          <p:nvSpPr>
            <p:cNvPr id="20" name="TextBox 19"/>
            <p:cNvSpPr txBox="1"/>
            <p:nvPr/>
          </p:nvSpPr>
          <p:spPr>
            <a:xfrm>
              <a:off x="6381114" y="2661950"/>
              <a:ext cx="30716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err="1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이자나</a:t>
              </a:r>
              <a:r>
                <a:rPr lang="ko-KR" altLang="en-US" sz="3200" b="1" dirty="0" err="1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기</a:t>
              </a:r>
              <a:r>
                <a:rPr lang="ko-KR" altLang="en-US" sz="3200" b="1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 </a:t>
              </a:r>
              <a:r>
                <a:rPr lang="ko-KR" altLang="en-US" sz="3200" b="1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경기란</a:t>
              </a:r>
              <a:r>
                <a:rPr lang="en-US" altLang="ko-KR" sz="3200" b="1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?</a:t>
              </a:r>
              <a:endParaRPr lang="ko-KR" altLang="en-US" sz="3200" b="1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81114" y="3394617"/>
              <a:ext cx="4178535" cy="72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7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일본 신화에 등장하는 </a:t>
              </a:r>
              <a:endParaRPr lang="en-US" altLang="ko-KR" sz="27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r>
                <a:rPr lang="ko-KR" altLang="en-US" sz="27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창조신</a:t>
              </a:r>
              <a:r>
                <a:rPr lang="en-US" altLang="ko-KR" sz="27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 </a:t>
              </a:r>
              <a:r>
                <a:rPr lang="ko-KR" altLang="en-US" sz="2700" dirty="0" err="1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이자나기노</a:t>
              </a:r>
              <a:r>
                <a:rPr lang="ko-KR" altLang="en-US" sz="27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 </a:t>
              </a:r>
              <a:r>
                <a:rPr lang="ko-KR" altLang="en-US" sz="2700" dirty="0" err="1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미코토의</a:t>
              </a:r>
              <a:r>
                <a:rPr lang="ko-KR" altLang="en-US" sz="2700" dirty="0" smtClean="0">
                  <a:solidFill>
                    <a:schemeClr val="accent2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 이름을 딴 호경기</a:t>
              </a:r>
              <a:endParaRPr lang="en-US" altLang="ko-KR" sz="2700" dirty="0" smtClean="0">
                <a:solidFill>
                  <a:schemeClr val="accent2">
                    <a:lumMod val="75000"/>
                  </a:schemeClr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pic>
        <p:nvPicPr>
          <p:cNvPr id="15" name="그림 14" descr="14580638349_267ed38032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405364"/>
            <a:ext cx="3963391" cy="4728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778872" cy="660429"/>
            <a:chOff x="1188881" y="351819"/>
            <a:chExt cx="4778872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996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004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강대국으로의 성장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7788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spc="-150" dirty="0" err="1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이자나기</a:t>
              </a:r>
              <a:r>
                <a:rPr lang="ko-KR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 경기 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いざなぎ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(1965~1970)</a:t>
              </a:r>
              <a:endParaRPr lang="ko-KR" altLang="en-US" spc="-150" dirty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428750" y="1423986"/>
            <a:ext cx="9372600" cy="4614863"/>
            <a:chOff x="1695450" y="1633537"/>
            <a:chExt cx="8677275" cy="4110038"/>
          </a:xfrm>
        </p:grpSpPr>
        <p:sp>
          <p:nvSpPr>
            <p:cNvPr id="14" name="직사각형 13"/>
            <p:cNvSpPr/>
            <p:nvPr/>
          </p:nvSpPr>
          <p:spPr>
            <a:xfrm>
              <a:off x="1695450" y="1638300"/>
              <a:ext cx="5353050" cy="4095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6" name="그림 15" descr="51qMFg4FEXL._SX353_BO1,204,203,200_.jpg"/>
            <p:cNvPicPr>
              <a:picLocks noChangeAspect="1"/>
            </p:cNvPicPr>
            <p:nvPr/>
          </p:nvPicPr>
          <p:blipFill>
            <a:blip r:embed="rId2"/>
            <a:srcRect r="1549" b="15932"/>
            <a:stretch>
              <a:fillRect/>
            </a:stretch>
          </p:blipFill>
          <p:spPr>
            <a:xfrm>
              <a:off x="7043737" y="1633537"/>
              <a:ext cx="3328988" cy="411003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981200" y="1809750"/>
            <a:ext cx="4283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아리따-돋움(TTF)-Bold" pitchFamily="18" charset="-127"/>
                <a:ea typeface="아리따-돋움(TTF)-Bold" pitchFamily="18" charset="-127"/>
              </a:rPr>
              <a:t>도쿄 올림픽 특수의 영향</a:t>
            </a:r>
            <a:endParaRPr lang="ko-KR" altLang="en-US" sz="32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133600" y="2775085"/>
            <a:ext cx="4476750" cy="100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1964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년 개최된 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도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쿄 올림픽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과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  1970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년에 개최된 오사카 엑스포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 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095500" y="4089535"/>
            <a:ext cx="4210050" cy="100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spc="-150" dirty="0" err="1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신칸센이나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고속도로 등의 정비로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대도시간의 고속 교통이 가능해짐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4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778872" cy="660429"/>
            <a:chOff x="1188881" y="351819"/>
            <a:chExt cx="4778872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996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004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강대국으로의 성장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7788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spc="-150" dirty="0" err="1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이자나기</a:t>
              </a:r>
              <a:r>
                <a:rPr lang="ko-KR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 경기 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いざなぎ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(1965~1970)</a:t>
              </a:r>
              <a:endParaRPr lang="ko-KR" altLang="en-US" spc="-150" dirty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pic>
        <p:nvPicPr>
          <p:cNvPr id="15" name="그림 14" descr="a072f979488218a02845527fbcdda9a4.jpg"/>
          <p:cNvPicPr>
            <a:picLocks noChangeAspect="1"/>
          </p:cNvPicPr>
          <p:nvPr/>
        </p:nvPicPr>
        <p:blipFill>
          <a:blip r:embed="rId2"/>
          <a:srcRect l="25314" t="40797" r="52638" b="20992"/>
          <a:stretch>
            <a:fillRect/>
          </a:stretch>
        </p:blipFill>
        <p:spPr>
          <a:xfrm>
            <a:off x="1340016" y="1475133"/>
            <a:ext cx="4413084" cy="5059017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3143250" y="2857500"/>
            <a:ext cx="2038350" cy="1085850"/>
          </a:xfrm>
          <a:prstGeom prst="ellipse">
            <a:avLst/>
          </a:prstGeom>
          <a:solidFill>
            <a:schemeClr val="accent1">
              <a:alpha val="29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3905250" y="2800350"/>
            <a:ext cx="2895600" cy="1352550"/>
          </a:xfrm>
          <a:prstGeom prst="straightConnector1">
            <a:avLst/>
          </a:prstGeom>
          <a:ln w="98425">
            <a:solidFill>
              <a:srgbClr val="5252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6953250" y="1885950"/>
            <a:ext cx="4038600" cy="28956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일본 정부는</a:t>
            </a:r>
            <a:endParaRPr lang="en-US" altLang="ko-KR" sz="2800" dirty="0" smtClean="0">
              <a:solidFill>
                <a:schemeClr val="tx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국채를 </a:t>
            </a:r>
            <a:r>
              <a:rPr lang="ko-KR" altLang="en-US" sz="2800" dirty="0" smtClean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발</a:t>
            </a:r>
            <a:r>
              <a:rPr lang="ko-KR" altLang="en-US" sz="2800" dirty="0" smtClean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행함으로</a:t>
            </a:r>
            <a:endParaRPr lang="en-US" altLang="ko-KR" sz="2800" dirty="0" smtClean="0">
              <a:solidFill>
                <a:schemeClr val="tx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경기 회복을 꾀함</a:t>
            </a:r>
            <a:endParaRPr lang="ko-KR" altLang="en-US" sz="2800" dirty="0">
              <a:solidFill>
                <a:schemeClr val="tx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400300" y="3028950"/>
            <a:ext cx="1390650" cy="228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896100" y="1524000"/>
            <a:ext cx="4152900" cy="4838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9450" y="3752850"/>
            <a:ext cx="394531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latin typeface="아리따-돋움(TTF)-SemiBold" pitchFamily="18" charset="-127"/>
                <a:ea typeface="아리따-돋움(TTF)-SemiBold" pitchFamily="18" charset="-127"/>
              </a:rPr>
              <a:t>↓</a:t>
            </a:r>
            <a:endParaRPr lang="en-US" altLang="ko-KR" sz="28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endParaRPr lang="en-US" altLang="ko-KR" sz="28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800" dirty="0" smtClean="0">
                <a:latin typeface="아리따-돋움(TTF)-SemiBold" pitchFamily="18" charset="-127"/>
                <a:ea typeface="아리따-돋움(TTF)-SemiBold" pitchFamily="18" charset="-127"/>
              </a:rPr>
              <a:t>경기를 진작시키는데 성공</a:t>
            </a:r>
          </a:p>
          <a:p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77100" y="2457450"/>
            <a:ext cx="3437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latin typeface="아리따-돋움(TTF)-SemiBold" pitchFamily="18" charset="-127"/>
                <a:ea typeface="아리따-돋움(TTF)-SemiBold" pitchFamily="18" charset="-127"/>
              </a:rPr>
              <a:t>국제 경쟁력 제고 위해</a:t>
            </a:r>
            <a:endParaRPr lang="en-US" altLang="ko-KR" sz="28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800" dirty="0" smtClean="0">
                <a:latin typeface="아리따-돋움(TTF)-SemiBold" pitchFamily="18" charset="-127"/>
                <a:ea typeface="아리따-돋움(TTF)-SemiBold" pitchFamily="18" charset="-127"/>
              </a:rPr>
              <a:t>대규모 기업 합병 진행</a:t>
            </a:r>
            <a:endParaRPr lang="en-US" altLang="ko-KR" sz="2800" dirty="0" smtClean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20" grpId="0" animBg="1"/>
      <p:bldP spid="32" grpId="0" animBg="1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5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778872" cy="660429"/>
            <a:chOff x="1188881" y="351819"/>
            <a:chExt cx="4778872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996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004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강대국으로의 성장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7788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spc="-150" dirty="0" err="1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이자나기</a:t>
              </a:r>
              <a:r>
                <a:rPr lang="ko-KR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 경기 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いざなぎ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(1965~1970)</a:t>
              </a:r>
              <a:endParaRPr lang="ko-KR" altLang="en-US" spc="-150" dirty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pic>
        <p:nvPicPr>
          <p:cNvPr id="21" name="그림 20" descr="news_1504046354_16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50" y="1352549"/>
            <a:ext cx="8805900" cy="4953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6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778872" cy="660429"/>
            <a:chOff x="1188881" y="351819"/>
            <a:chExt cx="4778872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996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004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강대국으로의 성장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7788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spc="-150" dirty="0" err="1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이자나기</a:t>
              </a:r>
              <a:r>
                <a:rPr lang="ko-KR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 경기 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いざなぎ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(1965~1970)</a:t>
              </a:r>
              <a:endParaRPr lang="ko-KR" altLang="en-US" spc="-150" dirty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139825" y="1504950"/>
            <a:ext cx="10252075" cy="4108450"/>
            <a:chOff x="1139825" y="1504950"/>
            <a:chExt cx="10252075" cy="4108450"/>
          </a:xfrm>
        </p:grpSpPr>
        <p:pic>
          <p:nvPicPr>
            <p:cNvPr id="10" name="그림 9" descr="j110401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9825" y="1504950"/>
              <a:ext cx="6043590" cy="410845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6991350" y="1514475"/>
              <a:ext cx="4400550" cy="4095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89630" y="1485495"/>
            <a:ext cx="10252075" cy="4108450"/>
            <a:chOff x="1139825" y="1504950"/>
            <a:chExt cx="10252075" cy="4108450"/>
          </a:xfrm>
        </p:grpSpPr>
        <p:pic>
          <p:nvPicPr>
            <p:cNvPr id="14" name="그림 13" descr="j110401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9825" y="1504950"/>
              <a:ext cx="6043590" cy="4108450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6991350" y="1514475"/>
              <a:ext cx="4400550" cy="4095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6939063" y="2385978"/>
            <a:ext cx="4476750" cy="52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소득과 소비 모두 큰 폭으로 증가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 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916366" y="3433323"/>
            <a:ext cx="4476750" cy="100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1968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년에는 서독을 제치고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</a:pP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   GDP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가 세계 제</a:t>
            </a:r>
            <a:r>
              <a:rPr lang="en-US" altLang="ko-KR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2</a:t>
            </a:r>
            <a:r>
              <a:rPr lang="ko-KR" altLang="en-US" sz="2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위로</a:t>
            </a:r>
            <a:endParaRPr lang="en-US" altLang="ko-KR" sz="2400" spc="-150" dirty="0" smtClean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7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4778872" cy="660429"/>
            <a:chOff x="1188881" y="351819"/>
            <a:chExt cx="4778872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996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004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강대국으로의 성장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47788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spc="-150" dirty="0" err="1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이자나기</a:t>
              </a:r>
              <a:r>
                <a:rPr lang="ko-KR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 경기 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[</a:t>
              </a:r>
              <a:r>
                <a:rPr lang="ja-JP" altLang="en-US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いざなぎ</a:t>
              </a:r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景気</a:t>
              </a:r>
              <a:r>
                <a:rPr lang="en-US" altLang="ko-KR" sz="2200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(1965~1970)</a:t>
              </a:r>
              <a:endParaRPr lang="ko-KR" altLang="en-US" spc="-150" dirty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397250" y="1352550"/>
            <a:ext cx="5880100" cy="4419600"/>
            <a:chOff x="2616200" y="1181100"/>
            <a:chExt cx="7156450" cy="5201008"/>
          </a:xfrm>
        </p:grpSpPr>
        <p:pic>
          <p:nvPicPr>
            <p:cNvPr id="10" name="그림 9" descr="201403_quiz_01_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6200" y="1549399"/>
              <a:ext cx="7156450" cy="4832709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3638550" y="1181100"/>
              <a:ext cx="5086350" cy="81915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&lt;</a:t>
              </a:r>
              <a:r>
                <a:rPr lang="ko-KR" altLang="en-US" sz="3200" dirty="0" smtClean="0">
                  <a:solidFill>
                    <a:schemeClr val="tx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신</a:t>
              </a:r>
              <a:r>
                <a:rPr lang="en-US" altLang="ko-KR" sz="3200" dirty="0" smtClean="0">
                  <a:solidFill>
                    <a:schemeClr val="tx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3</a:t>
              </a:r>
              <a:r>
                <a:rPr lang="ko-KR" altLang="en-US" sz="3200" dirty="0" smtClean="0">
                  <a:solidFill>
                    <a:schemeClr val="tx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종</a:t>
              </a:r>
              <a:r>
                <a:rPr lang="en-US" altLang="ko-KR" sz="3200" dirty="0" smtClean="0">
                  <a:solidFill>
                    <a:schemeClr val="tx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(3C)</a:t>
              </a:r>
              <a:r>
                <a:rPr lang="ko-KR" altLang="en-US" sz="3200" dirty="0" smtClean="0">
                  <a:solidFill>
                    <a:schemeClr val="tx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의 신기</a:t>
              </a:r>
              <a:r>
                <a:rPr lang="en-US" altLang="ko-KR" sz="3200" dirty="0" smtClean="0">
                  <a:solidFill>
                    <a:schemeClr val="tx1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&gt;</a:t>
              </a:r>
              <a:endParaRPr lang="ko-KR" altLang="en-US" sz="3200" dirty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25590" y="1925026"/>
            <a:ext cx="3427682" cy="1694474"/>
            <a:chOff x="425590" y="1925026"/>
            <a:chExt cx="3427682" cy="1694474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628264" y="2506084"/>
              <a:ext cx="1225008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그룹 22"/>
            <p:cNvGrpSpPr/>
            <p:nvPr/>
          </p:nvGrpSpPr>
          <p:grpSpPr>
            <a:xfrm>
              <a:off x="425590" y="1925026"/>
              <a:ext cx="2613216" cy="1694474"/>
              <a:chOff x="93908" y="3859177"/>
              <a:chExt cx="2613216" cy="86880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93908" y="3859177"/>
                <a:ext cx="26132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 err="1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Clooer</a:t>
                </a:r>
                <a:r>
                  <a:rPr lang="en-US" altLang="ko-KR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 (</a:t>
                </a:r>
                <a:r>
                  <a:rPr lang="ko-KR" altLang="en-US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에어컨</a:t>
                </a:r>
                <a:r>
                  <a:rPr lang="en-US" altLang="ko-KR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)</a:t>
                </a:r>
                <a:endParaRPr lang="ko-KR" altLang="en-US" sz="2800" dirty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2324" y="4231730"/>
                <a:ext cx="2480644" cy="496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20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소득수준 향상에 따른 가정용 에어컨 구입</a:t>
                </a:r>
                <a:endParaRPr lang="ko-KR" altLang="en-US" sz="2000" dirty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</p:grpSp>
      </p:grpSp>
      <p:grpSp>
        <p:nvGrpSpPr>
          <p:cNvPr id="39" name="그룹 38"/>
          <p:cNvGrpSpPr/>
          <p:nvPr/>
        </p:nvGrpSpPr>
        <p:grpSpPr>
          <a:xfrm>
            <a:off x="9010014" y="2248879"/>
            <a:ext cx="3181986" cy="954107"/>
            <a:chOff x="9010014" y="2248879"/>
            <a:chExt cx="3181986" cy="954107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9010014" y="2734684"/>
              <a:ext cx="1225008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그룹 30"/>
            <p:cNvGrpSpPr/>
            <p:nvPr/>
          </p:nvGrpSpPr>
          <p:grpSpPr>
            <a:xfrm>
              <a:off x="10235179" y="2248879"/>
              <a:ext cx="1956821" cy="954107"/>
              <a:chOff x="93908" y="3859177"/>
              <a:chExt cx="1956821" cy="95410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93908" y="3859177"/>
                <a:ext cx="16722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Color TV </a:t>
                </a:r>
              </a:p>
              <a:p>
                <a:r>
                  <a:rPr lang="en-US" altLang="ko-KR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(</a:t>
                </a:r>
                <a:r>
                  <a:rPr lang="ko-KR" altLang="en-US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컬러 </a:t>
                </a:r>
                <a:r>
                  <a:rPr lang="en-US" altLang="ko-KR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TV)</a:t>
                </a:r>
                <a:endParaRPr lang="ko-KR" altLang="en-US" sz="2800" dirty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2325" y="4231727"/>
                <a:ext cx="19484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ko-KR" altLang="en-US" sz="800" dirty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</p:grpSp>
      </p:grpSp>
      <p:grpSp>
        <p:nvGrpSpPr>
          <p:cNvPr id="38" name="그룹 37"/>
          <p:cNvGrpSpPr/>
          <p:nvPr/>
        </p:nvGrpSpPr>
        <p:grpSpPr>
          <a:xfrm>
            <a:off x="730390" y="4343400"/>
            <a:ext cx="3294332" cy="1866899"/>
            <a:chOff x="730390" y="4343400"/>
            <a:chExt cx="3294332" cy="1866899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799714" y="5020684"/>
              <a:ext cx="1225008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그룹 33"/>
            <p:cNvGrpSpPr/>
            <p:nvPr/>
          </p:nvGrpSpPr>
          <p:grpSpPr>
            <a:xfrm>
              <a:off x="730390" y="4343400"/>
              <a:ext cx="2298559" cy="1866899"/>
              <a:chOff x="93908" y="3859177"/>
              <a:chExt cx="2298559" cy="89553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93908" y="3859177"/>
                <a:ext cx="2127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Car (</a:t>
                </a:r>
                <a:r>
                  <a:rPr lang="ko-KR" altLang="en-US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자동차</a:t>
                </a:r>
                <a:r>
                  <a:rPr lang="en-US" altLang="ko-KR" sz="28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)</a:t>
                </a:r>
                <a:endParaRPr lang="ko-KR" altLang="en-US" sz="2800" dirty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2324" y="4231727"/>
                <a:ext cx="2290143" cy="522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2000" dirty="0" err="1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대중차</a:t>
                </a:r>
                <a:r>
                  <a:rPr lang="ko-KR" altLang="en-US" sz="20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 발매와 </a:t>
                </a:r>
                <a:endParaRPr lang="en-US" altLang="ko-KR" sz="200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  <a:p>
                <a:pPr algn="just"/>
                <a:r>
                  <a:rPr lang="ko-KR" altLang="en-US" sz="2000" dirty="0" smtClean="0">
                    <a:solidFill>
                      <a:schemeClr val="tx2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동시에 마이카 붐</a:t>
                </a:r>
                <a:endParaRPr lang="ko-KR" altLang="en-US" sz="2000" dirty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34" y="3549402"/>
            <a:ext cx="4442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감사합니다 </a:t>
            </a:r>
            <a:r>
              <a:rPr lang="en-US" altLang="ko-KR" sz="60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:)</a:t>
            </a:r>
            <a:endParaRPr lang="ko-KR" altLang="en-US" sz="6000" spc="-15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이등변 삼각형 10"/>
          <p:cNvSpPr/>
          <p:nvPr/>
        </p:nvSpPr>
        <p:spPr>
          <a:xfrm>
            <a:off x="6688067" y="919927"/>
            <a:ext cx="3334365" cy="459420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8552835" y="919927"/>
            <a:ext cx="3334365" cy="4594205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06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52" y="2285885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001</a:t>
            </a:r>
            <a:endParaRPr lang="ko-KR" altLang="en-US" sz="7200" b="1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34" y="3549402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패전 이후 침체기</a:t>
            </a:r>
            <a:endParaRPr lang="ko-KR" altLang="en-US" sz="3200" spc="-15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00389" y="3071022"/>
            <a:ext cx="1372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폐허가 된 전후 일본</a:t>
            </a:r>
            <a:endParaRPr lang="ko-KR" altLang="en-US" sz="1050" dirty="0"/>
          </a:p>
        </p:txBody>
      </p:sp>
      <p:sp>
        <p:nvSpPr>
          <p:cNvPr id="11" name="이등변 삼각형 10"/>
          <p:cNvSpPr/>
          <p:nvPr/>
        </p:nvSpPr>
        <p:spPr>
          <a:xfrm>
            <a:off x="6688067" y="919927"/>
            <a:ext cx="3334365" cy="459420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8552835" y="919927"/>
            <a:ext cx="3334365" cy="4594205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06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188881" y="351819"/>
            <a:ext cx="2137124" cy="660429"/>
            <a:chOff x="1188881" y="351819"/>
            <a:chExt cx="2137124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734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아리따-돋움(TTF)-Bold" pitchFamily="18" charset="-127"/>
                  <a:ea typeface="아리따-돋움(TTF)-Bold" pitchFamily="18" charset="-127"/>
                </a:rPr>
                <a:t>001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폐허가 된 전후 일본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21371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패전 이후 침체기</a:t>
              </a:r>
              <a:endParaRPr lang="ko-KR" altLang="en-US" sz="2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579120" y="1452880"/>
            <a:ext cx="11109960" cy="4612640"/>
            <a:chOff x="579120" y="1452880"/>
            <a:chExt cx="11109960" cy="4612640"/>
          </a:xfrm>
        </p:grpSpPr>
        <p:grpSp>
          <p:nvGrpSpPr>
            <p:cNvPr id="42" name="그룹 41"/>
            <p:cNvGrpSpPr/>
            <p:nvPr/>
          </p:nvGrpSpPr>
          <p:grpSpPr>
            <a:xfrm>
              <a:off x="587927" y="1452880"/>
              <a:ext cx="11101153" cy="4612640"/>
              <a:chOff x="511727" y="1666240"/>
              <a:chExt cx="11221215" cy="4572001"/>
            </a:xfrm>
          </p:grpSpPr>
          <p:pic>
            <p:nvPicPr>
              <p:cNvPr id="38" name="그림 37" descr="img16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11463" y="1670049"/>
                <a:ext cx="4721479" cy="4528457"/>
              </a:xfrm>
              <a:prstGeom prst="flowChartInputOutput">
                <a:avLst/>
              </a:prstGeom>
            </p:spPr>
          </p:pic>
          <p:pic>
            <p:nvPicPr>
              <p:cNvPr id="37" name="그림 36" descr="hf70_33_i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2851" y="1666240"/>
                <a:ext cx="3747690" cy="4572001"/>
              </a:xfrm>
              <a:prstGeom prst="flowChartInputOutput">
                <a:avLst/>
              </a:prstGeom>
            </p:spPr>
          </p:pic>
          <p:pic>
            <p:nvPicPr>
              <p:cNvPr id="39" name="그림 38" descr="s_ha57_33_i2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727" y="1668416"/>
                <a:ext cx="4717498" cy="4559237"/>
              </a:xfrm>
              <a:prstGeom prst="flowChartInputOutput">
                <a:avLst/>
              </a:prstGeom>
            </p:spPr>
          </p:pic>
        </p:grpSp>
        <p:grpSp>
          <p:nvGrpSpPr>
            <p:cNvPr id="48" name="그룹 47"/>
            <p:cNvGrpSpPr/>
            <p:nvPr/>
          </p:nvGrpSpPr>
          <p:grpSpPr>
            <a:xfrm>
              <a:off x="579120" y="5334000"/>
              <a:ext cx="10302240" cy="731520"/>
              <a:chOff x="579120" y="5334000"/>
              <a:chExt cx="10302240" cy="731520"/>
            </a:xfrm>
          </p:grpSpPr>
          <p:sp>
            <p:nvSpPr>
              <p:cNvPr id="43" name="평행 사변형 42"/>
              <p:cNvSpPr/>
              <p:nvPr/>
            </p:nvSpPr>
            <p:spPr>
              <a:xfrm>
                <a:off x="579120" y="5334000"/>
                <a:ext cx="10302240" cy="731520"/>
              </a:xfrm>
              <a:prstGeom prst="parallelogram">
                <a:avLst>
                  <a:gd name="adj" fmla="val 1465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815840" y="5471160"/>
                <a:ext cx="2260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아리따-돋움(TTF)-SemiBold" pitchFamily="18" charset="-127"/>
                    <a:ea typeface="아리따-돋움(TTF)-SemiBold" pitchFamily="18" charset="-127"/>
                  </a:rPr>
                  <a:t>1946</a:t>
                </a:r>
                <a:r>
                  <a:rPr lang="ko-KR" altLang="en-US" dirty="0" smtClean="0">
                    <a:latin typeface="아리따-돋움(TTF)-SemiBold" pitchFamily="18" charset="-127"/>
                    <a:ea typeface="아리따-돋움(TTF)-SemiBold" pitchFamily="18" charset="-127"/>
                  </a:rPr>
                  <a:t>년 천황인간선언</a:t>
                </a:r>
                <a:endParaRPr lang="ko-KR" altLang="en-US" dirty="0"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260080" y="5486400"/>
                <a:ext cx="1803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아리따-돋움(TTF)-SemiBold" pitchFamily="18" charset="-127"/>
                    <a:ea typeface="아리따-돋움(TTF)-SemiBold" pitchFamily="18" charset="-127"/>
                  </a:rPr>
                  <a:t>1951</a:t>
                </a:r>
                <a:r>
                  <a:rPr lang="ko-KR" altLang="en-US" dirty="0" smtClean="0">
                    <a:latin typeface="아리따-돋움(TTF)-SemiBold" pitchFamily="18" charset="-127"/>
                    <a:ea typeface="아리따-돋움(TTF)-SemiBold" pitchFamily="18" charset="-127"/>
                  </a:rPr>
                  <a:t>년 평화조약</a:t>
                </a:r>
                <a:endParaRPr lang="ko-KR" altLang="en-US" dirty="0"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44040" y="5486400"/>
                <a:ext cx="1454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아리따-돋움(TTF)-SemiBold" pitchFamily="18" charset="-127"/>
                    <a:ea typeface="아리따-돋움(TTF)-SemiBold" pitchFamily="18" charset="-127"/>
                  </a:rPr>
                  <a:t>1945</a:t>
                </a:r>
                <a:r>
                  <a:rPr lang="ko-KR" altLang="en-US" dirty="0" smtClean="0">
                    <a:latin typeface="아리따-돋움(TTF)-SemiBold" pitchFamily="18" charset="-127"/>
                    <a:ea typeface="아리따-돋움(TTF)-SemiBold" pitchFamily="18" charset="-127"/>
                  </a:rPr>
                  <a:t>년 항복</a:t>
                </a:r>
                <a:endParaRPr lang="ko-KR" altLang="en-US" dirty="0"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아리따-돋움(TTF)-Bold" pitchFamily="18" charset="-127"/>
                <a:ea typeface="아리따-돋움(TTF)-Bold" pitchFamily="18" charset="-127"/>
              </a:rPr>
              <a:t>2</a:t>
            </a:r>
            <a:endParaRPr lang="ko-KR" altLang="en-US" sz="3200" b="1" dirty="0">
              <a:solidFill>
                <a:schemeClr val="bg1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grpSp>
        <p:nvGrpSpPr>
          <p:cNvPr id="4" name="그룹 26"/>
          <p:cNvGrpSpPr/>
          <p:nvPr/>
        </p:nvGrpSpPr>
        <p:grpSpPr>
          <a:xfrm>
            <a:off x="1188881" y="351819"/>
            <a:ext cx="3248005" cy="660429"/>
            <a:chOff x="1188881" y="351819"/>
            <a:chExt cx="3248005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734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아리따-돋움(TTF)-Bold" pitchFamily="18" charset="-127"/>
                  <a:ea typeface="아리따-돋움(TTF)-Bold" pitchFamily="18" charset="-127"/>
                </a:rPr>
                <a:t>001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폐허가 된 전후 일본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32480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경제를 되돌리기 위한 노력</a:t>
              </a:r>
              <a:endParaRPr lang="ko-KR" altLang="en-US" sz="2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1468544" y="2478088"/>
            <a:ext cx="9373726" cy="1796907"/>
            <a:chOff x="1468544" y="2264728"/>
            <a:chExt cx="9373726" cy="1796907"/>
          </a:xfrm>
        </p:grpSpPr>
        <p:cxnSp>
          <p:nvCxnSpPr>
            <p:cNvPr id="3" name="직선 화살표 연결선 2"/>
            <p:cNvCxnSpPr/>
            <p:nvPr/>
          </p:nvCxnSpPr>
          <p:spPr>
            <a:xfrm>
              <a:off x="3790950" y="3144129"/>
              <a:ext cx="8858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7524750" y="3163179"/>
              <a:ext cx="8858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26"/>
            <p:cNvGrpSpPr/>
            <p:nvPr/>
          </p:nvGrpSpPr>
          <p:grpSpPr>
            <a:xfrm>
              <a:off x="1468544" y="2264733"/>
              <a:ext cx="1823854" cy="1796902"/>
              <a:chOff x="1468544" y="2264733"/>
              <a:chExt cx="1823854" cy="1796902"/>
            </a:xfrm>
          </p:grpSpPr>
          <p:sp>
            <p:nvSpPr>
              <p:cNvPr id="7" name="모서리가 둥근 직사각형 6"/>
              <p:cNvSpPr/>
              <p:nvPr/>
            </p:nvSpPr>
            <p:spPr>
              <a:xfrm rot="2700000">
                <a:off x="1468544" y="2264733"/>
                <a:ext cx="1796902" cy="1796902"/>
              </a:xfrm>
              <a:prstGeom prst="roundRect">
                <a:avLst/>
              </a:prstGeom>
              <a:solidFill>
                <a:schemeClr val="accent1">
                  <a:alpha val="7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01523" y="3149540"/>
                <a:ext cx="1790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미군정 시대 돌입</a:t>
                </a:r>
                <a:endParaRPr lang="ko-KR" altLang="en-US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633874" y="2593605"/>
                <a:ext cx="1419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Step1</a:t>
                </a:r>
                <a:endParaRPr lang="ko-KR" altLang="en-US" sz="2800" b="1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5163693" y="2264731"/>
              <a:ext cx="1939954" cy="1796902"/>
              <a:chOff x="5163693" y="2264731"/>
              <a:chExt cx="1939954" cy="1796902"/>
            </a:xfrm>
          </p:grpSpPr>
          <p:sp>
            <p:nvSpPr>
              <p:cNvPr id="18" name="모서리가 둥근 직사각형 17"/>
              <p:cNvSpPr/>
              <p:nvPr/>
            </p:nvSpPr>
            <p:spPr>
              <a:xfrm rot="2700000">
                <a:off x="5197549" y="2264731"/>
                <a:ext cx="1796902" cy="1796902"/>
              </a:xfrm>
              <a:prstGeom prst="roundRect">
                <a:avLst/>
              </a:prstGeom>
              <a:solidFill>
                <a:schemeClr val="accent1">
                  <a:alpha val="7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63693" y="3149540"/>
                <a:ext cx="19399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3</a:t>
                </a:r>
                <a:r>
                  <a:rPr lang="ko-KR" altLang="en-US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대 경제 민주개혁</a:t>
                </a:r>
                <a:endParaRPr lang="en-US" altLang="ko-KR" dirty="0" smtClean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단행</a:t>
                </a:r>
                <a:endParaRPr lang="ko-KR" altLang="en-US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86428" y="2593605"/>
                <a:ext cx="1419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Step2</a:t>
                </a:r>
                <a:endParaRPr lang="ko-KR" altLang="en-US" sz="2800" b="1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8892698" y="2264728"/>
              <a:ext cx="1949572" cy="1796902"/>
              <a:chOff x="8892698" y="2264728"/>
              <a:chExt cx="1949572" cy="1796902"/>
            </a:xfrm>
          </p:grpSpPr>
          <p:sp>
            <p:nvSpPr>
              <p:cNvPr id="19" name="모서리가 둥근 직사각형 18"/>
              <p:cNvSpPr/>
              <p:nvPr/>
            </p:nvSpPr>
            <p:spPr>
              <a:xfrm rot="2700000">
                <a:off x="8926554" y="2264728"/>
                <a:ext cx="1796902" cy="1796902"/>
              </a:xfrm>
              <a:prstGeom prst="roundRect">
                <a:avLst/>
              </a:prstGeom>
              <a:solidFill>
                <a:schemeClr val="accent1">
                  <a:alpha val="7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892698" y="3149540"/>
                <a:ext cx="1949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  <a:latin typeface="아리따-돋움(TTF)-Bold" pitchFamily="18" charset="-127"/>
                    <a:ea typeface="아리따-돋움(TTF)-Bold" pitchFamily="18" charset="-127"/>
                  </a:rPr>
                  <a:t>경사생산방식 정책</a:t>
                </a:r>
                <a:endParaRPr lang="ko-KR" altLang="en-US" dirty="0">
                  <a:solidFill>
                    <a:schemeClr val="bg1"/>
                  </a:solidFill>
                  <a:latin typeface="아리따-돋움(TTF)-Bold" pitchFamily="18" charset="-127"/>
                  <a:ea typeface="아리따-돋움(TTF)-Bold" pitchFamily="18" charset="-127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15433" y="2582809"/>
                <a:ext cx="1419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Step3</a:t>
                </a:r>
                <a:endParaRPr lang="ko-KR" altLang="en-US" sz="2800" b="1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아리따-돋움(TTF)-Bold" pitchFamily="18" charset="-127"/>
                <a:ea typeface="아리따-돋움(TTF)-Bold" pitchFamily="18" charset="-127"/>
              </a:rPr>
              <a:t>3</a:t>
            </a:r>
            <a:endParaRPr lang="ko-KR" altLang="en-US" sz="3200" b="1" dirty="0">
              <a:solidFill>
                <a:schemeClr val="bg1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3248005" cy="660429"/>
            <a:chOff x="1188881" y="351819"/>
            <a:chExt cx="3248005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734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아리따-돋움(TTF)-Bold" pitchFamily="18" charset="-127"/>
                  <a:ea typeface="아리따-돋움(TTF)-Bold" pitchFamily="18" charset="-127"/>
                </a:rPr>
                <a:t>001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폐허가 된 전후 일본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32480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경제를 되돌리기 위한 노력</a:t>
              </a:r>
              <a:endParaRPr lang="ko-KR" altLang="en-US" sz="2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pic>
        <p:nvPicPr>
          <p:cNvPr id="22" name="그림 21" descr="f8545d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82" y="1718441"/>
            <a:ext cx="5423210" cy="3883662"/>
          </a:xfrm>
          <a:prstGeom prst="rect">
            <a:avLst/>
          </a:prstGeom>
        </p:spPr>
      </p:pic>
      <p:pic>
        <p:nvPicPr>
          <p:cNvPr id="23" name="그림 22" descr="m_P1000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51" y="1683196"/>
            <a:ext cx="5354093" cy="3978503"/>
          </a:xfrm>
          <a:prstGeom prst="rect">
            <a:avLst/>
          </a:prstGeom>
        </p:spPr>
      </p:pic>
      <p:sp>
        <p:nvSpPr>
          <p:cNvPr id="37" name="오각형 36"/>
          <p:cNvSpPr/>
          <p:nvPr/>
        </p:nvSpPr>
        <p:spPr>
          <a:xfrm>
            <a:off x="4209393" y="2617076"/>
            <a:ext cx="4130566" cy="152925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dirty="0" smtClean="0">
                <a:latin typeface="아리따-돋움(TTF)-Bold" pitchFamily="18" charset="-127"/>
                <a:ea typeface="아리따-돋움(TTF)-Bold" pitchFamily="18" charset="-127"/>
              </a:rPr>
              <a:t>초 인플레이션 초래</a:t>
            </a:r>
            <a:endParaRPr lang="ko-KR" altLang="en-US" sz="32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52" y="2285885"/>
            <a:ext cx="1840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002</a:t>
            </a:r>
            <a:endParaRPr lang="ko-KR" altLang="en-US" sz="7200" b="1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34" y="3549402"/>
            <a:ext cx="5096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진무 경기 </a:t>
            </a:r>
            <a:r>
              <a:rPr lang="en-US" altLang="ko-KR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[</a:t>
            </a:r>
            <a:r>
              <a:rPr lang="ko-KR" altLang="en-US" sz="3200" dirty="0" err="1" smtClean="0">
                <a:latin typeface="아리따-돋움(TTF)-Bold" pitchFamily="18" charset="-127"/>
                <a:ea typeface="아리따-돋움(TTF)-Bold" pitchFamily="18" charset="-127"/>
              </a:rPr>
              <a:t>神武景気</a:t>
            </a:r>
            <a:r>
              <a:rPr lang="en-US" altLang="ko-KR" sz="32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] </a:t>
            </a:r>
            <a:r>
              <a:rPr lang="en-US" altLang="ko-KR" sz="2000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(1955~1957)</a:t>
            </a:r>
            <a:endParaRPr lang="ko-KR" altLang="en-US" sz="2000" spc="-15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52393" y="3074832"/>
            <a:ext cx="11208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아리따-돋움(TTF)-Bold" pitchFamily="18" charset="-127"/>
                <a:ea typeface="아리따-돋움(TTF)-Bold" pitchFamily="18" charset="-127"/>
              </a:rPr>
              <a:t>경제 호황의 시작</a:t>
            </a:r>
            <a:endParaRPr lang="ko-KR" altLang="en-US" sz="105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1" name="이등변 삼각형 10"/>
          <p:cNvSpPr/>
          <p:nvPr/>
        </p:nvSpPr>
        <p:spPr>
          <a:xfrm>
            <a:off x="6688067" y="919927"/>
            <a:ext cx="3334365" cy="459420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8552835" y="919927"/>
            <a:ext cx="3334365" cy="4594205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06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a072f979488218a02845527fbcdda9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61" y="1087060"/>
            <a:ext cx="6558099" cy="5354692"/>
          </a:xfrm>
          <a:prstGeom prst="rect">
            <a:avLst/>
          </a:prstGeom>
        </p:spPr>
      </p:pic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3937296" cy="660429"/>
            <a:chOff x="1188881" y="351819"/>
            <a:chExt cx="3937296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5680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002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호황의 시작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39372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진무 경기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 [</a:t>
              </a:r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神武景気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Bold" pitchFamily="18" charset="-127"/>
                  <a:ea typeface="아리따-돋움(TTF)-Bold" pitchFamily="18" charset="-127"/>
                </a:rPr>
                <a:t>(1955~1957)</a:t>
              </a:r>
              <a:endParaRPr lang="ko-KR" altLang="en-US" spc="-15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pic>
        <p:nvPicPr>
          <p:cNvPr id="12" name="그림 11" descr="a072f979488218a02845527fbcdda9a4.jpg"/>
          <p:cNvPicPr>
            <a:picLocks noChangeAspect="1"/>
          </p:cNvPicPr>
          <p:nvPr/>
        </p:nvPicPr>
        <p:blipFill>
          <a:blip r:embed="rId2"/>
          <a:srcRect t="40797" r="52638" b="-162"/>
          <a:stretch>
            <a:fillRect/>
          </a:stretch>
        </p:blipFill>
        <p:spPr>
          <a:xfrm>
            <a:off x="2498366" y="606319"/>
            <a:ext cx="7222808" cy="5988385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5175115" y="2412459"/>
            <a:ext cx="817124" cy="739302"/>
          </a:xfrm>
          <a:prstGeom prst="ellipse">
            <a:avLst/>
          </a:prstGeom>
          <a:noFill/>
          <a:ln w="762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125183" y="1280808"/>
            <a:ext cx="817124" cy="739302"/>
          </a:xfrm>
          <a:prstGeom prst="ellipse">
            <a:avLst/>
          </a:prstGeom>
          <a:noFill/>
          <a:ln w="762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7739973" y="1553182"/>
            <a:ext cx="1423481" cy="956554"/>
          </a:xfrm>
          <a:prstGeom prst="ellipse">
            <a:avLst/>
          </a:prstGeom>
          <a:noFill/>
          <a:ln w="762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그림 12" descr="20140217-69-638.jpg"/>
          <p:cNvPicPr>
            <a:picLocks noChangeAspect="1"/>
          </p:cNvPicPr>
          <p:nvPr/>
        </p:nvPicPr>
        <p:blipFill>
          <a:blip r:embed="rId3"/>
          <a:srcRect t="4906" r="157"/>
          <a:stretch>
            <a:fillRect/>
          </a:stretch>
        </p:blipFill>
        <p:spPr>
          <a:xfrm>
            <a:off x="1704975" y="361950"/>
            <a:ext cx="8639175" cy="6177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188881" y="351819"/>
            <a:ext cx="3900427" cy="660429"/>
            <a:chOff x="1188881" y="351819"/>
            <a:chExt cx="3900427" cy="660429"/>
          </a:xfrm>
        </p:grpSpPr>
        <p:sp>
          <p:nvSpPr>
            <p:cNvPr id="28" name="TextBox 27"/>
            <p:cNvSpPr txBox="1"/>
            <p:nvPr/>
          </p:nvSpPr>
          <p:spPr>
            <a:xfrm>
              <a:off x="1188881" y="351819"/>
              <a:ext cx="15680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아리따-돋움(TTF)-Bold" pitchFamily="18" charset="-127"/>
                  <a:ea typeface="아리따-돋움(TTF)-Bold" pitchFamily="18" charset="-127"/>
                </a:rPr>
                <a:t>002 </a:t>
              </a:r>
              <a:r>
                <a:rPr lang="ko-KR" altLang="en-US" sz="1200" dirty="0" smtClean="0">
                  <a:latin typeface="아리따-돋움(TTF)-Bold" pitchFamily="18" charset="-127"/>
                  <a:ea typeface="아리따-돋움(TTF)-Bold" pitchFamily="18" charset="-127"/>
                </a:rPr>
                <a:t>경제 호황의 시작</a:t>
              </a:r>
              <a:endParaRPr lang="ko-KR" altLang="en-US" sz="1200" dirty="0"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881" y="581361"/>
              <a:ext cx="39004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dirty="0" smtClean="0">
                  <a:latin typeface="아리따-돋움(TTF)-Bold" pitchFamily="18" charset="-127"/>
                  <a:ea typeface="아리따-돋움(TTF)-Bold" pitchFamily="18" charset="-127"/>
                </a:rPr>
                <a:t>진무 경기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 [</a:t>
              </a:r>
              <a:r>
                <a:rPr lang="ko-KR" altLang="en-US" sz="2200" dirty="0" err="1" smtClean="0">
                  <a:latin typeface="아리따-돋움(TTF)-Bold" pitchFamily="18" charset="-127"/>
                  <a:ea typeface="아리따-돋움(TTF)-Bold" pitchFamily="18" charset="-127"/>
                </a:rPr>
                <a:t>神武景気</a:t>
              </a:r>
              <a:r>
                <a:rPr lang="en-US" altLang="ko-KR" sz="2200" dirty="0" smtClean="0">
                  <a:latin typeface="아리따-돋움(TTF)-Bold" pitchFamily="18" charset="-127"/>
                  <a:ea typeface="아리따-돋움(TTF)-Bold" pitchFamily="18" charset="-127"/>
                </a:rPr>
                <a:t>] </a:t>
              </a:r>
              <a:r>
                <a:rPr lang="en-US" altLang="ko-KR" spc="-15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(1955~1957)</a:t>
              </a:r>
              <a:endParaRPr lang="ko-KR" altLang="en-US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cxnSp>
        <p:nvCxnSpPr>
          <p:cNvPr id="13" name="직선 연결선 12"/>
          <p:cNvCxnSpPr/>
          <p:nvPr/>
        </p:nvCxnSpPr>
        <p:spPr>
          <a:xfrm rot="16200000" flipH="1">
            <a:off x="3445703" y="3733311"/>
            <a:ext cx="4282433" cy="648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진무.jpg"/>
          <p:cNvPicPr>
            <a:picLocks noChangeAspect="1"/>
          </p:cNvPicPr>
          <p:nvPr/>
        </p:nvPicPr>
        <p:blipFill>
          <a:blip r:embed="rId2"/>
          <a:srcRect t="6190" r="6812" b="25725"/>
          <a:stretch>
            <a:fillRect/>
          </a:stretch>
        </p:blipFill>
        <p:spPr>
          <a:xfrm>
            <a:off x="1726254" y="1517516"/>
            <a:ext cx="3059754" cy="4404294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6497847" y="2447941"/>
            <a:ext cx="4178535" cy="3164102"/>
            <a:chOff x="6381114" y="2661950"/>
            <a:chExt cx="4178535" cy="3164102"/>
          </a:xfrm>
        </p:grpSpPr>
        <p:sp>
          <p:nvSpPr>
            <p:cNvPr id="20" name="TextBox 19"/>
            <p:cNvSpPr txBox="1"/>
            <p:nvPr/>
          </p:nvSpPr>
          <p:spPr>
            <a:xfrm>
              <a:off x="6381114" y="2661950"/>
              <a:ext cx="2315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진무 경기란</a:t>
              </a:r>
              <a:r>
                <a:rPr lang="en-US" altLang="ko-KR" sz="3200" b="1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?</a:t>
              </a:r>
              <a:endParaRPr lang="ko-KR" altLang="en-US" sz="3200" b="1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81114" y="3394617"/>
              <a:ext cx="4178535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진무 천황이 즉위한 이래 </a:t>
              </a:r>
              <a:endPara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r>
                <a:rPr lang="ko-KR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가장 호경기 </a:t>
              </a:r>
              <a:r>
                <a:rPr lang="ko-KR" altLang="en-US" sz="28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라는 의미</a:t>
              </a:r>
              <a:endParaRPr lang="en-US" altLang="ko-KR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endParaRPr lang="en-US" altLang="ko-KR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endParaRPr lang="en-US" altLang="ko-KR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r>
                <a:rPr lang="ko-KR" altLang="en-US" sz="20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진무 천황 </a:t>
              </a:r>
              <a:r>
                <a:rPr lang="en-US" altLang="ko-KR" sz="20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: </a:t>
              </a:r>
              <a:r>
                <a:rPr lang="ko-KR" altLang="en-US" sz="20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일본 개국 신화의 </a:t>
              </a:r>
              <a:endParaRPr lang="en-US" altLang="ko-KR" sz="20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  <a:p>
              <a:pPr algn="just"/>
              <a:r>
                <a:rPr lang="ko-KR" altLang="en-US" sz="20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주인공으로 일본의 </a:t>
              </a:r>
              <a:r>
                <a:rPr lang="en-US" altLang="ko-KR" sz="20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1</a:t>
              </a:r>
              <a:r>
                <a:rPr lang="ko-KR" altLang="en-US" sz="20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대 천황</a:t>
              </a:r>
              <a:endParaRPr lang="en-US" altLang="ko-KR" sz="20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065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ED636D"/>
      </a:accent1>
      <a:accent2>
        <a:srgbClr val="FA7D87"/>
      </a:accent2>
      <a:accent3>
        <a:srgbClr val="F8BAA1"/>
      </a:accent3>
      <a:accent4>
        <a:srgbClr val="1097D0"/>
      </a:accent4>
      <a:accent5>
        <a:srgbClr val="016A96"/>
      </a:accent5>
      <a:accent6>
        <a:srgbClr val="898F8D"/>
      </a:accent6>
      <a:hlink>
        <a:srgbClr val="757070"/>
      </a:hlink>
      <a:folHlink>
        <a:srgbClr val="75707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713</Words>
  <Application>Microsoft Office PowerPoint</Application>
  <PresentationFormat>사용자 지정</PresentationFormat>
  <Paragraphs>179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user</cp:lastModifiedBy>
  <cp:revision>293</cp:revision>
  <dcterms:created xsi:type="dcterms:W3CDTF">2015-01-21T11:35:38Z</dcterms:created>
  <dcterms:modified xsi:type="dcterms:W3CDTF">2018-11-27T15:00:43Z</dcterms:modified>
</cp:coreProperties>
</file>