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9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407166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184637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320482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사용자 지정 레이아웃">
    <p:bg>
      <p:bgPr>
        <a:solidFill>
          <a:schemeClr val="bg1">
            <a:lumMod val="95000"/>
          </a:schemeClr>
        </a:solidFill>
        <a:effectLst/>
      </p:bgPr>
    </p:bg>
    <p:spTree>
      <p:nvGrpSpPr>
        <p:cNvPr id="1" name=""/>
        <p:cNvGrpSpPr/>
        <p:nvPr/>
      </p:nvGrpSpPr>
      <p:grpSpPr>
        <a:xfrm>
          <a:off x="0" y="0"/>
          <a:ext cx="0" cy="0"/>
          <a:chOff x="0" y="0"/>
          <a:chExt cx="0" cy="0"/>
        </a:xfrm>
      </p:grpSpPr>
      <p:sp>
        <p:nvSpPr>
          <p:cNvPr id="4" name="그림 개체 틀 3">
            <a:extLst>
              <a:ext uri="{FF2B5EF4-FFF2-40B4-BE49-F238E27FC236}">
                <a16:creationId xmlns="" xmlns:a16="http://schemas.microsoft.com/office/drawing/2014/main" id="{139EDA5C-20D3-40B8-9613-4B7F55F24DCE}"/>
              </a:ext>
            </a:extLst>
          </p:cNvPr>
          <p:cNvSpPr>
            <a:spLocks noGrp="1"/>
          </p:cNvSpPr>
          <p:nvPr>
            <p:ph type="pic" sz="quarter" idx="17"/>
          </p:nvPr>
        </p:nvSpPr>
        <p:spPr>
          <a:xfrm>
            <a:off x="0" y="0"/>
            <a:ext cx="2543537" cy="6858000"/>
          </a:xfrm>
        </p:spPr>
        <p:txBody>
          <a:bodyPr/>
          <a:lstStyle>
            <a:lvl1pPr marL="0" indent="0">
              <a:buNone/>
              <a:defRPr/>
            </a:lvl1pPr>
          </a:lstStyle>
          <a:p>
            <a:endParaRPr lang="ko-KR" altLang="en-US" dirty="0"/>
          </a:p>
        </p:txBody>
      </p:sp>
      <p:sp>
        <p:nvSpPr>
          <p:cNvPr id="16" name="텍스트 개체 틀 15">
            <a:extLst>
              <a:ext uri="{FF2B5EF4-FFF2-40B4-BE49-F238E27FC236}">
                <a16:creationId xmlns="" xmlns:a16="http://schemas.microsoft.com/office/drawing/2014/main" id="{F63B57EF-FDD1-4125-9DD5-6625F4A4E619}"/>
              </a:ext>
            </a:extLst>
          </p:cNvPr>
          <p:cNvSpPr>
            <a:spLocks noGrp="1"/>
          </p:cNvSpPr>
          <p:nvPr>
            <p:ph type="body" sz="quarter" idx="14" hasCustomPrompt="1"/>
          </p:nvPr>
        </p:nvSpPr>
        <p:spPr>
          <a:xfrm>
            <a:off x="3079872" y="1349704"/>
            <a:ext cx="4622189" cy="587130"/>
          </a:xfrm>
        </p:spPr>
        <p:txBody>
          <a:bodyPr>
            <a:normAutofit/>
          </a:bodyPr>
          <a:lstStyle>
            <a:lvl1pPr marL="0" indent="0">
              <a:buNone/>
              <a:defRPr lang="ja-JP" altLang="en-US" sz="4000" b="1" i="0" smtClean="0">
                <a:solidFill>
                  <a:schemeClr val="tx1">
                    <a:lumMod val="65000"/>
                    <a:lumOff val="35000"/>
                  </a:schemeClr>
                </a:solidFill>
                <a:effectLst/>
                <a:latin typeface="한겨레결체" panose="02010504000101010101" pitchFamily="2" charset="-127"/>
                <a:ea typeface="F910-Shin-comic-tai" panose="02000600000000000000" pitchFamily="50" charset="-128"/>
                <a:cs typeface="함초롬바탕" panose="02030604000101010101" pitchFamily="18" charset="-127"/>
              </a:defRPr>
            </a:lvl1pPr>
          </a:lstStyle>
          <a:p>
            <a:pPr lvl="0"/>
            <a:r>
              <a:rPr lang="ja-JP" altLang="en-US" b="0" i="0" dirty="0">
                <a:solidFill>
                  <a:srgbClr val="000000"/>
                </a:solidFill>
                <a:effectLst/>
                <a:latin typeface="noto"/>
              </a:rPr>
              <a:t>富士山について。</a:t>
            </a:r>
            <a:endParaRPr lang="ko-KR" altLang="en-US" dirty="0"/>
          </a:p>
        </p:txBody>
      </p:sp>
      <p:sp>
        <p:nvSpPr>
          <p:cNvPr id="17" name="텍스트 개체 틀 15">
            <a:extLst>
              <a:ext uri="{FF2B5EF4-FFF2-40B4-BE49-F238E27FC236}">
                <a16:creationId xmlns="" xmlns:a16="http://schemas.microsoft.com/office/drawing/2014/main" id="{B9EF6B6A-BAE4-42D0-AA44-861691729552}"/>
              </a:ext>
            </a:extLst>
          </p:cNvPr>
          <p:cNvSpPr>
            <a:spLocks noGrp="1"/>
          </p:cNvSpPr>
          <p:nvPr>
            <p:ph type="body" sz="quarter" idx="15" hasCustomPrompt="1"/>
          </p:nvPr>
        </p:nvSpPr>
        <p:spPr>
          <a:xfrm>
            <a:off x="3079873" y="1936835"/>
            <a:ext cx="4622188" cy="413685"/>
          </a:xfrm>
        </p:spPr>
        <p:txBody>
          <a:bodyPr>
            <a:normAutofit/>
          </a:bodyPr>
          <a:lstStyle>
            <a:lvl1pPr marL="0" indent="0" algn="l">
              <a:buNone/>
              <a:defRPr lang="ja-JP" altLang="en-US" sz="2800" b="1" i="0" smtClean="0">
                <a:solidFill>
                  <a:schemeClr val="bg1">
                    <a:lumMod val="50000"/>
                  </a:schemeClr>
                </a:solidFill>
                <a:effectLst/>
                <a:latin typeface="한겨레결체" panose="02010504000101010101" pitchFamily="2" charset="-127"/>
                <a:ea typeface="F910-Shin-comic-tai" panose="02000600000000000000" pitchFamily="50" charset="-128"/>
              </a:defRPr>
            </a:lvl1pPr>
          </a:lstStyle>
          <a:p>
            <a:pPr lvl="0"/>
            <a:r>
              <a:rPr lang="ja-JP" altLang="en-US" b="0" i="0" dirty="0">
                <a:solidFill>
                  <a:srgbClr val="000000"/>
                </a:solidFill>
                <a:effectLst/>
                <a:latin typeface="noto"/>
              </a:rPr>
              <a:t>美しい日本の山です</a:t>
            </a:r>
            <a:endParaRPr lang="ko-KR" altLang="en-US" dirty="0"/>
          </a:p>
        </p:txBody>
      </p:sp>
      <p:sp>
        <p:nvSpPr>
          <p:cNvPr id="8" name="텍스트 개체 틀 15">
            <a:extLst>
              <a:ext uri="{FF2B5EF4-FFF2-40B4-BE49-F238E27FC236}">
                <a16:creationId xmlns="" xmlns:a16="http://schemas.microsoft.com/office/drawing/2014/main" id="{F811D9BC-14FC-472D-8A47-1FB1B0F37EF8}"/>
              </a:ext>
            </a:extLst>
          </p:cNvPr>
          <p:cNvSpPr>
            <a:spLocks noGrp="1"/>
          </p:cNvSpPr>
          <p:nvPr>
            <p:ph type="body" sz="quarter" idx="16" hasCustomPrompt="1"/>
          </p:nvPr>
        </p:nvSpPr>
        <p:spPr>
          <a:xfrm>
            <a:off x="3079872" y="2553189"/>
            <a:ext cx="4622189" cy="2722197"/>
          </a:xfrm>
        </p:spPr>
        <p:txBody>
          <a:bodyPr>
            <a:normAutofit/>
          </a:bodyPr>
          <a:lstStyle>
            <a:lvl1pPr marL="0" indent="0" algn="l">
              <a:buNone/>
              <a:defRPr lang="en-US" altLang="ko-KR" sz="1600" b="0" i="0" smtClean="0">
                <a:effectLst/>
                <a:latin typeface="한겨레결체" panose="02010504000101010101" pitchFamily="2" charset="-127"/>
                <a:ea typeface="한겨레결체" panose="02010504000101010101" pitchFamily="2" charset="-127"/>
              </a:defRPr>
            </a:lvl1pPr>
          </a:lstStyle>
          <a:p>
            <a:pPr lvl="0"/>
            <a:r>
              <a:rPr lang="en-US" altLang="ko-KR" b="1" i="0" dirty="0">
                <a:solidFill>
                  <a:srgbClr val="000000"/>
                </a:solidFill>
                <a:effectLst/>
                <a:latin typeface="Open Sans"/>
              </a:rPr>
              <a:t> Lorem Ipsum</a:t>
            </a:r>
            <a:r>
              <a:rPr lang="en-US" altLang="ko-KR" b="0" i="0" dirty="0">
                <a:solidFill>
                  <a:srgbClr val="000000"/>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a:t>
            </a:r>
          </a:p>
          <a:p>
            <a:pPr lvl="0"/>
            <a:r>
              <a:rPr lang="en-US" altLang="ko-KR" b="0" i="0" dirty="0">
                <a:solidFill>
                  <a:srgbClr val="000000"/>
                </a:solidFill>
                <a:effectLst/>
                <a:latin typeface="Open Sans"/>
              </a:rPr>
              <a:t> It has survived not only five centuries, but also the leap into electronic typesetting, remaining essentially unchanged. It was </a:t>
            </a:r>
            <a:r>
              <a:rPr lang="en-US" altLang="ko-KR" b="0" i="0" dirty="0" err="1">
                <a:solidFill>
                  <a:srgbClr val="000000"/>
                </a:solidFill>
                <a:effectLst/>
                <a:latin typeface="Open Sans"/>
              </a:rPr>
              <a:t>popularised</a:t>
            </a:r>
            <a:r>
              <a:rPr lang="en-US" altLang="ko-KR" b="0" i="0" dirty="0">
                <a:solidFill>
                  <a:srgbClr val="000000"/>
                </a:solidFill>
                <a:effectLst/>
                <a:latin typeface="Open Sans"/>
              </a:rPr>
              <a:t> in the 1960s with the release of </a:t>
            </a:r>
            <a:r>
              <a:rPr lang="en-US" altLang="ko-KR" b="0" i="0" dirty="0" err="1">
                <a:solidFill>
                  <a:srgbClr val="000000"/>
                </a:solidFill>
                <a:effectLst/>
                <a:latin typeface="Open Sans"/>
              </a:rPr>
              <a:t>Letraset</a:t>
            </a:r>
            <a:r>
              <a:rPr lang="en-US" altLang="ko-KR" b="0" i="0" dirty="0">
                <a:solidFill>
                  <a:srgbClr val="000000"/>
                </a:solidFill>
                <a:effectLst/>
                <a:latin typeface="Open Sans"/>
              </a:rPr>
              <a:t> sheets containing Lorem Ipsum passages, and more recently with desktop publishing software like Aldus PageMaker including versions of Lorem Ipsum.</a:t>
            </a:r>
            <a:endParaRPr lang="ko-KR" altLang="en-US" dirty="0"/>
          </a:p>
        </p:txBody>
      </p:sp>
      <p:cxnSp>
        <p:nvCxnSpPr>
          <p:cNvPr id="3" name="직선 연결선 2">
            <a:extLst>
              <a:ext uri="{FF2B5EF4-FFF2-40B4-BE49-F238E27FC236}">
                <a16:creationId xmlns="" xmlns:a16="http://schemas.microsoft.com/office/drawing/2014/main" id="{38CC6A46-7723-4FC4-BB64-7E5D909E5332}"/>
              </a:ext>
            </a:extLst>
          </p:cNvPr>
          <p:cNvCxnSpPr/>
          <p:nvPr userDrawn="1"/>
        </p:nvCxnSpPr>
        <p:spPr>
          <a:xfrm>
            <a:off x="3079872" y="5380892"/>
            <a:ext cx="4622189" cy="0"/>
          </a:xfrm>
          <a:prstGeom prst="line">
            <a:avLst/>
          </a:prstGeom>
          <a:ln>
            <a:solidFill>
              <a:srgbClr val="7686A3"/>
            </a:solidFill>
          </a:ln>
        </p:spPr>
        <p:style>
          <a:lnRef idx="1">
            <a:schemeClr val="accent1"/>
          </a:lnRef>
          <a:fillRef idx="0">
            <a:schemeClr val="accent1"/>
          </a:fillRef>
          <a:effectRef idx="0">
            <a:schemeClr val="accent1"/>
          </a:effectRef>
          <a:fontRef idx="minor">
            <a:schemeClr val="tx1"/>
          </a:fontRef>
        </p:style>
      </p:cxnSp>
      <p:sp>
        <p:nvSpPr>
          <p:cNvPr id="15" name="텍스트 개체 틀 13">
            <a:extLst>
              <a:ext uri="{FF2B5EF4-FFF2-40B4-BE49-F238E27FC236}">
                <a16:creationId xmlns="" xmlns:a16="http://schemas.microsoft.com/office/drawing/2014/main" id="{C9B91376-8642-4A7A-A24B-9C3B6938A18A}"/>
              </a:ext>
            </a:extLst>
          </p:cNvPr>
          <p:cNvSpPr>
            <a:spLocks noGrp="1"/>
          </p:cNvSpPr>
          <p:nvPr>
            <p:ph type="body" sz="quarter" idx="18" hasCustomPrompt="1"/>
          </p:nvPr>
        </p:nvSpPr>
        <p:spPr>
          <a:xfrm>
            <a:off x="113199" y="6417288"/>
            <a:ext cx="2290763" cy="273659"/>
          </a:xfrm>
        </p:spPr>
        <p:txBody>
          <a:bodyPr>
            <a:normAutofit/>
          </a:bodyPr>
          <a:lstStyle>
            <a:lvl1pPr marL="0" indent="0" algn="l">
              <a:buNone/>
              <a:defRPr sz="1400">
                <a:solidFill>
                  <a:schemeClr val="bg1">
                    <a:lumMod val="75000"/>
                  </a:schemeClr>
                </a:solidFill>
                <a:latin typeface="한겨레결체" panose="02010504000101010101" pitchFamily="2" charset="-127"/>
                <a:ea typeface="한겨레결체" panose="02010504000101010101" pitchFamily="2" charset="-127"/>
              </a:defRPr>
            </a:lvl1pPr>
          </a:lstStyle>
          <a:p>
            <a:pPr lvl="0"/>
            <a:r>
              <a:rPr lang="en-US" altLang="ko-KR" dirty="0"/>
              <a:t>Copyright</a:t>
            </a:r>
            <a:r>
              <a:rPr lang="ko-KR" altLang="en-US" dirty="0"/>
              <a:t> </a:t>
            </a:r>
            <a:r>
              <a:rPr lang="en-US" altLang="ko-KR" dirty="0"/>
              <a:t>2018. </a:t>
            </a:r>
            <a:r>
              <a:rPr lang="en-US" altLang="ko-KR" dirty="0" err="1"/>
              <a:t>Intelligraphic</a:t>
            </a:r>
            <a:endParaRPr lang="ko-KR" altLang="en-US" dirty="0"/>
          </a:p>
        </p:txBody>
      </p:sp>
      <p:sp>
        <p:nvSpPr>
          <p:cNvPr id="18" name="텍스트 개체 틀 2">
            <a:extLst>
              <a:ext uri="{FF2B5EF4-FFF2-40B4-BE49-F238E27FC236}">
                <a16:creationId xmlns="" xmlns:a16="http://schemas.microsoft.com/office/drawing/2014/main" id="{59982EDB-1F1A-49D3-B62A-FD08DD4812BA}"/>
              </a:ext>
            </a:extLst>
          </p:cNvPr>
          <p:cNvSpPr>
            <a:spLocks noGrp="1"/>
          </p:cNvSpPr>
          <p:nvPr>
            <p:ph type="body" sz="quarter" idx="19" hasCustomPrompt="1"/>
          </p:nvPr>
        </p:nvSpPr>
        <p:spPr>
          <a:xfrm>
            <a:off x="7898592" y="6334126"/>
            <a:ext cx="723900" cy="315865"/>
          </a:xfrm>
        </p:spPr>
        <p:txBody>
          <a:bodyPr>
            <a:noAutofit/>
          </a:bodyPr>
          <a:lstStyle>
            <a:lvl1pPr marL="0" indent="0" algn="dist">
              <a:buNone/>
              <a:defRPr sz="1400">
                <a:solidFill>
                  <a:srgbClr val="657797"/>
                </a:solidFill>
                <a:latin typeface="한겨레결체" panose="02010504000101010101" pitchFamily="2" charset="-127"/>
                <a:ea typeface="한겨레결체" panose="02010504000101010101" pitchFamily="2" charset="-127"/>
              </a:defRPr>
            </a:lvl1pPr>
          </a:lstStyle>
          <a:p>
            <a:pPr lvl="0"/>
            <a:r>
              <a:rPr lang="en-US" altLang="ko-KR" dirty="0"/>
              <a:t>Title</a:t>
            </a:r>
            <a:endParaRPr lang="ko-KR" altLang="en-US" dirty="0"/>
          </a:p>
        </p:txBody>
      </p:sp>
    </p:spTree>
    <p:extLst>
      <p:ext uri="{BB962C8B-B14F-4D97-AF65-F5344CB8AC3E}">
        <p14:creationId xmlns:p14="http://schemas.microsoft.com/office/powerpoint/2010/main" val="203216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36752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275416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199962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223597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20082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365084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1868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349ECBD-A6FE-49CC-8CCC-03C5C1140201}" type="datetimeFigureOut">
              <a:rPr lang="ko-KR" altLang="en-US" smtClean="0"/>
              <a:t>2018-11-29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9986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9ECBD-A6FE-49CC-8CCC-03C5C1140201}" type="datetimeFigureOut">
              <a:rPr lang="ko-KR" altLang="en-US" smtClean="0"/>
              <a:t>2018-11-29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8F207-BB1D-40AF-A36A-28EC72046AFD}" type="slidenum">
              <a:rPr lang="ko-KR" altLang="en-US" smtClean="0"/>
              <a:t>‹#›</a:t>
            </a:fld>
            <a:endParaRPr lang="ko-KR" altLang="en-US"/>
          </a:p>
        </p:txBody>
      </p:sp>
    </p:spTree>
    <p:extLst>
      <p:ext uri="{BB962C8B-B14F-4D97-AF65-F5344CB8AC3E}">
        <p14:creationId xmlns:p14="http://schemas.microsoft.com/office/powerpoint/2010/main" val="206216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hd8iJr80B7g" TargetMode="External"/><Relationship Id="rId3" Type="http://schemas.openxmlformats.org/officeDocument/2006/relationships/image" Target="../media/image2.png"/><Relationship Id="rId7" Type="http://schemas.openxmlformats.org/officeDocument/2006/relationships/hyperlink" Target="https://namu.wiki/w/IBM" TargetMode="Externa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namu.wiki/w/%EC%9D%B8%ED%85%94" TargetMode="External"/><Relationship Id="rId5" Type="http://schemas.openxmlformats.org/officeDocument/2006/relationships/hyperlink" Target="https://namu.wiki/w/%EC%86%8C%EB%8B%88" TargetMode="External"/><Relationship Id="rId10" Type="http://schemas.openxmlformats.org/officeDocument/2006/relationships/image" Target="../media/image4.jpeg"/><Relationship Id="rId4" Type="http://schemas.openxmlformats.org/officeDocument/2006/relationships/hyperlink" Target="https://namu.wiki/w/%ED%9E%88%ED%83%80%EC%B9%98(%EA%B8%B0%EC%97%85)"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https://www.youtube.com/watch?v=mwLDKou6Y9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s://www.youtube.com/watch?v=wEWwz-HGFBI" TargetMode="External"/><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잉크 7">
            <a:extLst>
              <a:ext uri="{FF2B5EF4-FFF2-40B4-BE49-F238E27FC236}">
                <a16:creationId xmlns:mc="http://schemas.openxmlformats.org/markup-compatibility/2006" xmlns:p14="http://schemas.microsoft.com/office/powerpoint/2010/main" xmlns:aink="http://schemas.microsoft.com/office/drawing/2016/ink" xmlns="" xmlns:a16="http://schemas.microsoft.com/office/drawing/2014/main" id="{F13C64C2-03E6-45D4-B807-F60FF240E361}"/>
              </a:ext>
            </a:extLst>
          </p:cNvPr>
          <p:cNvPicPr/>
          <p:nvPr/>
        </p:nvPicPr>
        <p:blipFill>
          <a:blip r:embed="rId2"/>
          <a:stretch>
            <a:fillRect/>
          </a:stretch>
        </p:blipFill>
        <p:spPr>
          <a:xfrm>
            <a:off x="7590856" y="5872657"/>
            <a:ext cx="1350728" cy="788102"/>
          </a:xfrm>
          <a:prstGeom prst="rect">
            <a:avLst/>
          </a:prstGeom>
        </p:spPr>
      </p:pic>
      <p:pic>
        <p:nvPicPr>
          <p:cNvPr id="11" name="그림 개체 틀 10">
            <a:extLst>
              <a:ext uri="{FF2B5EF4-FFF2-40B4-BE49-F238E27FC236}">
                <a16:creationId xmlns="" xmlns:a16="http://schemas.microsoft.com/office/drawing/2014/main" id="{E00B083B-10D8-47F2-9CE2-B2F3A3C460C3}"/>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0" y="3607"/>
            <a:ext cx="2543537" cy="6850786"/>
          </a:xfrm>
        </p:spPr>
      </p:pic>
      <p:sp>
        <p:nvSpPr>
          <p:cNvPr id="5" name="텍스트 개체 틀 4">
            <a:extLst>
              <a:ext uri="{FF2B5EF4-FFF2-40B4-BE49-F238E27FC236}">
                <a16:creationId xmlns="" xmlns:a16="http://schemas.microsoft.com/office/drawing/2014/main" id="{6E3052D2-DDD2-4A6A-A1CE-595EE452D415}"/>
              </a:ext>
            </a:extLst>
          </p:cNvPr>
          <p:cNvSpPr>
            <a:spLocks noGrp="1"/>
          </p:cNvSpPr>
          <p:nvPr>
            <p:ph type="body" sz="quarter" idx="14"/>
          </p:nvPr>
        </p:nvSpPr>
        <p:spPr>
          <a:xfrm>
            <a:off x="3451831" y="86593"/>
            <a:ext cx="4622189" cy="587130"/>
          </a:xfrm>
        </p:spPr>
        <p:txBody>
          <a:bodyPr>
            <a:normAutofit fontScale="92500" lnSpcReduction="20000"/>
          </a:bodyPr>
          <a:lstStyle/>
          <a:p>
            <a:pPr algn="ctr"/>
            <a:r>
              <a:rPr lang="ko-KR" altLang="en-US" dirty="0" smtClean="0">
                <a:latin typeface="HY목각파임B" panose="02030600000101010101" pitchFamily="18" charset="-127"/>
                <a:ea typeface="HY목각파임B" panose="02030600000101010101" pitchFamily="18" charset="-127"/>
              </a:rPr>
              <a:t>일본 경제 문제</a:t>
            </a:r>
            <a:endParaRPr lang="ko-KR" altLang="en-US" dirty="0">
              <a:latin typeface="HY목각파임B" panose="02030600000101010101" pitchFamily="18" charset="-127"/>
              <a:ea typeface="HY목각파임B" panose="02030600000101010101" pitchFamily="18" charset="-127"/>
            </a:endParaRPr>
          </a:p>
        </p:txBody>
      </p:sp>
      <p:sp>
        <p:nvSpPr>
          <p:cNvPr id="15" name="텍스트 개체 틀 14">
            <a:extLst>
              <a:ext uri="{FF2B5EF4-FFF2-40B4-BE49-F238E27FC236}">
                <a16:creationId xmlns="" xmlns:a16="http://schemas.microsoft.com/office/drawing/2014/main" id="{D4A8312D-7303-4D11-B310-A21BF0D81744}"/>
              </a:ext>
            </a:extLst>
          </p:cNvPr>
          <p:cNvSpPr>
            <a:spLocks noGrp="1"/>
          </p:cNvSpPr>
          <p:nvPr>
            <p:ph type="body" sz="quarter" idx="18"/>
          </p:nvPr>
        </p:nvSpPr>
        <p:spPr/>
        <p:txBody>
          <a:bodyPr>
            <a:normAutofit fontScale="92500" lnSpcReduction="10000"/>
          </a:bodyPr>
          <a:lstStyle/>
          <a:p>
            <a:r>
              <a:rPr lang="en-US" altLang="ko-KR" dirty="0"/>
              <a:t>Copyright</a:t>
            </a:r>
            <a:r>
              <a:rPr lang="ko-KR" altLang="en-US" dirty="0"/>
              <a:t> </a:t>
            </a:r>
            <a:r>
              <a:rPr lang="en-US" altLang="ko-KR" dirty="0"/>
              <a:t>2018. </a:t>
            </a:r>
            <a:r>
              <a:rPr lang="en-US" altLang="ko-KR" dirty="0" err="1"/>
              <a:t>Intelligraphic</a:t>
            </a:r>
            <a:endParaRPr lang="ko-KR" altLang="en-US" dirty="0"/>
          </a:p>
          <a:p>
            <a:endParaRPr lang="ko-KR" altLang="en-US" dirty="0"/>
          </a:p>
        </p:txBody>
      </p:sp>
      <p:sp>
        <p:nvSpPr>
          <p:cNvPr id="16" name="텍스트 개체 틀 15">
            <a:extLst>
              <a:ext uri="{FF2B5EF4-FFF2-40B4-BE49-F238E27FC236}">
                <a16:creationId xmlns="" xmlns:a16="http://schemas.microsoft.com/office/drawing/2014/main" id="{5DCE2DBC-1A1A-45F8-A272-293B80628D64}"/>
              </a:ext>
            </a:extLst>
          </p:cNvPr>
          <p:cNvSpPr>
            <a:spLocks noGrp="1"/>
          </p:cNvSpPr>
          <p:nvPr>
            <p:ph type="body" sz="quarter" idx="19"/>
          </p:nvPr>
        </p:nvSpPr>
        <p:spPr/>
        <p:txBody>
          <a:bodyPr/>
          <a:lstStyle/>
          <a:p>
            <a:r>
              <a:rPr lang="ko-KR" altLang="en-US" b="1" dirty="0" smtClean="0"/>
              <a:t>박수민</a:t>
            </a:r>
            <a:endParaRPr lang="ko-KR" altLang="en-US" b="1" dirty="0">
              <a:solidFill>
                <a:schemeClr val="tx1"/>
              </a:solidFill>
            </a:endParaRPr>
          </a:p>
        </p:txBody>
      </p:sp>
      <p:sp>
        <p:nvSpPr>
          <p:cNvPr id="4" name="TextBox 3"/>
          <p:cNvSpPr txBox="1"/>
          <p:nvPr/>
        </p:nvSpPr>
        <p:spPr>
          <a:xfrm>
            <a:off x="2900121" y="1077132"/>
            <a:ext cx="5753746" cy="369332"/>
          </a:xfrm>
          <a:prstGeom prst="rect">
            <a:avLst/>
          </a:prstGeom>
          <a:noFill/>
        </p:spPr>
        <p:txBody>
          <a:bodyPr wrap="square" rtlCol="0">
            <a:spAutoFit/>
          </a:bodyPr>
          <a:lstStyle/>
          <a:p>
            <a:endParaRPr lang="ko-KR" altLang="en-US" dirty="0"/>
          </a:p>
        </p:txBody>
      </p:sp>
      <p:sp>
        <p:nvSpPr>
          <p:cNvPr id="2" name="TextBox 1"/>
          <p:cNvSpPr txBox="1"/>
          <p:nvPr/>
        </p:nvSpPr>
        <p:spPr>
          <a:xfrm>
            <a:off x="2900121" y="821414"/>
            <a:ext cx="3190714" cy="646331"/>
          </a:xfrm>
          <a:prstGeom prst="rect">
            <a:avLst/>
          </a:prstGeom>
          <a:noFill/>
        </p:spPr>
        <p:txBody>
          <a:bodyPr wrap="square" rtlCol="0">
            <a:spAutoFit/>
          </a:bodyPr>
          <a:lstStyle/>
          <a:p>
            <a:r>
              <a:rPr lang="ko-KR" altLang="en-US" b="1" dirty="0" smtClean="0"/>
              <a:t>세계 </a:t>
            </a:r>
            <a:r>
              <a:rPr lang="en-US" altLang="ko-KR" b="1" dirty="0" smtClean="0"/>
              <a:t>100</a:t>
            </a:r>
            <a:r>
              <a:rPr lang="ko-KR" altLang="en-US" b="1" dirty="0" smtClean="0"/>
              <a:t>대 기업 중 </a:t>
            </a:r>
            <a:r>
              <a:rPr lang="en-US" altLang="ko-KR" b="1" dirty="0" smtClean="0"/>
              <a:t>.. 53</a:t>
            </a:r>
            <a:r>
              <a:rPr lang="ko-KR" altLang="en-US" b="1" dirty="0" smtClean="0"/>
              <a:t>개는 일본기업 </a:t>
            </a:r>
            <a:endParaRPr lang="ko-KR" altLang="en-US" b="1" dirty="0"/>
          </a:p>
        </p:txBody>
      </p:sp>
      <p:sp>
        <p:nvSpPr>
          <p:cNvPr id="3" name="TextBox 2"/>
          <p:cNvSpPr txBox="1"/>
          <p:nvPr/>
        </p:nvSpPr>
        <p:spPr>
          <a:xfrm>
            <a:off x="2900120" y="1275986"/>
            <a:ext cx="4539066" cy="923330"/>
          </a:xfrm>
          <a:prstGeom prst="rect">
            <a:avLst/>
          </a:prstGeom>
          <a:noFill/>
        </p:spPr>
        <p:txBody>
          <a:bodyPr wrap="square" rtlCol="0">
            <a:spAutoFit/>
          </a:bodyPr>
          <a:lstStyle/>
          <a:p>
            <a:r>
              <a:rPr lang="ko-KR" altLang="en-US" dirty="0" smtClean="0"/>
              <a:t>분석가들은 </a:t>
            </a:r>
            <a:r>
              <a:rPr lang="en-US" altLang="ko-KR" b="1" dirty="0" smtClean="0"/>
              <a:t>‘</a:t>
            </a:r>
            <a:r>
              <a:rPr lang="ko-KR" altLang="en-US" b="1" dirty="0" smtClean="0"/>
              <a:t>언젠가</a:t>
            </a:r>
            <a:r>
              <a:rPr lang="ko-KR" altLang="en-US" b="1" dirty="0"/>
              <a:t> </a:t>
            </a:r>
            <a:r>
              <a:rPr lang="ko-KR" altLang="en-US" b="1" dirty="0" err="1">
                <a:hlinkClick r:id="rId4" tooltip="히타치(기업)"/>
              </a:rPr>
              <a:t>히타치</a:t>
            </a:r>
            <a:r>
              <a:rPr lang="ko-KR" altLang="en-US" b="1" dirty="0" err="1"/>
              <a:t>나</a:t>
            </a:r>
            <a:r>
              <a:rPr lang="ko-KR" altLang="en-US" b="1" dirty="0"/>
              <a:t> </a:t>
            </a:r>
            <a:r>
              <a:rPr lang="ko-KR" altLang="en-US" b="1" dirty="0" err="1">
                <a:hlinkClick r:id="rId5" tooltip="소니"/>
              </a:rPr>
              <a:t>소니</a:t>
            </a:r>
            <a:r>
              <a:rPr lang="ko-KR" altLang="en-US" b="1" dirty="0" err="1"/>
              <a:t>가</a:t>
            </a:r>
            <a:r>
              <a:rPr lang="ko-KR" altLang="en-US" b="1" dirty="0"/>
              <a:t> </a:t>
            </a:r>
            <a:r>
              <a:rPr lang="ko-KR" altLang="en-US" b="1" dirty="0">
                <a:hlinkClick r:id="rId6" tooltip="인텔"/>
              </a:rPr>
              <a:t>인텔</a:t>
            </a:r>
            <a:r>
              <a:rPr lang="ko-KR" altLang="en-US" b="1" dirty="0"/>
              <a:t>이나 </a:t>
            </a:r>
            <a:r>
              <a:rPr lang="en-US" altLang="ko-KR" b="1" dirty="0">
                <a:hlinkClick r:id="rId7" tooltip="IBM"/>
              </a:rPr>
              <a:t>IBM</a:t>
            </a:r>
            <a:r>
              <a:rPr lang="ko-KR" altLang="en-US" b="1" dirty="0"/>
              <a:t>을 인수해버릴 </a:t>
            </a:r>
            <a:r>
              <a:rPr lang="ko-KR" altLang="en-US" b="1" dirty="0" smtClean="0"/>
              <a:t>것이다</a:t>
            </a:r>
            <a:r>
              <a:rPr lang="en-US" altLang="ko-KR" b="1" dirty="0" smtClean="0"/>
              <a:t>’</a:t>
            </a:r>
            <a:r>
              <a:rPr lang="ko-KR" altLang="en-US" dirty="0" smtClean="0"/>
              <a:t>고 </a:t>
            </a:r>
            <a:r>
              <a:rPr lang="ko-KR" altLang="en-US" dirty="0"/>
              <a:t>전망했을 </a:t>
            </a:r>
            <a:r>
              <a:rPr lang="ko-KR" altLang="en-US" dirty="0" smtClean="0"/>
              <a:t>정도</a:t>
            </a:r>
            <a:r>
              <a:rPr lang="en-US" altLang="ko-KR" dirty="0" smtClean="0"/>
              <a:t>..</a:t>
            </a:r>
            <a:endParaRPr lang="ko-KR" altLang="en-US" dirty="0"/>
          </a:p>
        </p:txBody>
      </p:sp>
      <p:sp>
        <p:nvSpPr>
          <p:cNvPr id="6" name="TextBox 5"/>
          <p:cNvSpPr txBox="1"/>
          <p:nvPr/>
        </p:nvSpPr>
        <p:spPr>
          <a:xfrm>
            <a:off x="2900121" y="1976039"/>
            <a:ext cx="4783165" cy="738664"/>
          </a:xfrm>
          <a:prstGeom prst="rect">
            <a:avLst/>
          </a:prstGeom>
          <a:noFill/>
        </p:spPr>
        <p:txBody>
          <a:bodyPr wrap="square" rtlCol="0">
            <a:spAutoFit/>
          </a:bodyPr>
          <a:lstStyle/>
          <a:p>
            <a:r>
              <a:rPr lang="ko-KR" altLang="en-US" sz="1400" dirty="0"/>
              <a:t>부동산 가격이 절정에 이르렀을 </a:t>
            </a:r>
            <a:r>
              <a:rPr lang="ko-KR" altLang="en-US" sz="1400" dirty="0" smtClean="0"/>
              <a:t>무렵</a:t>
            </a:r>
            <a:r>
              <a:rPr lang="en-US" altLang="ko-KR" sz="1400" dirty="0" smtClean="0"/>
              <a:t>..</a:t>
            </a:r>
            <a:r>
              <a:rPr lang="ko-KR" altLang="en-US" sz="1400" dirty="0" smtClean="0"/>
              <a:t> </a:t>
            </a:r>
            <a:endParaRPr lang="en-US" altLang="ko-KR" sz="1400" dirty="0" smtClean="0"/>
          </a:p>
          <a:p>
            <a:r>
              <a:rPr lang="en-US" altLang="ko-KR" sz="1400" b="1" dirty="0" smtClean="0"/>
              <a:t>"</a:t>
            </a:r>
            <a:r>
              <a:rPr lang="ko-KR" altLang="en-US" sz="1400" b="1" dirty="0"/>
              <a:t>도쿄의 땅을 다 팔면 미국을 살 수 있다</a:t>
            </a:r>
            <a:r>
              <a:rPr lang="en-US" altLang="ko-KR" sz="1400" b="1" dirty="0"/>
              <a:t>"</a:t>
            </a:r>
            <a:r>
              <a:rPr lang="ko-KR" altLang="en-US" sz="1400" dirty="0"/>
              <a:t>라는 말까지 나왔다</a:t>
            </a:r>
            <a:r>
              <a:rPr lang="en-US" altLang="ko-KR" sz="1400" dirty="0"/>
              <a:t>.</a:t>
            </a:r>
            <a:endParaRPr lang="ko-KR" altLang="en-US" sz="1400" dirty="0"/>
          </a:p>
        </p:txBody>
      </p:sp>
      <p:pic>
        <p:nvPicPr>
          <p:cNvPr id="1026" name="Picture 2" descr="http://dimg.donga.com/wps/NEWS/IMAGE/2007/01/15/6996083.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0121" y="2609850"/>
            <a:ext cx="52151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postfiles3.naver.net/20141015_242/aibb1233_1413338718709ih8m9_JPEG/2.jpg?type=w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4" y="1"/>
            <a:ext cx="2550319"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6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dissolv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개체 틀 10">
            <a:extLst>
              <a:ext uri="{FF2B5EF4-FFF2-40B4-BE49-F238E27FC236}">
                <a16:creationId xmlns="" xmlns:a16="http://schemas.microsoft.com/office/drawing/2014/main" id="{E00B083B-10D8-47F2-9CE2-B2F3A3C460C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0" y="3607"/>
            <a:ext cx="2543537" cy="6850786"/>
          </a:xfrm>
        </p:spPr>
      </p:pic>
      <p:sp>
        <p:nvSpPr>
          <p:cNvPr id="15" name="텍스트 개체 틀 14">
            <a:extLst>
              <a:ext uri="{FF2B5EF4-FFF2-40B4-BE49-F238E27FC236}">
                <a16:creationId xmlns="" xmlns:a16="http://schemas.microsoft.com/office/drawing/2014/main" id="{D4A8312D-7303-4D11-B310-A21BF0D81744}"/>
              </a:ext>
            </a:extLst>
          </p:cNvPr>
          <p:cNvSpPr>
            <a:spLocks noGrp="1"/>
          </p:cNvSpPr>
          <p:nvPr>
            <p:ph type="body" sz="quarter" idx="18"/>
          </p:nvPr>
        </p:nvSpPr>
        <p:spPr/>
        <p:txBody>
          <a:bodyPr>
            <a:normAutofit fontScale="92500" lnSpcReduction="10000"/>
          </a:bodyPr>
          <a:lstStyle/>
          <a:p>
            <a:r>
              <a:rPr lang="en-US" altLang="ko-KR" dirty="0"/>
              <a:t>Copyright</a:t>
            </a:r>
            <a:r>
              <a:rPr lang="ko-KR" altLang="en-US" dirty="0"/>
              <a:t> </a:t>
            </a:r>
            <a:r>
              <a:rPr lang="en-US" altLang="ko-KR" dirty="0"/>
              <a:t>2018. </a:t>
            </a:r>
            <a:r>
              <a:rPr lang="en-US" altLang="ko-KR" dirty="0" err="1"/>
              <a:t>Intelligraphic</a:t>
            </a:r>
            <a:endParaRPr lang="ko-KR" altLang="en-US" dirty="0"/>
          </a:p>
          <a:p>
            <a:endParaRPr lang="ko-KR" altLang="en-US" dirty="0"/>
          </a:p>
        </p:txBody>
      </p:sp>
      <p:sp>
        <p:nvSpPr>
          <p:cNvPr id="6" name="텍스트 개체 틀 4">
            <a:extLst>
              <a:ext uri="{FF2B5EF4-FFF2-40B4-BE49-F238E27FC236}">
                <a16:creationId xmlns="" xmlns:a16="http://schemas.microsoft.com/office/drawing/2014/main" id="{6E3052D2-DDD2-4A6A-A1CE-595EE452D415}"/>
              </a:ext>
            </a:extLst>
          </p:cNvPr>
          <p:cNvSpPr>
            <a:spLocks noGrp="1"/>
          </p:cNvSpPr>
          <p:nvPr>
            <p:ph type="body" sz="quarter" idx="14"/>
          </p:nvPr>
        </p:nvSpPr>
        <p:spPr>
          <a:xfrm>
            <a:off x="3451831" y="86593"/>
            <a:ext cx="4622189" cy="587130"/>
          </a:xfrm>
        </p:spPr>
        <p:txBody>
          <a:bodyPr>
            <a:normAutofit fontScale="92500" lnSpcReduction="20000"/>
          </a:bodyPr>
          <a:lstStyle/>
          <a:p>
            <a:pPr algn="ctr"/>
            <a:r>
              <a:rPr lang="ko-KR" altLang="en-US" dirty="0" smtClean="0">
                <a:latin typeface="HY목각파임B" panose="02030600000101010101" pitchFamily="18" charset="-127"/>
                <a:ea typeface="HY목각파임B" panose="02030600000101010101" pitchFamily="18" charset="-127"/>
              </a:rPr>
              <a:t>일본 경제 문제</a:t>
            </a:r>
            <a:endParaRPr lang="ko-KR" altLang="en-US" dirty="0">
              <a:latin typeface="HY목각파임B" panose="02030600000101010101" pitchFamily="18" charset="-127"/>
              <a:ea typeface="HY목각파임B" panose="02030600000101010101" pitchFamily="18" charset="-127"/>
            </a:endParaRPr>
          </a:p>
        </p:txBody>
      </p:sp>
      <p:pic>
        <p:nvPicPr>
          <p:cNvPr id="9" name="잉크 7">
            <a:extLst>
              <a:ext uri="{FF2B5EF4-FFF2-40B4-BE49-F238E27FC236}">
                <a16:creationId xmlns:mc="http://schemas.openxmlformats.org/markup-compatibility/2006" xmlns:p14="http://schemas.microsoft.com/office/powerpoint/2010/main" xmlns:aink="http://schemas.microsoft.com/office/drawing/2016/ink" xmlns="" xmlns:a16="http://schemas.microsoft.com/office/drawing/2014/main" id="{F13C64C2-03E6-45D4-B807-F60FF240E361}"/>
              </a:ext>
            </a:extLst>
          </p:cNvPr>
          <p:cNvPicPr/>
          <p:nvPr/>
        </p:nvPicPr>
        <p:blipFill>
          <a:blip r:embed="rId3"/>
          <a:stretch>
            <a:fillRect/>
          </a:stretch>
        </p:blipFill>
        <p:spPr>
          <a:xfrm>
            <a:off x="7590856" y="5872657"/>
            <a:ext cx="1350728" cy="788102"/>
          </a:xfrm>
          <a:prstGeom prst="rect">
            <a:avLst/>
          </a:prstGeom>
        </p:spPr>
      </p:pic>
      <p:sp>
        <p:nvSpPr>
          <p:cNvPr id="10" name="텍스트 개체 틀 15">
            <a:extLst>
              <a:ext uri="{FF2B5EF4-FFF2-40B4-BE49-F238E27FC236}">
                <a16:creationId xmlns="" xmlns:a16="http://schemas.microsoft.com/office/drawing/2014/main" id="{5DCE2DBC-1A1A-45F8-A272-293B80628D64}"/>
              </a:ext>
            </a:extLst>
          </p:cNvPr>
          <p:cNvSpPr>
            <a:spLocks noGrp="1"/>
          </p:cNvSpPr>
          <p:nvPr>
            <p:ph type="body" sz="quarter" idx="19"/>
          </p:nvPr>
        </p:nvSpPr>
        <p:spPr>
          <a:xfrm>
            <a:off x="7898592" y="6334126"/>
            <a:ext cx="723900" cy="315865"/>
          </a:xfrm>
        </p:spPr>
        <p:txBody>
          <a:bodyPr/>
          <a:lstStyle/>
          <a:p>
            <a:r>
              <a:rPr lang="ko-KR" altLang="en-US" b="1" dirty="0" smtClean="0"/>
              <a:t>박수민</a:t>
            </a:r>
            <a:endParaRPr lang="ko-KR" altLang="en-US" b="1" dirty="0">
              <a:solidFill>
                <a:schemeClr val="tx1"/>
              </a:solidFill>
            </a:endParaRPr>
          </a:p>
        </p:txBody>
      </p:sp>
      <p:sp>
        <p:nvSpPr>
          <p:cNvPr id="3" name="TextBox 2"/>
          <p:cNvSpPr txBox="1"/>
          <p:nvPr/>
        </p:nvSpPr>
        <p:spPr>
          <a:xfrm>
            <a:off x="2847814" y="860157"/>
            <a:ext cx="5120252" cy="2331407"/>
          </a:xfrm>
          <a:prstGeom prst="rect">
            <a:avLst/>
          </a:prstGeom>
          <a:noFill/>
        </p:spPr>
        <p:txBody>
          <a:bodyPr wrap="square" rtlCol="0">
            <a:spAutoFit/>
          </a:bodyPr>
          <a:lstStyle/>
          <a:p>
            <a:r>
              <a:rPr lang="ko-KR" altLang="en-US" b="1" dirty="0"/>
              <a:t>그러나 결국 해는 진다</a:t>
            </a:r>
            <a:r>
              <a:rPr lang="en-US" altLang="ko-KR" b="1" dirty="0"/>
              <a:t>... </a:t>
            </a:r>
            <a:r>
              <a:rPr lang="ko-KR" altLang="en-US" b="1" dirty="0"/>
              <a:t>터져버린 </a:t>
            </a:r>
            <a:r>
              <a:rPr lang="ko-KR" altLang="en-US" b="1" dirty="0" smtClean="0"/>
              <a:t>버블</a:t>
            </a:r>
            <a:endParaRPr lang="en-US" altLang="ko-KR" b="1" dirty="0" smtClean="0"/>
          </a:p>
          <a:p>
            <a:endParaRPr lang="en-US" altLang="ko-KR" sz="1200" dirty="0" smtClean="0"/>
          </a:p>
          <a:p>
            <a:r>
              <a:rPr lang="ko-KR" altLang="en-US" sz="1050" dirty="0" smtClean="0"/>
              <a:t>엔화가</a:t>
            </a:r>
            <a:r>
              <a:rPr lang="ko-KR" altLang="en-US" sz="1050" dirty="0"/>
              <a:t> 급격하게 상승하며 일본은 거품경제 붕괴를 맞았다</a:t>
            </a:r>
            <a:r>
              <a:rPr lang="en-US" altLang="ko-KR" sz="1050" dirty="0"/>
              <a:t>. </a:t>
            </a:r>
            <a:endParaRPr lang="en-US" altLang="ko-KR" sz="1050" dirty="0" smtClean="0"/>
          </a:p>
          <a:p>
            <a:r>
              <a:rPr lang="ko-KR" altLang="en-US" sz="1050" dirty="0" smtClean="0"/>
              <a:t>학자들은</a:t>
            </a:r>
            <a:r>
              <a:rPr lang="ko-KR" altLang="en-US" sz="1050" dirty="0"/>
              <a:t> 버블 붕괴가 </a:t>
            </a:r>
            <a:r>
              <a:rPr lang="en-US" altLang="ko-KR" sz="1050" dirty="0"/>
              <a:t>1990</a:t>
            </a:r>
            <a:r>
              <a:rPr lang="ko-KR" altLang="en-US" sz="1050" dirty="0"/>
              <a:t>년 </a:t>
            </a:r>
            <a:r>
              <a:rPr lang="en-US" altLang="ko-KR" sz="1050" dirty="0"/>
              <a:t>11</a:t>
            </a:r>
            <a:r>
              <a:rPr lang="ko-KR" altLang="en-US" sz="1050" dirty="0"/>
              <a:t>월부터 시작됐다고 보고 있다</a:t>
            </a:r>
            <a:r>
              <a:rPr lang="en-US" altLang="ko-KR" sz="1050" dirty="0" smtClean="0"/>
              <a:t>. </a:t>
            </a:r>
            <a:r>
              <a:rPr lang="ko-KR" altLang="en-US" sz="1050" dirty="0" smtClean="0"/>
              <a:t>이</a:t>
            </a:r>
            <a:r>
              <a:rPr lang="ko-KR" altLang="en-US" sz="1050" dirty="0"/>
              <a:t> 무렵 발표된 ‘토지 관련 융자규제법’</a:t>
            </a:r>
            <a:r>
              <a:rPr lang="ko-KR" altLang="en-US" sz="1050" dirty="0" smtClean="0"/>
              <a:t>으로</a:t>
            </a:r>
            <a:endParaRPr lang="en-US" altLang="ko-KR" sz="1050" dirty="0" smtClean="0"/>
          </a:p>
          <a:p>
            <a:r>
              <a:rPr lang="ko-KR" altLang="en-US" sz="1050" dirty="0" smtClean="0"/>
              <a:t>부동산을</a:t>
            </a:r>
            <a:r>
              <a:rPr lang="ko-KR" altLang="en-US" sz="1050" dirty="0"/>
              <a:t> 통한 재테크 신화가 붕괴하고</a:t>
            </a:r>
            <a:r>
              <a:rPr lang="en-US" altLang="ko-KR" sz="1050" dirty="0"/>
              <a:t>, </a:t>
            </a:r>
            <a:r>
              <a:rPr lang="ko-KR" altLang="en-US" sz="1050" dirty="0"/>
              <a:t>불량채권 </a:t>
            </a:r>
            <a:r>
              <a:rPr lang="ko-KR" altLang="en-US" sz="1050" dirty="0" smtClean="0"/>
              <a:t>문제가</a:t>
            </a:r>
            <a:r>
              <a:rPr lang="ko-KR" altLang="en-US" sz="1050" dirty="0"/>
              <a:t> 불거지면서 기업에 위기가 찾아왔다</a:t>
            </a:r>
            <a:r>
              <a:rPr lang="en-US" altLang="ko-KR" sz="1050" dirty="0"/>
              <a:t>. </a:t>
            </a:r>
            <a:r>
              <a:rPr lang="ko-KR" altLang="en-US" sz="1050" dirty="0"/>
              <a:t/>
            </a:r>
            <a:br>
              <a:rPr lang="ko-KR" altLang="en-US" sz="1050" dirty="0"/>
            </a:br>
            <a:r>
              <a:rPr lang="ko-KR" altLang="en-US" sz="1050" dirty="0"/>
              <a:t/>
            </a:r>
            <a:br>
              <a:rPr lang="ko-KR" altLang="en-US" sz="1050" dirty="0"/>
            </a:br>
            <a:r>
              <a:rPr lang="ko-KR" altLang="en-US" sz="1050" dirty="0"/>
              <a:t>대기업의 신입사원 채용 취소</a:t>
            </a:r>
            <a:r>
              <a:rPr lang="en-US" altLang="ko-KR" sz="1050" dirty="0"/>
              <a:t>, </a:t>
            </a:r>
            <a:r>
              <a:rPr lang="ko-KR" altLang="en-US" sz="1050" dirty="0"/>
              <a:t>도산</a:t>
            </a:r>
            <a:r>
              <a:rPr lang="en-US" altLang="ko-KR" sz="1050" dirty="0"/>
              <a:t>, </a:t>
            </a:r>
            <a:r>
              <a:rPr lang="ko-KR" altLang="en-US" sz="1050" dirty="0"/>
              <a:t>대규모 정리해고</a:t>
            </a:r>
            <a:r>
              <a:rPr lang="en-US" altLang="ko-KR" sz="1050" dirty="0"/>
              <a:t>, </a:t>
            </a:r>
            <a:r>
              <a:rPr lang="ko-KR" altLang="en-US" sz="1050" dirty="0"/>
              <a:t>정규직의 </a:t>
            </a:r>
            <a:r>
              <a:rPr lang="ko-KR" altLang="en-US" sz="1050" dirty="0" err="1"/>
              <a:t>비정규직</a:t>
            </a:r>
            <a:r>
              <a:rPr lang="ko-KR" altLang="en-US" sz="1050" dirty="0"/>
              <a:t> 전환 등 사회문제가 본격적으로 </a:t>
            </a:r>
            <a:endParaRPr lang="en-US" altLang="ko-KR" sz="1050" dirty="0" smtClean="0"/>
          </a:p>
          <a:p>
            <a:r>
              <a:rPr lang="ko-KR" altLang="en-US" sz="1050" dirty="0" smtClean="0"/>
              <a:t>나타나기</a:t>
            </a:r>
            <a:r>
              <a:rPr lang="ko-KR" altLang="en-US" sz="1050" dirty="0"/>
              <a:t> 시작했다</a:t>
            </a:r>
            <a:r>
              <a:rPr lang="en-US" altLang="ko-KR" sz="1050" dirty="0"/>
              <a:t>. </a:t>
            </a:r>
            <a:r>
              <a:rPr lang="ko-KR" altLang="en-US" sz="1050" dirty="0"/>
              <a:t>일본 국민들은 </a:t>
            </a:r>
            <a:r>
              <a:rPr lang="en-US" altLang="ko-KR" sz="1050" dirty="0"/>
              <a:t>1993</a:t>
            </a:r>
            <a:r>
              <a:rPr lang="ko-KR" altLang="en-US" sz="1050" dirty="0" smtClean="0"/>
              <a:t>년부터 이와 </a:t>
            </a:r>
            <a:r>
              <a:rPr lang="ko-KR" altLang="en-US" sz="1050" dirty="0"/>
              <a:t>같은 불황을 체감하기 시작한다</a:t>
            </a:r>
            <a:r>
              <a:rPr lang="en-US" altLang="ko-KR" sz="1050" dirty="0"/>
              <a:t>. </a:t>
            </a:r>
            <a:endParaRPr lang="en-US" altLang="ko-KR" sz="1050" dirty="0" smtClean="0"/>
          </a:p>
          <a:p>
            <a:r>
              <a:rPr lang="ko-KR" altLang="en-US" sz="1050" dirty="0" smtClean="0"/>
              <a:t>잃어버린 </a:t>
            </a:r>
            <a:r>
              <a:rPr lang="en-US" altLang="ko-KR" sz="1050" dirty="0"/>
              <a:t>10</a:t>
            </a:r>
            <a:r>
              <a:rPr lang="ko-KR" altLang="en-US" sz="1050" dirty="0"/>
              <a:t>년</a:t>
            </a:r>
            <a:r>
              <a:rPr lang="en-US" altLang="ko-KR" sz="1050" dirty="0"/>
              <a:t>, 20</a:t>
            </a:r>
            <a:r>
              <a:rPr lang="ko-KR" altLang="en-US" sz="1050" dirty="0"/>
              <a:t>년으로 불리는 시기가 시작된 것이다</a:t>
            </a:r>
            <a:r>
              <a:rPr lang="en-US" altLang="ko-KR" sz="1050" dirty="0"/>
              <a:t>. </a:t>
            </a:r>
            <a:endParaRPr lang="ko-KR" altLang="en-US" sz="1050" dirty="0"/>
          </a:p>
        </p:txBody>
      </p:sp>
      <p:pic>
        <p:nvPicPr>
          <p:cNvPr id="5122" name="Picture 2" descr="http://dimg.donga.com/ugc/CDB/BZIT/Article/5a/aa/24/0c/5aaa240c0c9ed273828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930" y="2637567"/>
            <a:ext cx="2748854" cy="2588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s://t1.daumcdn.net/cfile/tistory/24095E4655B2A675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006" y="2637567"/>
            <a:ext cx="2560126" cy="25882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ëì¿ëì²­"/>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 y="-1"/>
            <a:ext cx="265747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9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randombar(horizontal)">
                                      <p:cBhvr>
                                        <p:cTn id="10" dur="500"/>
                                        <p:tgtEl>
                                          <p:spTgt spid="5124"/>
                                        </p:tgtEl>
                                      </p:cBhvr>
                                    </p:animEffect>
                                  </p:childTnLst>
                                </p:cTn>
                              </p:par>
                              <p:par>
                                <p:cTn id="11" presetID="14" presetClass="entr" presetSubtype="1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randombar(horizont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개체 틀 10">
            <a:extLst>
              <a:ext uri="{FF2B5EF4-FFF2-40B4-BE49-F238E27FC236}">
                <a16:creationId xmlns="" xmlns:a16="http://schemas.microsoft.com/office/drawing/2014/main" id="{E00B083B-10D8-47F2-9CE2-B2F3A3C460C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0" y="3607"/>
            <a:ext cx="2543537" cy="6850786"/>
          </a:xfrm>
        </p:spPr>
      </p:pic>
      <p:sp>
        <p:nvSpPr>
          <p:cNvPr id="15" name="텍스트 개체 틀 14">
            <a:extLst>
              <a:ext uri="{FF2B5EF4-FFF2-40B4-BE49-F238E27FC236}">
                <a16:creationId xmlns="" xmlns:a16="http://schemas.microsoft.com/office/drawing/2014/main" id="{D4A8312D-7303-4D11-B310-A21BF0D81744}"/>
              </a:ext>
            </a:extLst>
          </p:cNvPr>
          <p:cNvSpPr>
            <a:spLocks noGrp="1"/>
          </p:cNvSpPr>
          <p:nvPr>
            <p:ph type="body" sz="quarter" idx="18"/>
          </p:nvPr>
        </p:nvSpPr>
        <p:spPr/>
        <p:txBody>
          <a:bodyPr>
            <a:normAutofit fontScale="92500" lnSpcReduction="10000"/>
          </a:bodyPr>
          <a:lstStyle/>
          <a:p>
            <a:r>
              <a:rPr lang="en-US" altLang="ko-KR" dirty="0"/>
              <a:t>Copyright</a:t>
            </a:r>
            <a:r>
              <a:rPr lang="ko-KR" altLang="en-US" dirty="0"/>
              <a:t> </a:t>
            </a:r>
            <a:r>
              <a:rPr lang="en-US" altLang="ko-KR" dirty="0"/>
              <a:t>2018. </a:t>
            </a:r>
            <a:r>
              <a:rPr lang="en-US" altLang="ko-KR" dirty="0" err="1"/>
              <a:t>Intelligraphic</a:t>
            </a:r>
            <a:endParaRPr lang="ko-KR" altLang="en-US" dirty="0"/>
          </a:p>
          <a:p>
            <a:endParaRPr lang="ko-KR" altLang="en-US" dirty="0"/>
          </a:p>
        </p:txBody>
      </p:sp>
      <p:sp>
        <p:nvSpPr>
          <p:cNvPr id="6" name="텍스트 개체 틀 4">
            <a:extLst>
              <a:ext uri="{FF2B5EF4-FFF2-40B4-BE49-F238E27FC236}">
                <a16:creationId xmlns="" xmlns:a16="http://schemas.microsoft.com/office/drawing/2014/main" id="{6E3052D2-DDD2-4A6A-A1CE-595EE452D415}"/>
              </a:ext>
            </a:extLst>
          </p:cNvPr>
          <p:cNvSpPr>
            <a:spLocks noGrp="1"/>
          </p:cNvSpPr>
          <p:nvPr>
            <p:ph type="body" sz="quarter" idx="14"/>
          </p:nvPr>
        </p:nvSpPr>
        <p:spPr>
          <a:xfrm>
            <a:off x="3451831" y="86593"/>
            <a:ext cx="4622189" cy="587130"/>
          </a:xfrm>
        </p:spPr>
        <p:txBody>
          <a:bodyPr>
            <a:normAutofit fontScale="92500" lnSpcReduction="20000"/>
          </a:bodyPr>
          <a:lstStyle/>
          <a:p>
            <a:pPr algn="ctr"/>
            <a:r>
              <a:rPr lang="ko-KR" altLang="en-US" dirty="0" smtClean="0">
                <a:latin typeface="HY목각파임B" panose="02030600000101010101" pitchFamily="18" charset="-127"/>
                <a:ea typeface="HY목각파임B" panose="02030600000101010101" pitchFamily="18" charset="-127"/>
              </a:rPr>
              <a:t>일본 경제 재생</a:t>
            </a:r>
            <a:endParaRPr lang="ko-KR" altLang="en-US" dirty="0">
              <a:latin typeface="HY목각파임B" panose="02030600000101010101" pitchFamily="18" charset="-127"/>
              <a:ea typeface="HY목각파임B" panose="02030600000101010101" pitchFamily="18" charset="-127"/>
            </a:endParaRPr>
          </a:p>
        </p:txBody>
      </p:sp>
      <p:pic>
        <p:nvPicPr>
          <p:cNvPr id="9" name="잉크 7">
            <a:extLst>
              <a:ext uri="{FF2B5EF4-FFF2-40B4-BE49-F238E27FC236}">
                <a16:creationId xmlns:mc="http://schemas.openxmlformats.org/markup-compatibility/2006" xmlns:p14="http://schemas.microsoft.com/office/powerpoint/2010/main" xmlns:aink="http://schemas.microsoft.com/office/drawing/2016/ink" xmlns="" xmlns:a16="http://schemas.microsoft.com/office/drawing/2014/main" id="{F13C64C2-03E6-45D4-B807-F60FF240E361}"/>
              </a:ext>
            </a:extLst>
          </p:cNvPr>
          <p:cNvPicPr/>
          <p:nvPr/>
        </p:nvPicPr>
        <p:blipFill>
          <a:blip r:embed="rId3"/>
          <a:stretch>
            <a:fillRect/>
          </a:stretch>
        </p:blipFill>
        <p:spPr>
          <a:xfrm>
            <a:off x="7590856" y="5872657"/>
            <a:ext cx="1350728" cy="788102"/>
          </a:xfrm>
          <a:prstGeom prst="rect">
            <a:avLst/>
          </a:prstGeom>
        </p:spPr>
      </p:pic>
      <p:sp>
        <p:nvSpPr>
          <p:cNvPr id="10" name="텍스트 개체 틀 15">
            <a:extLst>
              <a:ext uri="{FF2B5EF4-FFF2-40B4-BE49-F238E27FC236}">
                <a16:creationId xmlns="" xmlns:a16="http://schemas.microsoft.com/office/drawing/2014/main" id="{5DCE2DBC-1A1A-45F8-A272-293B80628D64}"/>
              </a:ext>
            </a:extLst>
          </p:cNvPr>
          <p:cNvSpPr>
            <a:spLocks noGrp="1"/>
          </p:cNvSpPr>
          <p:nvPr>
            <p:ph type="body" sz="quarter" idx="19"/>
          </p:nvPr>
        </p:nvSpPr>
        <p:spPr>
          <a:xfrm>
            <a:off x="7898592" y="6334126"/>
            <a:ext cx="723900" cy="315865"/>
          </a:xfrm>
        </p:spPr>
        <p:txBody>
          <a:bodyPr/>
          <a:lstStyle/>
          <a:p>
            <a:r>
              <a:rPr lang="ko-KR" altLang="en-US" b="1" dirty="0" smtClean="0"/>
              <a:t>박수민</a:t>
            </a:r>
            <a:endParaRPr lang="ko-KR" altLang="en-US" b="1" dirty="0">
              <a:solidFill>
                <a:schemeClr val="tx1"/>
              </a:solidFill>
            </a:endParaRPr>
          </a:p>
        </p:txBody>
      </p:sp>
      <p:sp>
        <p:nvSpPr>
          <p:cNvPr id="2" name="TextBox 1"/>
          <p:cNvSpPr txBox="1"/>
          <p:nvPr/>
        </p:nvSpPr>
        <p:spPr>
          <a:xfrm>
            <a:off x="2626963" y="782664"/>
            <a:ext cx="4068305" cy="1408078"/>
          </a:xfrm>
          <a:prstGeom prst="rect">
            <a:avLst/>
          </a:prstGeom>
          <a:noFill/>
        </p:spPr>
        <p:txBody>
          <a:bodyPr wrap="square" rtlCol="0">
            <a:spAutoFit/>
          </a:bodyPr>
          <a:lstStyle/>
          <a:p>
            <a:pPr fontAlgn="base"/>
            <a:r>
              <a:rPr lang="en-US" altLang="ko-KR" b="1" dirty="0" smtClean="0"/>
              <a:t>"</a:t>
            </a:r>
            <a:r>
              <a:rPr lang="ko-KR" altLang="en-US" b="1" dirty="0" err="1"/>
              <a:t>자민당을</a:t>
            </a:r>
            <a:r>
              <a:rPr lang="ko-KR" altLang="en-US" b="1" dirty="0"/>
              <a:t> 깨뜨리는 한이 있어도</a:t>
            </a:r>
            <a:r>
              <a:rPr lang="en-US" altLang="ko-KR" b="1" dirty="0"/>
              <a:t>, </a:t>
            </a:r>
            <a:r>
              <a:rPr lang="ko-KR" altLang="en-US" b="1" dirty="0"/>
              <a:t>개혁을 하겠다</a:t>
            </a:r>
            <a:r>
              <a:rPr lang="en-US" altLang="ko-KR" b="1" dirty="0"/>
              <a:t>."</a:t>
            </a:r>
            <a:endParaRPr lang="ko-KR" altLang="en-US" b="1" dirty="0"/>
          </a:p>
          <a:p>
            <a:pPr fontAlgn="base"/>
            <a:endParaRPr lang="en-US" altLang="ko-KR" sz="1050" dirty="0" smtClean="0"/>
          </a:p>
          <a:p>
            <a:pPr fontAlgn="base"/>
            <a:r>
              <a:rPr lang="ko-KR" altLang="en-US" sz="1050" dirty="0" smtClean="0"/>
              <a:t> 이 </a:t>
            </a:r>
            <a:r>
              <a:rPr lang="ko-KR" altLang="en-US" sz="1050" dirty="0"/>
              <a:t>한 마디로 그는 혜성처럼 등장해 단번에 일본 국민들의 마음을 사로잡았다</a:t>
            </a:r>
            <a:r>
              <a:rPr lang="en-US" altLang="ko-KR" sz="1050" dirty="0"/>
              <a:t>.</a:t>
            </a:r>
            <a:endParaRPr lang="ko-KR" altLang="en-US" sz="1050" dirty="0"/>
          </a:p>
          <a:p>
            <a:endParaRPr lang="ko-KR" altLang="en-US" dirty="0"/>
          </a:p>
        </p:txBody>
      </p:sp>
      <p:pic>
        <p:nvPicPr>
          <p:cNvPr id="8194" name="Picture 2" descr="Japan's former Prime Minister Junichiro Koizumi speaks at the Japan National Press Club in Tokyo November 12, 2013. Koizumi publicly called for an end to Japan's use of nuclear power on Tuesday.    REUTERS/Toru Hanai (JAPAN - Tags: POLITICS ENERGY ENVIRONMENT HEADSHOT PRO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6919" y="1209914"/>
            <a:ext cx="2233411" cy="36002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직사각형 2"/>
          <p:cNvSpPr/>
          <p:nvPr/>
        </p:nvSpPr>
        <p:spPr>
          <a:xfrm>
            <a:off x="2626963" y="1603484"/>
            <a:ext cx="4572000" cy="1007968"/>
          </a:xfrm>
          <a:prstGeom prst="rect">
            <a:avLst/>
          </a:prstGeom>
        </p:spPr>
        <p:txBody>
          <a:bodyPr>
            <a:spAutoFit/>
          </a:bodyPr>
          <a:lstStyle/>
          <a:p>
            <a:pPr fontAlgn="base"/>
            <a:r>
              <a:rPr lang="en-US" altLang="ko-KR" sz="1400" b="1" dirty="0"/>
              <a:t>'</a:t>
            </a:r>
            <a:r>
              <a:rPr lang="ko-KR" altLang="en-US" sz="1400" b="1" dirty="0"/>
              <a:t>환상</a:t>
            </a:r>
            <a:r>
              <a:rPr lang="en-US" altLang="ko-KR" sz="1400" b="1" dirty="0"/>
              <a:t>'</a:t>
            </a:r>
            <a:r>
              <a:rPr lang="ko-KR" altLang="en-US" sz="1400" b="1" dirty="0"/>
              <a:t>을 걷어낸 </a:t>
            </a:r>
            <a:r>
              <a:rPr lang="ko-KR" altLang="en-US" sz="1400" b="1" dirty="0" err="1"/>
              <a:t>고이즈미</a:t>
            </a:r>
            <a:r>
              <a:rPr lang="ko-KR" altLang="en-US" sz="1400" b="1" dirty="0"/>
              <a:t> 개혁의 실체는 </a:t>
            </a:r>
            <a:r>
              <a:rPr lang="ko-KR" altLang="en-US" sz="1400" b="1" dirty="0" err="1"/>
              <a:t>신자유주의</a:t>
            </a:r>
            <a:r>
              <a:rPr lang="en-US" altLang="ko-KR" sz="1400" b="1" dirty="0"/>
              <a:t>, </a:t>
            </a:r>
            <a:r>
              <a:rPr lang="ko-KR" altLang="en-US" sz="1400" b="1" dirty="0"/>
              <a:t>시장 원리주의이다</a:t>
            </a:r>
            <a:r>
              <a:rPr lang="en-US" altLang="ko-KR" sz="1400" b="1" dirty="0" smtClean="0"/>
              <a:t>.</a:t>
            </a:r>
          </a:p>
          <a:p>
            <a:pPr fontAlgn="base"/>
            <a:endParaRPr lang="en-US" altLang="ko-KR" sz="1050" dirty="0" smtClean="0"/>
          </a:p>
          <a:p>
            <a:pPr fontAlgn="base"/>
            <a:r>
              <a:rPr lang="en-US" altLang="ko-KR" sz="1050" dirty="0" smtClean="0"/>
              <a:t> </a:t>
            </a:r>
            <a:r>
              <a:rPr lang="en-US" altLang="ko-KR" sz="1050" dirty="0"/>
              <a:t>'</a:t>
            </a:r>
            <a:r>
              <a:rPr lang="ko-KR" altLang="en-US" sz="1050" dirty="0"/>
              <a:t>규제완화</a:t>
            </a:r>
            <a:r>
              <a:rPr lang="en-US" altLang="ko-KR" sz="1050" dirty="0"/>
              <a:t>'</a:t>
            </a:r>
            <a:r>
              <a:rPr lang="ko-KR" altLang="en-US" sz="1050" dirty="0"/>
              <a:t>와 </a:t>
            </a:r>
            <a:r>
              <a:rPr lang="en-US" altLang="ko-KR" sz="1050" dirty="0"/>
              <a:t>'</a:t>
            </a:r>
            <a:r>
              <a:rPr lang="ko-KR" altLang="en-US" sz="1050" dirty="0"/>
              <a:t>민영화</a:t>
            </a:r>
            <a:r>
              <a:rPr lang="en-US" altLang="ko-KR" sz="1050" dirty="0"/>
              <a:t>'</a:t>
            </a:r>
            <a:r>
              <a:rPr lang="ko-KR" altLang="en-US" sz="1050" dirty="0"/>
              <a:t>는 </a:t>
            </a:r>
            <a:r>
              <a:rPr lang="ko-KR" altLang="en-US" sz="1050" dirty="0" err="1"/>
              <a:t>고이즈미</a:t>
            </a:r>
            <a:r>
              <a:rPr lang="ko-KR" altLang="en-US" sz="1050" dirty="0"/>
              <a:t> </a:t>
            </a:r>
            <a:r>
              <a:rPr lang="en-US" altLang="ko-KR" sz="1050" dirty="0"/>
              <a:t>5</a:t>
            </a:r>
            <a:r>
              <a:rPr lang="ko-KR" altLang="en-US" sz="1050" dirty="0"/>
              <a:t>년 내내 일본을 지배했던 대표적인 구호</a:t>
            </a:r>
          </a:p>
        </p:txBody>
      </p:sp>
      <p:pic>
        <p:nvPicPr>
          <p:cNvPr id="2052" name="Picture 4" descr="http://news.chosun.com/site/data/img_dir/2005/09/27/200509270361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43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89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개체 틀 10">
            <a:extLst>
              <a:ext uri="{FF2B5EF4-FFF2-40B4-BE49-F238E27FC236}">
                <a16:creationId xmlns="" xmlns:a16="http://schemas.microsoft.com/office/drawing/2014/main" id="{E00B083B-10D8-47F2-9CE2-B2F3A3C460C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0" y="3607"/>
            <a:ext cx="2543537" cy="6850786"/>
          </a:xfrm>
        </p:spPr>
      </p:pic>
      <p:sp>
        <p:nvSpPr>
          <p:cNvPr id="15" name="텍스트 개체 틀 14">
            <a:extLst>
              <a:ext uri="{FF2B5EF4-FFF2-40B4-BE49-F238E27FC236}">
                <a16:creationId xmlns="" xmlns:a16="http://schemas.microsoft.com/office/drawing/2014/main" id="{D4A8312D-7303-4D11-B310-A21BF0D81744}"/>
              </a:ext>
            </a:extLst>
          </p:cNvPr>
          <p:cNvSpPr>
            <a:spLocks noGrp="1"/>
          </p:cNvSpPr>
          <p:nvPr>
            <p:ph type="body" sz="quarter" idx="18"/>
          </p:nvPr>
        </p:nvSpPr>
        <p:spPr/>
        <p:txBody>
          <a:bodyPr>
            <a:normAutofit fontScale="92500" lnSpcReduction="10000"/>
          </a:bodyPr>
          <a:lstStyle/>
          <a:p>
            <a:r>
              <a:rPr lang="en-US" altLang="ko-KR" dirty="0"/>
              <a:t>Copyright</a:t>
            </a:r>
            <a:r>
              <a:rPr lang="ko-KR" altLang="en-US" dirty="0"/>
              <a:t> </a:t>
            </a:r>
            <a:r>
              <a:rPr lang="en-US" altLang="ko-KR" dirty="0"/>
              <a:t>2018. </a:t>
            </a:r>
            <a:r>
              <a:rPr lang="en-US" altLang="ko-KR" dirty="0" err="1"/>
              <a:t>Intelligraphic</a:t>
            </a:r>
            <a:endParaRPr lang="ko-KR" altLang="en-US" dirty="0"/>
          </a:p>
          <a:p>
            <a:endParaRPr lang="ko-KR" altLang="en-US" dirty="0"/>
          </a:p>
        </p:txBody>
      </p:sp>
      <p:sp>
        <p:nvSpPr>
          <p:cNvPr id="6" name="텍스트 개체 틀 4">
            <a:extLst>
              <a:ext uri="{FF2B5EF4-FFF2-40B4-BE49-F238E27FC236}">
                <a16:creationId xmlns="" xmlns:a16="http://schemas.microsoft.com/office/drawing/2014/main" id="{6E3052D2-DDD2-4A6A-A1CE-595EE452D415}"/>
              </a:ext>
            </a:extLst>
          </p:cNvPr>
          <p:cNvSpPr>
            <a:spLocks noGrp="1"/>
          </p:cNvSpPr>
          <p:nvPr>
            <p:ph type="body" sz="quarter" idx="14"/>
          </p:nvPr>
        </p:nvSpPr>
        <p:spPr>
          <a:xfrm>
            <a:off x="3451831" y="86593"/>
            <a:ext cx="4622189" cy="587130"/>
          </a:xfrm>
        </p:spPr>
        <p:txBody>
          <a:bodyPr>
            <a:normAutofit fontScale="92500" lnSpcReduction="20000"/>
          </a:bodyPr>
          <a:lstStyle/>
          <a:p>
            <a:pPr algn="ctr"/>
            <a:r>
              <a:rPr lang="ko-KR" altLang="en-US" dirty="0" smtClean="0">
                <a:latin typeface="HY목각파임B" panose="02030600000101010101" pitchFamily="18" charset="-127"/>
                <a:ea typeface="HY목각파임B" panose="02030600000101010101" pitchFamily="18" charset="-127"/>
              </a:rPr>
              <a:t>일본 경제 재생</a:t>
            </a:r>
            <a:endParaRPr lang="ko-KR" altLang="en-US" dirty="0">
              <a:latin typeface="HY목각파임B" panose="02030600000101010101" pitchFamily="18" charset="-127"/>
              <a:ea typeface="HY목각파임B" panose="02030600000101010101" pitchFamily="18" charset="-127"/>
            </a:endParaRPr>
          </a:p>
        </p:txBody>
      </p:sp>
      <p:pic>
        <p:nvPicPr>
          <p:cNvPr id="9" name="잉크 7">
            <a:extLst>
              <a:ext uri="{FF2B5EF4-FFF2-40B4-BE49-F238E27FC236}">
                <a16:creationId xmlns:mc="http://schemas.openxmlformats.org/markup-compatibility/2006" xmlns:p14="http://schemas.microsoft.com/office/powerpoint/2010/main" xmlns:aink="http://schemas.microsoft.com/office/drawing/2016/ink" xmlns="" xmlns:a16="http://schemas.microsoft.com/office/drawing/2014/main" id="{F13C64C2-03E6-45D4-B807-F60FF240E361}"/>
              </a:ext>
            </a:extLst>
          </p:cNvPr>
          <p:cNvPicPr/>
          <p:nvPr/>
        </p:nvPicPr>
        <p:blipFill>
          <a:blip r:embed="rId3"/>
          <a:stretch>
            <a:fillRect/>
          </a:stretch>
        </p:blipFill>
        <p:spPr>
          <a:xfrm>
            <a:off x="7590856" y="5872657"/>
            <a:ext cx="1350728" cy="788102"/>
          </a:xfrm>
          <a:prstGeom prst="rect">
            <a:avLst/>
          </a:prstGeom>
        </p:spPr>
      </p:pic>
      <p:sp>
        <p:nvSpPr>
          <p:cNvPr id="10" name="텍스트 개체 틀 15">
            <a:extLst>
              <a:ext uri="{FF2B5EF4-FFF2-40B4-BE49-F238E27FC236}">
                <a16:creationId xmlns="" xmlns:a16="http://schemas.microsoft.com/office/drawing/2014/main" id="{5DCE2DBC-1A1A-45F8-A272-293B80628D64}"/>
              </a:ext>
            </a:extLst>
          </p:cNvPr>
          <p:cNvSpPr>
            <a:spLocks noGrp="1"/>
          </p:cNvSpPr>
          <p:nvPr>
            <p:ph type="body" sz="quarter" idx="19"/>
          </p:nvPr>
        </p:nvSpPr>
        <p:spPr>
          <a:xfrm>
            <a:off x="7898592" y="6334126"/>
            <a:ext cx="723900" cy="315865"/>
          </a:xfrm>
        </p:spPr>
        <p:txBody>
          <a:bodyPr/>
          <a:lstStyle/>
          <a:p>
            <a:r>
              <a:rPr lang="ko-KR" altLang="en-US" b="1" dirty="0" smtClean="0"/>
              <a:t>박수민</a:t>
            </a:r>
            <a:endParaRPr lang="ko-KR" altLang="en-US" b="1" dirty="0">
              <a:solidFill>
                <a:schemeClr val="tx1"/>
              </a:solidFill>
            </a:endParaRPr>
          </a:p>
        </p:txBody>
      </p:sp>
      <p:sp>
        <p:nvSpPr>
          <p:cNvPr id="2" name="TextBox 1"/>
          <p:cNvSpPr txBox="1"/>
          <p:nvPr/>
        </p:nvSpPr>
        <p:spPr>
          <a:xfrm>
            <a:off x="2726325" y="665118"/>
            <a:ext cx="4864531" cy="584775"/>
          </a:xfrm>
          <a:prstGeom prst="rect">
            <a:avLst/>
          </a:prstGeom>
          <a:noFill/>
        </p:spPr>
        <p:txBody>
          <a:bodyPr wrap="square" rtlCol="0">
            <a:spAutoFit/>
          </a:bodyPr>
          <a:lstStyle/>
          <a:p>
            <a:r>
              <a:rPr lang="ko-KR" altLang="en-US" sz="1600" b="1" dirty="0" err="1"/>
              <a:t>아베</a:t>
            </a:r>
            <a:r>
              <a:rPr lang="en-US" altLang="ko-KR" sz="1600" b="1" dirty="0"/>
              <a:t>, </a:t>
            </a:r>
            <a:r>
              <a:rPr lang="ko-KR" altLang="en-US" sz="1600" b="1" dirty="0" err="1"/>
              <a:t>자민당</a:t>
            </a:r>
            <a:r>
              <a:rPr lang="ko-KR" altLang="en-US" sz="1600" b="1" dirty="0"/>
              <a:t> 총재 당선</a:t>
            </a:r>
            <a:r>
              <a:rPr lang="en-US" altLang="ko-KR" sz="1600" b="1" dirty="0"/>
              <a:t>...3</a:t>
            </a:r>
            <a:r>
              <a:rPr lang="ko-KR" altLang="en-US" sz="1600" b="1" dirty="0"/>
              <a:t>연임 확정 </a:t>
            </a:r>
            <a:r>
              <a:rPr lang="en-US" altLang="ko-KR" sz="1600" b="1" dirty="0"/>
              <a:t>"</a:t>
            </a:r>
            <a:r>
              <a:rPr lang="ko-KR" altLang="en-US" sz="1600" b="1" dirty="0"/>
              <a:t>역대 </a:t>
            </a:r>
            <a:r>
              <a:rPr lang="ko-KR" altLang="en-US" sz="1600" b="1" dirty="0" err="1"/>
              <a:t>최장수</a:t>
            </a:r>
            <a:r>
              <a:rPr lang="ko-KR" altLang="en-US" sz="1600" b="1" dirty="0"/>
              <a:t> 총리</a:t>
            </a:r>
            <a:r>
              <a:rPr lang="en-US" altLang="ko-KR" sz="1600" b="1" dirty="0" smtClean="0"/>
              <a:t>"</a:t>
            </a:r>
            <a:endParaRPr lang="en-US" altLang="ko-KR" sz="1600" b="1" dirty="0"/>
          </a:p>
        </p:txBody>
      </p:sp>
      <p:pic>
        <p:nvPicPr>
          <p:cNvPr id="7170" name="Picture 2" descr="ShinzÅ Abe Offic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599" y="116099"/>
            <a:ext cx="1785938" cy="3238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ìë² ë¸ë¯¹ì¤ 3ê°ì í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037" y="1003672"/>
            <a:ext cx="1759584" cy="18347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직사각형 3"/>
          <p:cNvSpPr/>
          <p:nvPr/>
        </p:nvSpPr>
        <p:spPr>
          <a:xfrm>
            <a:off x="4678139" y="1230796"/>
            <a:ext cx="2327779" cy="2192908"/>
          </a:xfrm>
          <a:prstGeom prst="rect">
            <a:avLst/>
          </a:prstGeom>
        </p:spPr>
        <p:txBody>
          <a:bodyPr wrap="square">
            <a:spAutoFit/>
          </a:bodyPr>
          <a:lstStyle/>
          <a:p>
            <a:pPr fontAlgn="base"/>
            <a:r>
              <a:rPr lang="ko-KR" altLang="en-US" sz="1400" b="1" dirty="0" err="1"/>
              <a:t>아베노믹스란</a:t>
            </a:r>
            <a:r>
              <a:rPr lang="en-US" altLang="ko-KR" sz="1400" b="1" dirty="0"/>
              <a:t>(</a:t>
            </a:r>
            <a:r>
              <a:rPr lang="en-US" altLang="ko-KR" sz="1400" b="1" dirty="0" err="1"/>
              <a:t>Abenomics</a:t>
            </a:r>
            <a:r>
              <a:rPr lang="en-US" altLang="ko-KR" sz="1400" b="1" dirty="0" smtClean="0"/>
              <a:t>)</a:t>
            </a:r>
          </a:p>
          <a:p>
            <a:pPr fontAlgn="base"/>
            <a:r>
              <a:rPr lang="ko-KR" altLang="en-US" sz="1000" dirty="0" err="1" smtClean="0"/>
              <a:t>아베총리와</a:t>
            </a:r>
            <a:r>
              <a:rPr lang="ko-KR" altLang="en-US" sz="1000" dirty="0" smtClean="0"/>
              <a:t> </a:t>
            </a:r>
            <a:r>
              <a:rPr lang="ko-KR" altLang="en-US" sz="1000" dirty="0"/>
              <a:t>경제를 뜻하는 </a:t>
            </a:r>
            <a:r>
              <a:rPr lang="ko-KR" altLang="en-US" sz="1000" dirty="0" smtClean="0"/>
              <a:t>영어단어인</a:t>
            </a:r>
            <a:endParaRPr lang="en-US" altLang="ko-KR" sz="1000" dirty="0" smtClean="0"/>
          </a:p>
          <a:p>
            <a:pPr fontAlgn="base"/>
            <a:r>
              <a:rPr lang="en-US" altLang="ko-KR" sz="1000" dirty="0" smtClean="0"/>
              <a:t>‘</a:t>
            </a:r>
            <a:r>
              <a:rPr lang="ko-KR" altLang="en-US" sz="1000" dirty="0" err="1" smtClean="0"/>
              <a:t>이코노믹</a:t>
            </a:r>
            <a:r>
              <a:rPr lang="en-US" altLang="ko-KR" sz="1000" dirty="0" smtClean="0"/>
              <a:t>’</a:t>
            </a:r>
            <a:r>
              <a:rPr lang="ko-KR" altLang="en-US" sz="1000" dirty="0" smtClean="0"/>
              <a:t>의 </a:t>
            </a:r>
            <a:r>
              <a:rPr lang="ko-KR" altLang="en-US" sz="1000" dirty="0"/>
              <a:t>합성어로써</a:t>
            </a:r>
            <a:r>
              <a:rPr lang="en-US" altLang="ko-KR" sz="1000" dirty="0"/>
              <a:t>, </a:t>
            </a:r>
            <a:r>
              <a:rPr lang="ko-KR" altLang="en-US" sz="1000" dirty="0"/>
              <a:t>일본이 장기 </a:t>
            </a:r>
            <a:r>
              <a:rPr lang="ko-KR" altLang="en-US" sz="1000" dirty="0" smtClean="0"/>
              <a:t>침체되어</a:t>
            </a:r>
            <a:endParaRPr lang="en-US" altLang="ko-KR" sz="1000" dirty="0" smtClean="0"/>
          </a:p>
          <a:p>
            <a:pPr fontAlgn="base"/>
            <a:r>
              <a:rPr lang="ko-KR" altLang="en-US" sz="1000" dirty="0" smtClean="0"/>
              <a:t>있는 </a:t>
            </a:r>
            <a:r>
              <a:rPr lang="ko-KR" altLang="en-US" sz="1000" dirty="0"/>
              <a:t>자국의 경제를 살리기 위한 </a:t>
            </a:r>
            <a:r>
              <a:rPr lang="ko-KR" altLang="en-US" sz="1000" dirty="0" err="1"/>
              <a:t>아베정권의</a:t>
            </a:r>
            <a:r>
              <a:rPr lang="ko-KR" altLang="en-US" sz="1000" dirty="0"/>
              <a:t> </a:t>
            </a:r>
            <a:endParaRPr lang="en-US" altLang="ko-KR" sz="1000" dirty="0" smtClean="0"/>
          </a:p>
          <a:p>
            <a:pPr fontAlgn="base"/>
            <a:r>
              <a:rPr lang="ko-KR" altLang="en-US" sz="1000" dirty="0" smtClean="0"/>
              <a:t>경제 </a:t>
            </a:r>
            <a:r>
              <a:rPr lang="ko-KR" altLang="en-US" sz="1000" dirty="0"/>
              <a:t>정책을 가리키는 용어이다</a:t>
            </a:r>
            <a:r>
              <a:rPr lang="en-US" altLang="ko-KR" sz="1000" dirty="0"/>
              <a:t>.</a:t>
            </a:r>
            <a:r>
              <a:rPr lang="ko-KR" altLang="en-US" sz="1000" b="1" dirty="0"/>
              <a:t> </a:t>
            </a:r>
            <a:endParaRPr lang="en-US" altLang="ko-KR" sz="1000" b="1" dirty="0" smtClean="0"/>
          </a:p>
          <a:p>
            <a:pPr fontAlgn="base"/>
            <a:r>
              <a:rPr lang="en-US" altLang="ko-KR" sz="1050" b="1" dirty="0" smtClean="0">
                <a:solidFill>
                  <a:srgbClr val="C00000"/>
                </a:solidFill>
              </a:rPr>
              <a:t>20</a:t>
            </a:r>
            <a:r>
              <a:rPr lang="ko-KR" altLang="en-US" sz="1050" b="1" dirty="0">
                <a:solidFill>
                  <a:srgbClr val="C00000"/>
                </a:solidFill>
              </a:rPr>
              <a:t>년간 이어져 온 디플레이션과 엔고탈출을 </a:t>
            </a:r>
            <a:endParaRPr lang="en-US" altLang="ko-KR" sz="1050" b="1" dirty="0" smtClean="0">
              <a:solidFill>
                <a:srgbClr val="C00000"/>
              </a:solidFill>
            </a:endParaRPr>
          </a:p>
          <a:p>
            <a:pPr fontAlgn="base"/>
            <a:r>
              <a:rPr lang="ko-KR" altLang="en-US" sz="1050" b="1" dirty="0" smtClean="0">
                <a:solidFill>
                  <a:srgbClr val="C00000"/>
                </a:solidFill>
              </a:rPr>
              <a:t>통하여 </a:t>
            </a:r>
            <a:r>
              <a:rPr lang="ko-KR" altLang="en-US" sz="1050" b="1" dirty="0">
                <a:solidFill>
                  <a:srgbClr val="C00000"/>
                </a:solidFill>
              </a:rPr>
              <a:t>경제성장률을 올리고 수출확대를 하며 </a:t>
            </a:r>
            <a:endParaRPr lang="en-US" altLang="ko-KR" sz="1050" b="1" dirty="0" smtClean="0">
              <a:solidFill>
                <a:srgbClr val="C00000"/>
              </a:solidFill>
            </a:endParaRPr>
          </a:p>
          <a:p>
            <a:pPr fontAlgn="base"/>
            <a:r>
              <a:rPr lang="ko-KR" altLang="en-US" sz="1050" b="1" dirty="0" smtClean="0">
                <a:solidFill>
                  <a:srgbClr val="C00000"/>
                </a:solidFill>
              </a:rPr>
              <a:t>경기회복을 하겠다</a:t>
            </a:r>
            <a:endParaRPr lang="ko-KR" altLang="en-US" sz="1050" dirty="0"/>
          </a:p>
        </p:txBody>
      </p:sp>
      <p:pic>
        <p:nvPicPr>
          <p:cNvPr id="1026" name="Picture 2" descr="974954 ê¸°ì¬ì 0ë²ì§¸ ì´ë¯¸ì§">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918" y="2838451"/>
            <a:ext cx="3899201" cy="2516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http://magazine.hankyung.com/magazinedata/images/photo/201303/22922f4b398da692ccbc2c1a6371cfb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600" y="3457576"/>
            <a:ext cx="1891106" cy="18651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ì¼ë³¸ ì¼ìë¦¬ ìë² ë¸ë¯¹ì¤ 1024x610 ì¼ë³¸ ì¼ìë¦¬ ëì¹ì§ë§ ìê¸ ì ìë¦¬ ìë² ë¸ë¯¹ì¤ ì¤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2" y="-1"/>
            <a:ext cx="267176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96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1000"/>
                                        <p:tgtEl>
                                          <p:spTgt spid="7174"/>
                                        </p:tgtEl>
                                      </p:cBhvr>
                                    </p:animEffect>
                                    <p:anim calcmode="lin" valueType="num">
                                      <p:cBhvr>
                                        <p:cTn id="14" dur="1000" fill="hold"/>
                                        <p:tgtEl>
                                          <p:spTgt spid="7174"/>
                                        </p:tgtEl>
                                        <p:attrNameLst>
                                          <p:attrName>ppt_x</p:attrName>
                                        </p:attrNameLst>
                                      </p:cBhvr>
                                      <p:tavLst>
                                        <p:tav tm="0">
                                          <p:val>
                                            <p:strVal val="#ppt_x"/>
                                          </p:val>
                                        </p:tav>
                                        <p:tav tm="100000">
                                          <p:val>
                                            <p:strVal val="#ppt_x"/>
                                          </p:val>
                                        </p:tav>
                                      </p:tavLst>
                                    </p:anim>
                                    <p:anim calcmode="lin" valueType="num">
                                      <p:cBhvr>
                                        <p:cTn id="15" dur="900" decel="100000" fill="hold"/>
                                        <p:tgtEl>
                                          <p:spTgt spid="717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17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1000"/>
                                        <p:tgtEl>
                                          <p:spTgt spid="7170"/>
                                        </p:tgtEl>
                                      </p:cBhvr>
                                    </p:animEffect>
                                    <p:anim calcmode="lin" valueType="num">
                                      <p:cBhvr>
                                        <p:cTn id="26" dur="1000" fill="hold"/>
                                        <p:tgtEl>
                                          <p:spTgt spid="7170"/>
                                        </p:tgtEl>
                                        <p:attrNameLst>
                                          <p:attrName>ppt_x</p:attrName>
                                        </p:attrNameLst>
                                      </p:cBhvr>
                                      <p:tavLst>
                                        <p:tav tm="0">
                                          <p:val>
                                            <p:strVal val="#ppt_x"/>
                                          </p:val>
                                        </p:tav>
                                        <p:tav tm="100000">
                                          <p:val>
                                            <p:strVal val="#ppt_x"/>
                                          </p:val>
                                        </p:tav>
                                      </p:tavLst>
                                    </p:anim>
                                    <p:anim calcmode="lin" valueType="num">
                                      <p:cBhvr>
                                        <p:cTn id="27" dur="900" decel="100000" fill="hold"/>
                                        <p:tgtEl>
                                          <p:spTgt spid="717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900" decel="100000" fill="hold"/>
                                        <p:tgtEl>
                                          <p:spTgt spid="102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Words>
  <Application>Microsoft Office PowerPoint</Application>
  <PresentationFormat>화면 슬라이드 쇼(4:3)</PresentationFormat>
  <Paragraphs>38</Paragraphs>
  <Slides>4</Slides>
  <Notes>0</Notes>
  <HiddenSlides>0</HiddenSlides>
  <MMClips>0</MMClips>
  <ScaleCrop>false</ScaleCrop>
  <HeadingPairs>
    <vt:vector size="4" baseType="variant">
      <vt:variant>
        <vt:lpstr>테마</vt:lpstr>
      </vt:variant>
      <vt:variant>
        <vt:i4>1</vt:i4>
      </vt:variant>
      <vt:variant>
        <vt:lpstr>슬라이드 제목</vt:lpstr>
      </vt:variant>
      <vt:variant>
        <vt:i4>4</vt:i4>
      </vt:variant>
    </vt:vector>
  </HeadingPairs>
  <TitlesOfParts>
    <vt:vector size="5" baseType="lpstr">
      <vt:lpstr>Office 테마</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Windows 사용자</cp:lastModifiedBy>
  <cp:revision>2</cp:revision>
  <dcterms:created xsi:type="dcterms:W3CDTF">2018-11-28T16:19:38Z</dcterms:created>
  <dcterms:modified xsi:type="dcterms:W3CDTF">2018-11-28T16:20:36Z</dcterms:modified>
</cp:coreProperties>
</file>