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6" r:id="rId5"/>
    <p:sldId id="259" r:id="rId6"/>
    <p:sldId id="275" r:id="rId7"/>
    <p:sldId id="274" r:id="rId8"/>
    <p:sldId id="273" r:id="rId9"/>
    <p:sldId id="277" r:id="rId10"/>
    <p:sldId id="260" r:id="rId11"/>
    <p:sldId id="264" r:id="rId12"/>
    <p:sldId id="280" r:id="rId13"/>
    <p:sldId id="266" r:id="rId14"/>
    <p:sldId id="279" r:id="rId15"/>
    <p:sldId id="269" r:id="rId16"/>
    <p:sldId id="271" r:id="rId17"/>
    <p:sldId id="278" r:id="rId18"/>
    <p:sldId id="262" r:id="rId19"/>
  </p:sldIdLst>
  <p:sldSz cx="1080135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243" autoAdjust="0"/>
    <p:restoredTop sz="86439" autoAdjust="0"/>
  </p:normalViewPr>
  <p:slideViewPr>
    <p:cSldViewPr>
      <p:cViewPr varScale="1">
        <p:scale>
          <a:sx n="117" d="100"/>
          <a:sy n="117" d="100"/>
        </p:scale>
        <p:origin x="-1014" y="-102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5AB-CE98-4B78-9957-F003CF057807}" type="datetimeFigureOut">
              <a:rPr lang="ko-KR" altLang="en-US" smtClean="0"/>
              <a:pPr/>
              <a:t>2018-12-05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9C2A-E349-4BCD-BF37-380467630BD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5AB-CE98-4B78-9957-F003CF057807}" type="datetimeFigureOut">
              <a:rPr lang="ko-KR" altLang="en-US" smtClean="0"/>
              <a:pPr/>
              <a:t>2018-12-05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9C2A-E349-4BCD-BF37-380467630BD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5AB-CE98-4B78-9957-F003CF057807}" type="datetimeFigureOut">
              <a:rPr lang="ko-KR" altLang="en-US" smtClean="0"/>
              <a:pPr/>
              <a:t>2018-12-05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9C2A-E349-4BCD-BF37-380467630BD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5AB-CE98-4B78-9957-F003CF057807}" type="datetimeFigureOut">
              <a:rPr lang="ko-KR" altLang="en-US" smtClean="0"/>
              <a:pPr/>
              <a:t>2018-12-05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9C2A-E349-4BCD-BF37-380467630BD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5AB-CE98-4B78-9957-F003CF057807}" type="datetimeFigureOut">
              <a:rPr lang="ko-KR" altLang="en-US" smtClean="0"/>
              <a:pPr/>
              <a:t>2018-12-05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9C2A-E349-4BCD-BF37-380467630BD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5AB-CE98-4B78-9957-F003CF057807}" type="datetimeFigureOut">
              <a:rPr lang="ko-KR" altLang="en-US" smtClean="0"/>
              <a:pPr/>
              <a:t>2018-12-05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9C2A-E349-4BCD-BF37-380467630BD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5AB-CE98-4B78-9957-F003CF057807}" type="datetimeFigureOut">
              <a:rPr lang="ko-KR" altLang="en-US" smtClean="0"/>
              <a:pPr/>
              <a:t>2018-12-05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9C2A-E349-4BCD-BF37-380467630BD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5AB-CE98-4B78-9957-F003CF057807}" type="datetimeFigureOut">
              <a:rPr lang="ko-KR" altLang="en-US" smtClean="0"/>
              <a:pPr/>
              <a:t>2018-12-05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9C2A-E349-4BCD-BF37-380467630BD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5AB-CE98-4B78-9957-F003CF057807}" type="datetimeFigureOut">
              <a:rPr lang="ko-KR" altLang="en-US" smtClean="0"/>
              <a:pPr/>
              <a:t>2018-12-05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9C2A-E349-4BCD-BF37-380467630BD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5AB-CE98-4B78-9957-F003CF057807}" type="datetimeFigureOut">
              <a:rPr lang="ko-KR" altLang="en-US" smtClean="0"/>
              <a:pPr/>
              <a:t>2018-12-05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9C2A-E349-4BCD-BF37-380467630BD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5AB-CE98-4B78-9957-F003CF057807}" type="datetimeFigureOut">
              <a:rPr lang="ko-KR" altLang="en-US" smtClean="0"/>
              <a:pPr/>
              <a:t>2018-12-05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9C2A-E349-4BCD-BF37-380467630BD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8E5AB-CE98-4B78-9957-F003CF057807}" type="datetimeFigureOut">
              <a:rPr lang="ko-KR" altLang="en-US" smtClean="0"/>
              <a:pPr/>
              <a:t>2018-12-05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C9C2A-E349-4BCD-BF37-380467630BD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9YwNb9jaJ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51068;&#48376;&#44397;&#44032;&#51032;%20&#44284;&#44144;&#50752;%20&#54788;&#51116;%20&#48156;&#54364;&#44284;&#51228;\&#52280;&#44256;&#54620;%20&#51088;&#47308;\&#51068;&#48376;&#44592;&#50629;&#51032;%20&#54620;&#44397;&#51064;%20&#52292;&#50857;%20YTN%20(Yes!%20Top%20News).mp4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0659" y="192880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 smtClean="0"/>
              <a:t>일본 현대사회</a:t>
            </a:r>
            <a:endParaRPr lang="ko-KR" altLang="en-US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4891" y="4500570"/>
            <a:ext cx="483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일본어일본학과 </a:t>
            </a:r>
            <a:r>
              <a:rPr lang="en-US" altLang="ko-KR" sz="2400" dirty="0" smtClean="0"/>
              <a:t>21402262 </a:t>
            </a:r>
            <a:r>
              <a:rPr lang="ko-KR" altLang="en-US" sz="2400" dirty="0" smtClean="0"/>
              <a:t>이동현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6279" y="500042"/>
            <a:ext cx="6413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● </a:t>
            </a:r>
            <a:r>
              <a:rPr lang="ko-KR" altLang="en-US" sz="2000" dirty="0" err="1" smtClean="0"/>
              <a:t>헤이세이</a:t>
            </a:r>
            <a:r>
              <a:rPr lang="ko-KR" altLang="en-US" sz="2000" dirty="0" smtClean="0"/>
              <a:t> 시대와 </a:t>
            </a:r>
            <a:r>
              <a:rPr lang="en-US" altLang="ko-KR" sz="2000" dirty="0" smtClean="0"/>
              <a:t>21</a:t>
            </a:r>
            <a:r>
              <a:rPr lang="ko-KR" altLang="en-US" sz="2000" dirty="0" smtClean="0"/>
              <a:t>세기</a:t>
            </a:r>
            <a:endParaRPr lang="ko-KR" altLang="en-US" sz="2000" dirty="0"/>
          </a:p>
        </p:txBody>
      </p:sp>
      <p:pic>
        <p:nvPicPr>
          <p:cNvPr id="4098" name="Picture 2" descr="2014ë 4ì 24ì¼ ëª¨ì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9435" y="1285859"/>
            <a:ext cx="3429024" cy="43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17439" y="5684536"/>
            <a:ext cx="399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헤이세이</a:t>
            </a:r>
            <a:r>
              <a:rPr lang="ko-KR" altLang="en-US" dirty="0" smtClean="0"/>
              <a:t> 천황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츠구노미야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아키히토</a:t>
            </a:r>
            <a:r>
              <a:rPr lang="en-US" altLang="ko-KR" dirty="0" smtClean="0"/>
              <a:t>’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4329" y="2714620"/>
            <a:ext cx="6143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헤이세이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平成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사기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史記</a:t>
            </a:r>
            <a:r>
              <a:rPr lang="en-US" altLang="ko-KR" sz="1600" dirty="0" smtClean="0"/>
              <a:t>) [</a:t>
            </a:r>
            <a:r>
              <a:rPr lang="ko-KR" altLang="en-US" sz="1600" dirty="0" err="1" smtClean="0"/>
              <a:t>오제본기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五帝本紀</a:t>
            </a:r>
            <a:r>
              <a:rPr lang="en-US" altLang="ko-KR" sz="1600" dirty="0" smtClean="0"/>
              <a:t>)]</a:t>
            </a:r>
            <a:r>
              <a:rPr lang="ko-KR" altLang="en-US" sz="1600" dirty="0" smtClean="0"/>
              <a:t>의 내</a:t>
            </a:r>
            <a:r>
              <a:rPr lang="ko-KR" altLang="en-US" sz="2000" b="1" dirty="0" smtClean="0"/>
              <a:t>평</a:t>
            </a:r>
            <a:r>
              <a:rPr lang="ko-KR" altLang="en-US" sz="1600" dirty="0" smtClean="0"/>
              <a:t>외</a:t>
            </a:r>
            <a:r>
              <a:rPr lang="ko-KR" altLang="en-US" sz="2000" b="1" dirty="0" smtClean="0"/>
              <a:t>성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內</a:t>
            </a:r>
            <a:r>
              <a:rPr lang="ko-KR" altLang="en-US" sz="2000" b="1" dirty="0" err="1" smtClean="0"/>
              <a:t>平</a:t>
            </a:r>
            <a:r>
              <a:rPr lang="ko-KR" altLang="en-US" sz="1600" dirty="0" err="1" smtClean="0"/>
              <a:t>外</a:t>
            </a:r>
            <a:r>
              <a:rPr lang="ko-KR" altLang="en-US" sz="2000" b="1" dirty="0" err="1" smtClean="0"/>
              <a:t>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안이 다스려짐에 바깥의 일이 이루어진다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서경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書經</a:t>
            </a:r>
            <a:r>
              <a:rPr lang="en-US" altLang="ko-KR" sz="1600" dirty="0" smtClean="0"/>
              <a:t>) [</a:t>
            </a:r>
            <a:r>
              <a:rPr lang="ko-KR" altLang="en-US" sz="1600" dirty="0" err="1" smtClean="0"/>
              <a:t>대우모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大禹謨</a:t>
            </a:r>
            <a:r>
              <a:rPr lang="en-US" altLang="ko-KR" sz="1600" dirty="0" smtClean="0"/>
              <a:t>)]</a:t>
            </a:r>
            <a:r>
              <a:rPr lang="ko-KR" altLang="en-US" sz="1600" dirty="0" smtClean="0"/>
              <a:t>의 지</a:t>
            </a:r>
            <a:r>
              <a:rPr lang="ko-KR" altLang="en-US" sz="2000" b="1" dirty="0" smtClean="0"/>
              <a:t>평</a:t>
            </a:r>
            <a:r>
              <a:rPr lang="ko-KR" altLang="en-US" sz="1600" dirty="0" smtClean="0"/>
              <a:t>천</a:t>
            </a:r>
            <a:r>
              <a:rPr lang="ko-KR" altLang="en-US" sz="2000" b="1" dirty="0" smtClean="0"/>
              <a:t>성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地</a:t>
            </a:r>
            <a:r>
              <a:rPr lang="ko-KR" altLang="en-US" sz="2000" b="1" dirty="0" smtClean="0"/>
              <a:t>平</a:t>
            </a:r>
            <a:r>
              <a:rPr lang="ko-KR" altLang="en-US" sz="1600" dirty="0" smtClean="0"/>
              <a:t>天</a:t>
            </a:r>
            <a:r>
              <a:rPr lang="ko-KR" altLang="en-US" sz="2000" b="1" dirty="0" smtClean="0"/>
              <a:t>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땅이 다스려짐에 하늘의 일이 이루어진다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따온 명칭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14330" y="1134820"/>
            <a:ext cx="5857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1989</a:t>
            </a:r>
            <a:r>
              <a:rPr lang="ko-KR" altLang="en-US" sz="1600" dirty="0" smtClean="0"/>
              <a:t>년 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8</a:t>
            </a:r>
            <a:r>
              <a:rPr lang="ko-KR" altLang="en-US" sz="1600" dirty="0" smtClean="0"/>
              <a:t>일</a:t>
            </a:r>
            <a:r>
              <a:rPr lang="en-US" altLang="ko-KR" sz="1600" dirty="0" smtClean="0"/>
              <a:t>~</a:t>
            </a:r>
            <a:r>
              <a:rPr lang="ko-KR" altLang="en-US" sz="1600" dirty="0" smtClean="0"/>
              <a:t>현재 까지 </a:t>
            </a:r>
            <a:r>
              <a:rPr lang="en-US" altLang="ko-KR" sz="1600" dirty="0" smtClean="0"/>
              <a:t>‘</a:t>
            </a:r>
            <a:r>
              <a:rPr lang="ko-KR" altLang="en-US" sz="1600" dirty="0" err="1" smtClean="0"/>
              <a:t>츠구노미야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아키히토</a:t>
            </a:r>
            <a:r>
              <a:rPr lang="en-US" altLang="ko-KR" sz="1600" dirty="0" smtClean="0"/>
              <a:t>’ </a:t>
            </a:r>
            <a:r>
              <a:rPr lang="ko-KR" altLang="en-US" sz="1600" dirty="0" smtClean="0"/>
              <a:t>에 의해 통치중인 시대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4329" y="4773051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2019</a:t>
            </a:r>
            <a:r>
              <a:rPr lang="ko-KR" altLang="en-US" sz="1600" dirty="0" smtClean="0"/>
              <a:t>년</a:t>
            </a:r>
            <a:r>
              <a:rPr lang="en-US" altLang="ko-KR" sz="1600" dirty="0" smtClean="0"/>
              <a:t> 4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30</a:t>
            </a:r>
            <a:r>
              <a:rPr lang="ko-KR" altLang="en-US" sz="1600" dirty="0" smtClean="0"/>
              <a:t>일 아키히토 천황이 퇴위</a:t>
            </a:r>
            <a:r>
              <a:rPr lang="en-US" altLang="ko-KR" sz="1600" dirty="0" smtClean="0"/>
              <a:t>, 2019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일부로 </a:t>
            </a:r>
            <a:r>
              <a:rPr lang="en-US" altLang="ko-KR" sz="1600" dirty="0" smtClean="0"/>
              <a:t>‘</a:t>
            </a:r>
            <a:r>
              <a:rPr lang="ko-KR" altLang="en-US" sz="1600" dirty="0" err="1" smtClean="0"/>
              <a:t>헤이세이</a:t>
            </a:r>
            <a:r>
              <a:rPr lang="en-US" altLang="ko-KR" sz="1600" dirty="0" smtClean="0"/>
              <a:t>’ </a:t>
            </a:r>
            <a:r>
              <a:rPr lang="ko-KR" altLang="en-US" sz="1600" dirty="0" smtClean="0"/>
              <a:t>연호 종료 예정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126" y="500042"/>
            <a:ext cx="3018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▲ 일본의 현재 교육제도</a:t>
            </a:r>
            <a:endParaRPr lang="ko-KR" altLang="en-US" sz="2000" dirty="0"/>
          </a:p>
        </p:txBody>
      </p:sp>
      <p:pic>
        <p:nvPicPr>
          <p:cNvPr id="8" name="그림 7" descr="공부사진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3" y="3714752"/>
            <a:ext cx="4214842" cy="2804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329" y="1571612"/>
            <a:ext cx="6093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- 1868</a:t>
            </a:r>
            <a:r>
              <a:rPr lang="ko-KR" altLang="en-US" sz="1600" dirty="0" smtClean="0"/>
              <a:t>년 메이지 유신 및 연합군점령 이후 교육개혁에 의해 결정</a:t>
            </a:r>
            <a:endParaRPr lang="en-US" altLang="ko-KR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4329" y="2428868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일본의 </a:t>
            </a:r>
            <a:r>
              <a:rPr lang="en-US" altLang="ko-KR" sz="1600" dirty="0" smtClean="0"/>
              <a:t>56%</a:t>
            </a:r>
            <a:r>
              <a:rPr lang="ko-KR" altLang="en-US" sz="1600" dirty="0" smtClean="0"/>
              <a:t>정도의</a:t>
            </a:r>
            <a:r>
              <a:rPr lang="en-US" altLang="ko-KR" sz="1600" dirty="0" smtClean="0"/>
              <a:t> 3~5</a:t>
            </a:r>
            <a:r>
              <a:rPr lang="ko-KR" altLang="en-US" sz="1600" dirty="0" smtClean="0"/>
              <a:t>세 어린이들이 유치원 통원</a:t>
            </a:r>
            <a:r>
              <a:rPr lang="en-US" altLang="ko-KR" sz="1600" dirty="0" smtClean="0"/>
              <a:t>, ‘</a:t>
            </a:r>
            <a:r>
              <a:rPr lang="ko-KR" altLang="en-US" sz="1600" dirty="0" smtClean="0"/>
              <a:t>일일 유아원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까지 포함 약 </a:t>
            </a:r>
            <a:r>
              <a:rPr lang="en-US" altLang="ko-KR" sz="1600" dirty="0" smtClean="0"/>
              <a:t>90%</a:t>
            </a:r>
            <a:r>
              <a:rPr lang="ko-KR" altLang="en-US" sz="1600" dirty="0" smtClean="0"/>
              <a:t>의 어린이가 유치원 교육을 받는다</a:t>
            </a:r>
            <a:endParaRPr lang="en-US" altLang="ko-KR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14329" y="3357562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현재의 우리나라와 같이 의무교육 소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초등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학교 </a:t>
            </a:r>
            <a:r>
              <a:rPr lang="en-US" altLang="ko-KR" sz="1600" dirty="0" smtClean="0"/>
              <a:t>6</a:t>
            </a:r>
            <a:r>
              <a:rPr lang="ko-KR" altLang="en-US" sz="1600" dirty="0" smtClean="0"/>
              <a:t>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중학교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 이후의 고등학교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대학 </a:t>
            </a:r>
            <a:r>
              <a:rPr lang="en-US" altLang="ko-KR" sz="1600" dirty="0" smtClean="0"/>
              <a:t>4</a:t>
            </a:r>
            <a:r>
              <a:rPr lang="ko-KR" altLang="en-US" sz="1600" dirty="0" smtClean="0"/>
              <a:t>년 </a:t>
            </a:r>
            <a:endParaRPr lang="en-US" altLang="ko-K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126" y="500042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+</a:t>
            </a:r>
            <a:r>
              <a:rPr lang="ko-KR" altLang="en-US" sz="2000" dirty="0" smtClean="0"/>
              <a:t> 초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중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고 교육제도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2137" y="1428736"/>
            <a:ext cx="7236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초등교육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한 명의 교사가 일반과목을 담당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전문교사가 예체능과목을 담당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14329" y="2285992"/>
            <a:ext cx="799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중등교육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사회에서 필요한 직업적인 기초적 지식 습득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개성에 맞는 장래 진로선택 능력 양성에 중점</a:t>
            </a:r>
            <a:endParaRPr lang="ko-KR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329" y="3214686"/>
            <a:ext cx="8139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고등교육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사교육이 일반화</a:t>
            </a:r>
          </a:p>
        </p:txBody>
      </p:sp>
      <p:pic>
        <p:nvPicPr>
          <p:cNvPr id="12" name="그림 11" descr="고등학생 공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748" y="4214818"/>
            <a:ext cx="3330193" cy="2214578"/>
          </a:xfrm>
          <a:prstGeom prst="rect">
            <a:avLst/>
          </a:prstGeom>
        </p:spPr>
      </p:pic>
      <p:pic>
        <p:nvPicPr>
          <p:cNvPr id="13" name="그림 12" descr="중학생 공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121" y="4286256"/>
            <a:ext cx="3071834" cy="2096149"/>
          </a:xfrm>
          <a:prstGeom prst="rect">
            <a:avLst/>
          </a:prstGeom>
        </p:spPr>
      </p:pic>
      <p:pic>
        <p:nvPicPr>
          <p:cNvPr id="14" name="그림 13" descr="초등학생 공부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77" y="4286256"/>
            <a:ext cx="3143272" cy="209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126" y="500042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▲ 종교사회</a:t>
            </a:r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14329" y="120228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err="1" smtClean="0"/>
              <a:t>신토</a:t>
            </a:r>
            <a:r>
              <a:rPr lang="en-US" altLang="ko-KR" dirty="0" smtClean="0"/>
              <a:t>(</a:t>
            </a:r>
            <a:r>
              <a:rPr lang="ja-JP" altLang="en-US" dirty="0" smtClean="0"/>
              <a:t>神道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7" name="그림 6" descr="신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15" y="1000108"/>
            <a:ext cx="2143140" cy="2143140"/>
          </a:xfrm>
          <a:prstGeom prst="rect">
            <a:avLst/>
          </a:prstGeom>
        </p:spPr>
      </p:pic>
      <p:pic>
        <p:nvPicPr>
          <p:cNvPr id="8" name="그림 7" descr="160px-Dharma_Wheel_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939" y="3786190"/>
            <a:ext cx="2500330" cy="25003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330" y="392906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</a:t>
            </a:r>
            <a:r>
              <a:rPr lang="ko-KR" altLang="en-US" dirty="0" smtClean="0"/>
              <a:t> 불교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7205" y="1876000"/>
            <a:ext cx="521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일본 고유의 대표적인 민족 신앙</a:t>
            </a:r>
            <a:endParaRPr lang="ko-KR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57205" y="2518942"/>
            <a:ext cx="62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일본 지역에서 발생한 애니미즘 신앙을 바탕으로 한 토착 신앙</a:t>
            </a:r>
            <a:endParaRPr lang="ko-KR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57205" y="4500570"/>
            <a:ext cx="521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- 6</a:t>
            </a:r>
            <a:r>
              <a:rPr lang="ko-KR" altLang="en-US" sz="1600" dirty="0" smtClean="0"/>
              <a:t>세기 중반 지배층에 의해 대륙문화의 일부로서 도입</a:t>
            </a:r>
            <a:endParaRPr lang="ko-KR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57205" y="5143512"/>
            <a:ext cx="635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err="1" smtClean="0"/>
              <a:t>쇼토쿠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태자가 불교에 관심을 갖게 되어 </a:t>
            </a:r>
            <a:r>
              <a:rPr lang="en-US" altLang="ko-KR" sz="1600" dirty="0" smtClean="0"/>
              <a:t>7</a:t>
            </a:r>
            <a:r>
              <a:rPr lang="ko-KR" altLang="en-US" sz="1600" dirty="0" smtClean="0"/>
              <a:t>세기부터 국교로 인정</a:t>
            </a:r>
            <a:endParaRPr lang="ko-KR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57205" y="5786454"/>
            <a:ext cx="585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현 불교 예식은 주로 장례 때 이용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9" grpId="0"/>
      <p:bldP spid="13" grpId="0"/>
      <p:bldP spid="14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126" y="500042"/>
            <a:ext cx="2929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▲ </a:t>
            </a:r>
            <a:r>
              <a:rPr lang="ko-KR" altLang="en-US" sz="2000" dirty="0" err="1" smtClean="0"/>
              <a:t>고령화ㆍ저출산</a:t>
            </a:r>
            <a:r>
              <a:rPr lang="ko-KR" altLang="en-US" sz="2000" dirty="0" smtClean="0"/>
              <a:t> 사회</a:t>
            </a:r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4551" y="1571612"/>
            <a:ext cx="5311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전체 인구에서 </a:t>
            </a:r>
            <a:r>
              <a:rPr lang="en-US" altLang="ko-KR" sz="1600" dirty="0" smtClean="0"/>
              <a:t>65</a:t>
            </a:r>
            <a:r>
              <a:rPr lang="ko-KR" altLang="en-US" sz="1600" dirty="0" smtClean="0"/>
              <a:t>세 이상의 인구비율이 증가하는 현상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94551" y="2143116"/>
            <a:ext cx="5189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600" dirty="0" smtClean="0"/>
              <a:t> 현재 </a:t>
            </a:r>
            <a:r>
              <a:rPr lang="ko-KR" altLang="en-US" sz="1600" dirty="0" err="1" smtClean="0"/>
              <a:t>고령화율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28%</a:t>
            </a:r>
            <a:r>
              <a:rPr lang="ko-KR" altLang="en-US" sz="1600" dirty="0" smtClean="0"/>
              <a:t>에 육박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세계에서 가장 높은 상태</a:t>
            </a:r>
            <a:endParaRPr lang="ko-KR" altLang="en-US" sz="1600" dirty="0"/>
          </a:p>
        </p:txBody>
      </p:sp>
      <p:pic>
        <p:nvPicPr>
          <p:cNvPr id="8" name="그림 7" descr="고령화 구분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3" y="1165554"/>
            <a:ext cx="4429156" cy="2477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551" y="2786058"/>
            <a:ext cx="19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600" dirty="0" smtClean="0"/>
              <a:t> 매년 </a:t>
            </a:r>
            <a:r>
              <a:rPr lang="en-US" altLang="ko-KR" sz="1600" dirty="0" smtClean="0"/>
              <a:t>0.6%</a:t>
            </a:r>
            <a:r>
              <a:rPr lang="ko-KR" altLang="en-US" sz="1600" dirty="0" smtClean="0"/>
              <a:t>씩 증가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94551" y="3357562"/>
            <a:ext cx="4921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600" dirty="0" smtClean="0"/>
              <a:t> 평균 기대수명이 높아지고 출산율의 감소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저출산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329" y="107154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smtClean="0"/>
              <a:t>고령화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4329" y="414338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err="1" smtClean="0"/>
              <a:t>저출산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767" y="4786322"/>
            <a:ext cx="639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인구유지에 필요한 출산율 이하로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출생률이 저하되는 현상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767" y="5345684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err="1" smtClean="0"/>
              <a:t>저출산의</a:t>
            </a:r>
            <a:r>
              <a:rPr lang="ko-KR" altLang="en-US" dirty="0" smtClean="0"/>
              <a:t> 원인</a:t>
            </a:r>
            <a:endParaRPr lang="ko-KR" altLang="en-US" dirty="0"/>
          </a:p>
        </p:txBody>
      </p:sp>
      <p:pic>
        <p:nvPicPr>
          <p:cNvPr id="4" name="그림 3" descr="일본의 고령화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42" y="778650"/>
            <a:ext cx="9234986" cy="5079242"/>
          </a:xfrm>
          <a:prstGeom prst="rect">
            <a:avLst/>
          </a:prstGeom>
        </p:spPr>
      </p:pic>
      <p:cxnSp>
        <p:nvCxnSpPr>
          <p:cNvPr id="19" name="직선 연결선 18"/>
          <p:cNvCxnSpPr/>
          <p:nvPr/>
        </p:nvCxnSpPr>
        <p:spPr>
          <a:xfrm rot="5400000">
            <a:off x="4807105" y="3241514"/>
            <a:ext cx="3500462" cy="6350"/>
          </a:xfrm>
          <a:prstGeom prst="line">
            <a:avLst/>
          </a:prstGeom>
          <a:ln w="34925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저출산 원인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57" y="1142984"/>
            <a:ext cx="10018271" cy="4500594"/>
          </a:xfrm>
          <a:prstGeom prst="rect">
            <a:avLst/>
          </a:prstGeom>
        </p:spPr>
      </p:pic>
      <p:pic>
        <p:nvPicPr>
          <p:cNvPr id="15" name="그림 14" descr="일본의 저출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91" y="928670"/>
            <a:ext cx="9674529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126" y="500042"/>
            <a:ext cx="27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err="1" smtClean="0"/>
              <a:t>히키코모리</a:t>
            </a:r>
            <a:r>
              <a:rPr lang="en-US" altLang="ko-KR" dirty="0" smtClean="0"/>
              <a:t>(</a:t>
            </a:r>
            <a:r>
              <a:rPr lang="ja-JP" altLang="en-US" dirty="0" smtClean="0"/>
              <a:t>引き籠もり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329" y="1915531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사회 생활을 극도로 멀리하고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방이나 집 등의 특정 공간에서 나가지 않는 사람 과 그러한 현상 모두를 일컫는 일본의 신조어</a:t>
            </a:r>
            <a:r>
              <a:rPr lang="en-US" altLang="ko-KR" sz="1600" dirty="0" smtClean="0"/>
              <a:t> 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14329" y="2661818"/>
            <a:ext cx="878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일본에서 발생하는 문화의존증후군에 의한 증상 중 하나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14329" y="1233058"/>
            <a:ext cx="878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‘</a:t>
            </a:r>
            <a:r>
              <a:rPr lang="ko-KR" altLang="en-US" sz="1600" dirty="0" smtClean="0"/>
              <a:t>틀어박히다</a:t>
            </a:r>
            <a:r>
              <a:rPr lang="en-US" altLang="ko-KR" sz="1600" dirty="0" smtClean="0"/>
              <a:t>’ </a:t>
            </a:r>
            <a:r>
              <a:rPr lang="ko-KR" altLang="en-US" sz="1600" dirty="0" smtClean="0"/>
              <a:t>라는 뜻의 일본어 </a:t>
            </a:r>
            <a:r>
              <a:rPr lang="en-US" altLang="ko-KR" sz="1600" dirty="0" smtClean="0"/>
              <a:t>‘</a:t>
            </a:r>
            <a:r>
              <a:rPr lang="ko-KR" altLang="en-US" sz="1600" dirty="0" err="1" smtClean="0"/>
              <a:t>히키코모루</a:t>
            </a:r>
            <a:r>
              <a:rPr lang="en-US" altLang="ko-KR" sz="1600" dirty="0" smtClean="0"/>
              <a:t>(</a:t>
            </a:r>
            <a:r>
              <a:rPr lang="ja-JP" altLang="en-US" sz="1600" dirty="0" smtClean="0"/>
              <a:t>引きこもる</a:t>
            </a:r>
            <a:r>
              <a:rPr lang="en-US" altLang="ja-JP" sz="1600" dirty="0" smtClean="0"/>
              <a:t>)’</a:t>
            </a:r>
            <a:r>
              <a:rPr lang="ko-KR" altLang="en-US" sz="1600" dirty="0" smtClean="0"/>
              <a:t>의 명사형</a:t>
            </a:r>
            <a:endParaRPr lang="ko-KR" altLang="en-US" sz="1600" dirty="0"/>
          </a:p>
        </p:txBody>
      </p:sp>
      <p:pic>
        <p:nvPicPr>
          <p:cNvPr id="10" name="그림 9" descr="히키코모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29" y="3357562"/>
            <a:ext cx="4434465" cy="2954336"/>
          </a:xfrm>
          <a:prstGeom prst="rect">
            <a:avLst/>
          </a:prstGeom>
        </p:spPr>
      </p:pic>
      <p:pic>
        <p:nvPicPr>
          <p:cNvPr id="11" name="그림 10" descr="히키코모리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865" y="3286124"/>
            <a:ext cx="4357718" cy="2977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9471" y="1857364"/>
            <a:ext cx="7128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600" dirty="0" smtClean="0"/>
              <a:t> 초식동물처럼 온순한 남자 </a:t>
            </a:r>
            <a:r>
              <a:rPr lang="en-US" altLang="ko-KR" sz="1600" dirty="0" smtClean="0"/>
              <a:t>&gt; </a:t>
            </a:r>
            <a:r>
              <a:rPr lang="ko-KR" altLang="en-US" sz="1600" dirty="0" smtClean="0"/>
              <a:t>이성과의 연애에 관심이 없는 남자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동성애 </a:t>
            </a:r>
            <a:r>
              <a:rPr lang="en-US" altLang="ko-KR" sz="1600" dirty="0" smtClean="0"/>
              <a:t>X)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4126" y="500042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err="1" smtClean="0"/>
              <a:t>초식계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초식남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8" name="그림 7" descr="초식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67" y="3857628"/>
            <a:ext cx="4381509" cy="241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9471" y="1285860"/>
            <a:ext cx="4600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일반적으로 남성에 대한 유형을 나타내는 조어</a:t>
            </a:r>
            <a:endParaRPr lang="ko-KR" altLang="en-US" sz="1600" dirty="0"/>
          </a:p>
        </p:txBody>
      </p:sp>
      <p:pic>
        <p:nvPicPr>
          <p:cNvPr id="10" name="그림 9" descr="초식남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90" y="3844520"/>
            <a:ext cx="4500593" cy="24753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9471" y="2500306"/>
            <a:ext cx="3985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여자 욕심 없이 살아가는 남성들의 사회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9471" y="3143248"/>
            <a:ext cx="3369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대체로 자기 의 시간을 중요시 함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3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126" y="500042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smtClean="0"/>
              <a:t>일본 기업의 한국인 채용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329" y="1357298"/>
            <a:ext cx="6736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일본의 기나긴 </a:t>
            </a:r>
            <a:r>
              <a:rPr lang="ko-KR" altLang="en-US" sz="1600" dirty="0" err="1" smtClean="0"/>
              <a:t>저출산</a:t>
            </a:r>
            <a:r>
              <a:rPr lang="ko-KR" altLang="en-US" sz="1600" dirty="0" smtClean="0"/>
              <a:t> 과 고령화 사회의 여파로 인한 신입사원의 부족</a:t>
            </a:r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14329" y="2071678"/>
            <a:ext cx="6675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한국에선 취업난으로 인해 취업이 어려운 상황 </a:t>
            </a:r>
            <a:r>
              <a:rPr lang="en-US" altLang="ko-KR" sz="1600" dirty="0" smtClean="0"/>
              <a:t>&gt; </a:t>
            </a:r>
            <a:r>
              <a:rPr lang="ko-KR" altLang="en-US" sz="1600" dirty="0" smtClean="0"/>
              <a:t>해외 취업을 바라봄</a:t>
            </a:r>
            <a:endParaRPr lang="ko-KR" altLang="en-US" sz="1600" dirty="0"/>
          </a:p>
        </p:txBody>
      </p:sp>
      <p:pic>
        <p:nvPicPr>
          <p:cNvPr id="6" name="그림 5" descr="일본기업의 한국인 채용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75" y="2643182"/>
            <a:ext cx="7000924" cy="3657983"/>
          </a:xfrm>
          <a:prstGeom prst="rect">
            <a:avLst/>
          </a:prstGeom>
        </p:spPr>
      </p:pic>
      <p:pic>
        <p:nvPicPr>
          <p:cNvPr id="7" name="일본기업의 한국인 채용 YTN (Yes! Top News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57271" y="428604"/>
            <a:ext cx="8001056" cy="6000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3409" y="2643182"/>
            <a:ext cx="68162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smtClean="0"/>
              <a:t>감사합니다 </a:t>
            </a:r>
            <a:r>
              <a:rPr lang="en-US" altLang="ko-KR" sz="8800" dirty="0" smtClean="0"/>
              <a:t>:)</a:t>
            </a:r>
            <a:endParaRPr lang="ko-KR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395" y="292893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err="1" smtClean="0"/>
              <a:t>ㆍ목차ㆍ</a:t>
            </a:r>
            <a:endParaRPr lang="ko-KR" altLang="en-US" sz="4800" dirty="0"/>
          </a:p>
        </p:txBody>
      </p:sp>
      <p:cxnSp>
        <p:nvCxnSpPr>
          <p:cNvPr id="5" name="직선 연결선 4"/>
          <p:cNvCxnSpPr/>
          <p:nvPr/>
        </p:nvCxnSpPr>
        <p:spPr>
          <a:xfrm rot="5400000" flipH="1" flipV="1">
            <a:off x="3168282" y="1732304"/>
            <a:ext cx="1821583" cy="1500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V="1">
            <a:off x="3328973" y="2285992"/>
            <a:ext cx="1500198" cy="1107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328973" y="3405062"/>
            <a:ext cx="1428760" cy="666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4855" y="1285860"/>
            <a:ext cx="431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● 일본 현대사회의 시대 구분</a:t>
            </a:r>
            <a:endParaRPr lang="en-US" altLang="ko-KR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614857" y="2014528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● </a:t>
            </a:r>
            <a:r>
              <a:rPr lang="ko-KR" altLang="en-US" sz="2400" dirty="0" err="1" smtClean="0"/>
              <a:t>쇼와시대</a:t>
            </a:r>
            <a:r>
              <a:rPr lang="ko-KR" altLang="en-US" sz="2400" dirty="0" smtClean="0"/>
              <a:t> 사회</a:t>
            </a:r>
            <a:endParaRPr lang="en-US" altLang="ko-KR" sz="2400" dirty="0" smtClean="0"/>
          </a:p>
          <a:p>
            <a:r>
              <a:rPr lang="ko-KR" altLang="en-US" sz="2400" dirty="0" smtClean="0"/>
              <a:t>   ▲ </a:t>
            </a:r>
            <a:r>
              <a:rPr lang="ko-KR" altLang="en-US" sz="2400" dirty="0" err="1" smtClean="0"/>
              <a:t>일본국</a:t>
            </a:r>
            <a:r>
              <a:rPr lang="ko-KR" altLang="en-US" sz="2400" dirty="0" smtClean="0"/>
              <a:t> 헌법의 개정</a:t>
            </a:r>
            <a:endParaRPr lang="en-US" altLang="ko-KR" sz="2400" dirty="0" smtClean="0"/>
          </a:p>
          <a:p>
            <a:r>
              <a:rPr lang="en-US" altLang="ko-KR" sz="2400" dirty="0" smtClean="0"/>
              <a:t>   </a:t>
            </a:r>
            <a:r>
              <a:rPr lang="ko-KR" altLang="en-US" sz="2400" dirty="0" smtClean="0"/>
              <a:t>▲ 항복 이후</a:t>
            </a:r>
            <a:endParaRPr lang="en-US" altLang="ko-KR" sz="2400" dirty="0" smtClean="0"/>
          </a:p>
          <a:p>
            <a:r>
              <a:rPr lang="en-US" altLang="ko-KR" sz="2400" dirty="0" smtClean="0"/>
              <a:t>   </a:t>
            </a:r>
            <a:r>
              <a:rPr lang="ko-KR" altLang="en-US" sz="2400" dirty="0" smtClean="0"/>
              <a:t>▲ 국력의 회복</a:t>
            </a:r>
            <a:endParaRPr lang="en-US" altLang="ko-KR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614857" y="3859604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● </a:t>
            </a:r>
            <a:r>
              <a:rPr lang="ko-KR" altLang="en-US" sz="2400" dirty="0" err="1" smtClean="0"/>
              <a:t>헤이세이</a:t>
            </a:r>
            <a:r>
              <a:rPr lang="ko-KR" altLang="en-US" sz="2400" dirty="0" smtClean="0"/>
              <a:t> 시대와 </a:t>
            </a:r>
            <a:r>
              <a:rPr lang="en-US" altLang="ko-KR" sz="2400" dirty="0" smtClean="0"/>
              <a:t>21</a:t>
            </a:r>
            <a:r>
              <a:rPr lang="ko-KR" altLang="en-US" sz="2400" dirty="0" smtClean="0"/>
              <a:t>세기 사회</a:t>
            </a:r>
            <a:endParaRPr lang="en-US" altLang="ko-KR" sz="2400" dirty="0" smtClean="0"/>
          </a:p>
          <a:p>
            <a:r>
              <a:rPr lang="ko-KR" altLang="en-US" sz="2400" dirty="0" smtClean="0"/>
              <a:t>   ▲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현재 교육제도</a:t>
            </a:r>
            <a:endParaRPr lang="en-US" altLang="ko-KR" sz="2400" dirty="0" smtClean="0"/>
          </a:p>
          <a:p>
            <a:r>
              <a:rPr lang="en-US" altLang="ko-KR" sz="2400" dirty="0" smtClean="0"/>
              <a:t>   </a:t>
            </a:r>
            <a:r>
              <a:rPr lang="ko-KR" altLang="en-US" sz="2400" dirty="0" smtClean="0"/>
              <a:t>▲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종교사회</a:t>
            </a:r>
            <a:endParaRPr lang="en-US" altLang="ko-KR" sz="2400" dirty="0" smtClean="0"/>
          </a:p>
          <a:p>
            <a:r>
              <a:rPr lang="ko-KR" altLang="en-US" sz="2400" dirty="0" smtClean="0"/>
              <a:t>   ▲ </a:t>
            </a:r>
            <a:r>
              <a:rPr lang="ko-KR" altLang="en-US" sz="2400" dirty="0" err="1" smtClean="0"/>
              <a:t>고령화ㆍ저출산</a:t>
            </a:r>
            <a:r>
              <a:rPr lang="ko-KR" altLang="en-US" sz="2400" dirty="0" smtClean="0"/>
              <a:t> 사회</a:t>
            </a:r>
            <a:endParaRPr lang="en-US" altLang="ko-K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025725" y="2857496"/>
            <a:ext cx="1285884" cy="13573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770037" y="2818714"/>
            <a:ext cx="7215238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06280" y="500042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●</a:t>
            </a:r>
            <a:r>
              <a:rPr lang="en-US" altLang="ko-KR" dirty="0" smtClean="0"/>
              <a:t> </a:t>
            </a:r>
            <a:r>
              <a:rPr lang="ko-KR" altLang="en-US" dirty="0" smtClean="0"/>
              <a:t>일본 현대사회의 시대 구분</a:t>
            </a:r>
            <a:endParaRPr lang="ko-KR" altLang="en-US" dirty="0"/>
          </a:p>
        </p:txBody>
      </p:sp>
      <p:sp>
        <p:nvSpPr>
          <p:cNvPr id="8" name="아래쪽 화살표 7"/>
          <p:cNvSpPr/>
          <p:nvPr/>
        </p:nvSpPr>
        <p:spPr>
          <a:xfrm>
            <a:off x="1400558" y="1990616"/>
            <a:ext cx="718505" cy="804014"/>
          </a:xfrm>
          <a:prstGeom prst="downArrow">
            <a:avLst>
              <a:gd name="adj1" fmla="val 59494"/>
              <a:gd name="adj2" fmla="val 45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시작</a:t>
            </a:r>
            <a:endParaRPr lang="ko-KR" altLang="en-US" sz="1600" dirty="0"/>
          </a:p>
        </p:txBody>
      </p:sp>
      <p:sp>
        <p:nvSpPr>
          <p:cNvPr id="12" name="아래쪽 화살표 11"/>
          <p:cNvSpPr/>
          <p:nvPr/>
        </p:nvSpPr>
        <p:spPr>
          <a:xfrm>
            <a:off x="8636023" y="1982043"/>
            <a:ext cx="718505" cy="804015"/>
          </a:xfrm>
          <a:prstGeom prst="downArrow">
            <a:avLst>
              <a:gd name="adj1" fmla="val 59494"/>
              <a:gd name="adj2" fmla="val 45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끝</a:t>
            </a:r>
            <a:endParaRPr lang="ko-KR" altLang="en-US" sz="1600" dirty="0"/>
          </a:p>
        </p:txBody>
      </p:sp>
      <p:sp>
        <p:nvSpPr>
          <p:cNvPr id="7" name="직사각형 6"/>
          <p:cNvSpPr/>
          <p:nvPr/>
        </p:nvSpPr>
        <p:spPr>
          <a:xfrm>
            <a:off x="434877" y="2786058"/>
            <a:ext cx="3751352" cy="1428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221091" y="2786058"/>
            <a:ext cx="4751484" cy="1428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12715" y="2810550"/>
          <a:ext cx="9929883" cy="1403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627"/>
                <a:gridCol w="2411543"/>
                <a:gridCol w="4823086"/>
                <a:gridCol w="1347627"/>
              </a:tblGrid>
              <a:tr h="1403034"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1" dirty="0" smtClean="0"/>
                    </a:p>
                    <a:p>
                      <a:pPr algn="ctr" latinLnBrk="1"/>
                      <a:r>
                        <a:rPr lang="ko-KR" altLang="en-US" sz="1400" b="1" dirty="0" smtClean="0"/>
                        <a:t>쇼와</a:t>
                      </a:r>
                      <a:r>
                        <a:rPr lang="en-US" altLang="ko-KR" sz="1400" b="1" dirty="0" smtClean="0"/>
                        <a:t>(</a:t>
                      </a:r>
                      <a:r>
                        <a:rPr lang="ko-KR" altLang="en-US" sz="1400" b="1" dirty="0" smtClean="0"/>
                        <a:t>일본제국</a:t>
                      </a:r>
                      <a:r>
                        <a:rPr lang="en-US" altLang="ko-KR" sz="1400" b="1" dirty="0" smtClean="0"/>
                        <a:t>)</a:t>
                      </a:r>
                    </a:p>
                    <a:p>
                      <a:pPr algn="ctr" latinLnBrk="1"/>
                      <a:endParaRPr lang="en-US" altLang="ko-KR" sz="1400" b="1" dirty="0" smtClean="0"/>
                    </a:p>
                    <a:p>
                      <a:pPr algn="ctr" latinLnBrk="1"/>
                      <a:r>
                        <a:rPr lang="en-US" altLang="ko-KR" sz="1400" b="1" dirty="0" smtClean="0"/>
                        <a:t>(1926.</a:t>
                      </a:r>
                      <a:r>
                        <a:rPr lang="ko-KR" altLang="en-US" sz="1400" b="1" dirty="0" smtClean="0"/>
                        <a:t> </a:t>
                      </a:r>
                      <a:r>
                        <a:rPr lang="en-US" altLang="ko-KR" sz="1400" b="1" dirty="0" smtClean="0"/>
                        <a:t>12.</a:t>
                      </a:r>
                      <a:r>
                        <a:rPr lang="ko-KR" altLang="en-US" sz="1400" b="1" dirty="0" smtClean="0"/>
                        <a:t> </a:t>
                      </a:r>
                      <a:r>
                        <a:rPr lang="en-US" altLang="ko-KR" sz="1400" b="1" dirty="0" smtClean="0"/>
                        <a:t>25</a:t>
                      </a:r>
                    </a:p>
                    <a:p>
                      <a:pPr algn="ctr" latinLnBrk="1"/>
                      <a:r>
                        <a:rPr lang="en-US" altLang="ko-KR" sz="1400" b="1" dirty="0" smtClean="0"/>
                        <a:t>~1945. 9. 1)</a:t>
                      </a:r>
                      <a:endParaRPr lang="ko-KR" altLang="en-US" sz="1400" b="1" dirty="0" smtClean="0"/>
                    </a:p>
                  </a:txBody>
                  <a:tcPr marL="108013" marR="108013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1" dirty="0" smtClean="0"/>
                    </a:p>
                    <a:p>
                      <a:pPr algn="ctr" latinLnBrk="1"/>
                      <a:r>
                        <a:rPr lang="ko-KR" altLang="en-US" sz="1400" b="1" dirty="0" smtClean="0"/>
                        <a:t>쇼와</a:t>
                      </a:r>
                      <a:r>
                        <a:rPr lang="en-US" altLang="ko-KR" sz="1400" b="1" dirty="0" smtClean="0"/>
                        <a:t>(</a:t>
                      </a:r>
                      <a:r>
                        <a:rPr lang="ko-KR" altLang="en-US" sz="1400" b="1" dirty="0" err="1" smtClean="0"/>
                        <a:t>전후일본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err="1" smtClean="0"/>
                        <a:t>일본국</a:t>
                      </a:r>
                      <a:r>
                        <a:rPr lang="en-US" altLang="ko-KR" sz="1400" b="1" dirty="0" smtClean="0"/>
                        <a:t>)</a:t>
                      </a:r>
                    </a:p>
                    <a:p>
                      <a:pPr algn="ctr" latinLnBrk="1"/>
                      <a:endParaRPr lang="en-US" altLang="ko-KR" sz="1400" b="1" dirty="0" smtClean="0"/>
                    </a:p>
                    <a:p>
                      <a:pPr algn="ctr" latinLnBrk="1"/>
                      <a:r>
                        <a:rPr lang="en-US" altLang="ko-KR" sz="1400" b="1" dirty="0" smtClean="0"/>
                        <a:t>(1945. 9. 2</a:t>
                      </a:r>
                    </a:p>
                    <a:p>
                      <a:pPr algn="ctr" latinLnBrk="1"/>
                      <a:r>
                        <a:rPr lang="en-US" altLang="ko-KR" sz="1400" b="1" dirty="0" smtClean="0"/>
                        <a:t>~1989.</a:t>
                      </a:r>
                      <a:r>
                        <a:rPr lang="ko-KR" altLang="en-US" sz="1400" b="1" dirty="0" smtClean="0"/>
                        <a:t> </a:t>
                      </a:r>
                      <a:r>
                        <a:rPr lang="en-US" altLang="ko-KR" sz="1400" b="1" dirty="0" smtClean="0"/>
                        <a:t>1.</a:t>
                      </a:r>
                      <a:r>
                        <a:rPr lang="ko-KR" altLang="en-US" sz="1400" b="1" dirty="0" smtClean="0"/>
                        <a:t> </a:t>
                      </a:r>
                      <a:r>
                        <a:rPr lang="en-US" altLang="ko-KR" sz="1400" b="1" dirty="0" smtClean="0"/>
                        <a:t>7)</a:t>
                      </a:r>
                      <a:endParaRPr lang="ko-KR" altLang="en-US" sz="1400" b="1" dirty="0" smtClean="0"/>
                    </a:p>
                  </a:txBody>
                  <a:tcPr marL="108013" marR="1080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/>
                        <a:t>헤이세이</a:t>
                      </a:r>
                      <a:endParaRPr lang="en-US" altLang="ko-KR" sz="1400" b="1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/>
                        <a:t>(1989.</a:t>
                      </a:r>
                      <a:r>
                        <a:rPr lang="ko-KR" altLang="en-US" sz="1400" b="1" dirty="0" smtClean="0"/>
                        <a:t> </a:t>
                      </a:r>
                      <a:r>
                        <a:rPr lang="en-US" altLang="ko-KR" sz="1400" b="1" dirty="0" smtClean="0"/>
                        <a:t>1.</a:t>
                      </a:r>
                      <a:r>
                        <a:rPr lang="ko-KR" altLang="en-US" sz="1400" b="1" dirty="0" smtClean="0"/>
                        <a:t> </a:t>
                      </a:r>
                      <a:r>
                        <a:rPr lang="en-US" altLang="ko-KR" sz="1400" b="1" dirty="0" smtClean="0"/>
                        <a:t>8</a:t>
                      </a:r>
                      <a:r>
                        <a:rPr lang="en-US" altLang="ko-KR" sz="1400" b="1" baseline="0" dirty="0" smtClean="0"/>
                        <a:t> </a:t>
                      </a:r>
                      <a:r>
                        <a:rPr lang="en-US" altLang="ko-KR" sz="1400" b="1" dirty="0" smtClean="0"/>
                        <a:t>~ </a:t>
                      </a:r>
                      <a:r>
                        <a:rPr lang="ko-KR" altLang="en-US" sz="1400" b="1" dirty="0" smtClean="0"/>
                        <a:t>현재</a:t>
                      </a:r>
                      <a:r>
                        <a:rPr lang="en-US" altLang="ko-KR" sz="1400" b="1" dirty="0" smtClean="0"/>
                        <a:t>)</a:t>
                      </a:r>
                      <a:endParaRPr lang="ko-KR" altLang="en-US" sz="1400" b="1" dirty="0" smtClean="0"/>
                    </a:p>
                  </a:txBody>
                  <a:tcPr marL="108013" marR="108013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b="1" dirty="0" smtClean="0"/>
                    </a:p>
                    <a:p>
                      <a:pPr algn="ctr" latinLnBrk="1"/>
                      <a:r>
                        <a:rPr lang="ko-KR" altLang="en-US" sz="1400" b="1" dirty="0" smtClean="0"/>
                        <a:t>그 이후</a:t>
                      </a:r>
                      <a:r>
                        <a:rPr lang="en-US" altLang="ko-KR" sz="1400" b="1" dirty="0" smtClean="0"/>
                        <a:t/>
                      </a:r>
                      <a:br>
                        <a:rPr lang="en-US" altLang="ko-KR" sz="1400" b="1" dirty="0" smtClean="0"/>
                      </a:br>
                      <a:endParaRPr lang="en-US" altLang="ko-KR" sz="1400" b="1" dirty="0" smtClean="0"/>
                    </a:p>
                    <a:p>
                      <a:pPr algn="ctr" latinLnBrk="1"/>
                      <a:r>
                        <a:rPr lang="en-US" altLang="ko-KR" sz="1400" b="1" dirty="0" smtClean="0"/>
                        <a:t>(2019. 5. 1 </a:t>
                      </a:r>
                      <a:r>
                        <a:rPr lang="ko-KR" altLang="en-US" sz="1400" b="1" dirty="0" smtClean="0"/>
                        <a:t>이후 예정</a:t>
                      </a:r>
                      <a:r>
                        <a:rPr lang="en-US" altLang="ko-KR" sz="1400" b="1" dirty="0" smtClean="0"/>
                        <a:t>)</a:t>
                      </a:r>
                      <a:endParaRPr lang="ko-KR" altLang="en-US" sz="1400" b="1" dirty="0"/>
                    </a:p>
                  </a:txBody>
                  <a:tcPr marL="108013" marR="10801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4593" y="2928934"/>
            <a:ext cx="5325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err="1" smtClean="0"/>
              <a:t>쇼와시대</a:t>
            </a:r>
            <a:r>
              <a:rPr lang="ko-KR" altLang="en-US" sz="4800" dirty="0" smtClean="0"/>
              <a:t> 일본사회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126" y="500042"/>
            <a:ext cx="2573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● 쇼와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일본국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시대</a:t>
            </a:r>
            <a:endParaRPr lang="ko-KR" altLang="en-US" sz="2000" dirty="0"/>
          </a:p>
        </p:txBody>
      </p:sp>
      <p:pic>
        <p:nvPicPr>
          <p:cNvPr id="5122" name="Picture 2" descr="1945ë 1ì 1ì¼ ì¼ì ì²í© ëª¨ì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6059" y="1285860"/>
            <a:ext cx="3452400" cy="4286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57997" y="5643578"/>
            <a:ext cx="353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쇼와 천황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미치노미야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히로히토</a:t>
            </a:r>
            <a:r>
              <a:rPr lang="en-US" altLang="ko-KR" dirty="0" smtClean="0"/>
              <a:t>’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4329" y="2729867"/>
            <a:ext cx="61088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쇼와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昭和</a:t>
            </a:r>
            <a:r>
              <a:rPr lang="en-US" altLang="ko-KR" sz="1600" dirty="0" smtClean="0"/>
              <a:t>) : </a:t>
            </a:r>
            <a:r>
              <a:rPr lang="ko-KR" altLang="en-US" sz="1600" dirty="0" smtClean="0"/>
              <a:t>서경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書經</a:t>
            </a:r>
            <a:r>
              <a:rPr lang="en-US" altLang="ko-KR" sz="1600" dirty="0" smtClean="0"/>
              <a:t>) [</a:t>
            </a:r>
            <a:r>
              <a:rPr lang="ko-KR" altLang="en-US" sz="1600" dirty="0" smtClean="0"/>
              <a:t>요전</a:t>
            </a:r>
            <a:r>
              <a:rPr lang="en-US" altLang="ko-KR" sz="1600" dirty="0" smtClean="0"/>
              <a:t>{</a:t>
            </a:r>
            <a:r>
              <a:rPr lang="ko-KR" altLang="en-US" sz="1600" dirty="0" smtClean="0"/>
              <a:t>堯典</a:t>
            </a:r>
            <a:r>
              <a:rPr lang="en-US" altLang="ko-KR" sz="1600" dirty="0" smtClean="0"/>
              <a:t>}(1</a:t>
            </a:r>
            <a:r>
              <a:rPr lang="ko-KR" altLang="en-US" sz="1600" dirty="0" smtClean="0"/>
              <a:t>장</a:t>
            </a:r>
            <a:r>
              <a:rPr lang="en-US" altLang="ko-KR" sz="1600" dirty="0" smtClean="0"/>
              <a:t>)]</a:t>
            </a:r>
            <a:r>
              <a:rPr lang="ko-KR" altLang="en-US" sz="1600" dirty="0" smtClean="0"/>
              <a:t>의 백성</a:t>
            </a:r>
            <a:r>
              <a:rPr lang="ko-KR" altLang="en-US" sz="2000" b="1" dirty="0" smtClean="0"/>
              <a:t>소</a:t>
            </a:r>
            <a:r>
              <a:rPr lang="ko-KR" altLang="en-US" sz="1600" dirty="0" smtClean="0"/>
              <a:t>명 협</a:t>
            </a:r>
            <a:r>
              <a:rPr lang="ko-KR" altLang="en-US" sz="2000" b="1" dirty="0" smtClean="0"/>
              <a:t>화</a:t>
            </a:r>
            <a:r>
              <a:rPr lang="ko-KR" altLang="en-US" sz="1600" dirty="0" smtClean="0"/>
              <a:t>만방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百姓</a:t>
            </a:r>
            <a:r>
              <a:rPr lang="ko-KR" altLang="en-US" sz="2000" b="1" dirty="0" smtClean="0"/>
              <a:t>昭</a:t>
            </a:r>
            <a:r>
              <a:rPr lang="ko-KR" altLang="en-US" sz="1600" dirty="0" smtClean="0"/>
              <a:t>明 協</a:t>
            </a:r>
            <a:r>
              <a:rPr lang="ko-KR" altLang="en-US" sz="2000" b="1" dirty="0" smtClean="0"/>
              <a:t>和</a:t>
            </a:r>
            <a:r>
              <a:rPr lang="ko-KR" altLang="en-US" sz="1600" dirty="0" smtClean="0"/>
              <a:t>萬邦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백성이 밝고 똑똑해져 만방을 화평하게 하다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따온 명칭</a:t>
            </a:r>
            <a:endParaRPr lang="en-US" altLang="ko-KR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14329" y="1126656"/>
            <a:ext cx="6108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- 1926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12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25</a:t>
            </a:r>
            <a:r>
              <a:rPr lang="ko-KR" altLang="en-US" sz="1600" dirty="0" smtClean="0"/>
              <a:t>일</a:t>
            </a:r>
            <a:r>
              <a:rPr lang="en-US" altLang="ko-KR" sz="1600" dirty="0" smtClean="0"/>
              <a:t>~1989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7</a:t>
            </a:r>
            <a:r>
              <a:rPr lang="ko-KR" altLang="en-US" sz="1600" dirty="0" smtClean="0"/>
              <a:t>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까지 </a:t>
            </a:r>
            <a:r>
              <a:rPr lang="en-US" altLang="ko-KR" sz="1600" dirty="0" smtClean="0"/>
              <a:t>‘</a:t>
            </a:r>
            <a:r>
              <a:rPr lang="ko-KR" altLang="en-US" sz="1600" dirty="0" err="1" smtClean="0"/>
              <a:t>미치노미야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히로히토</a:t>
            </a:r>
            <a:r>
              <a:rPr lang="en-US" altLang="ko-KR" sz="1600" dirty="0" smtClean="0"/>
              <a:t>’ </a:t>
            </a:r>
            <a:r>
              <a:rPr lang="ko-KR" altLang="en-US" sz="1600" dirty="0" smtClean="0"/>
              <a:t>에 의해 통치됬던 시대</a:t>
            </a:r>
            <a:endParaRPr lang="en-US" altLang="ko-KR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4329" y="4662082"/>
            <a:ext cx="6108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- 1945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9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일 제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차 세계 대전 항복 이후 </a:t>
            </a:r>
            <a:r>
              <a:rPr lang="en-US" altLang="ko-KR" sz="1600" dirty="0" smtClean="0"/>
              <a:t>‘</a:t>
            </a:r>
            <a:r>
              <a:rPr lang="ko-KR" altLang="en-US" sz="1600" dirty="0" err="1" smtClean="0"/>
              <a:t>일본국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으로 명명</a:t>
            </a:r>
            <a:endParaRPr lang="en-US" altLang="ko-K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126" y="500042"/>
            <a:ext cx="276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▲ </a:t>
            </a:r>
            <a:r>
              <a:rPr lang="ko-KR" altLang="en-US" sz="2000" dirty="0" err="1" smtClean="0"/>
              <a:t>일본국</a:t>
            </a:r>
            <a:r>
              <a:rPr lang="ko-KR" altLang="en-US" sz="2000" dirty="0" smtClean="0"/>
              <a:t> 헌법의 제정</a:t>
            </a:r>
            <a:endParaRPr lang="ko-KR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42891" y="3143248"/>
            <a:ext cx="492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- 1946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일 새 헌법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일본국</a:t>
            </a:r>
            <a:r>
              <a:rPr lang="ko-KR" altLang="en-US" dirty="0" smtClean="0"/>
              <a:t> 헌법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발표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2891" y="4000504"/>
            <a:ext cx="506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 ‘</a:t>
            </a:r>
            <a:r>
              <a:rPr lang="ko-KR" altLang="en-US" dirty="0" smtClean="0"/>
              <a:t>일본 제국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헌법 폐기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일본제국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공식 해체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2891" y="4845618"/>
            <a:ext cx="402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- 1947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일본국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헌법 시행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2891" y="1488032"/>
            <a:ext cx="710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- 1945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일 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세계 대전에서 패배 후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포츠담 선언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체결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2891" y="2345288"/>
            <a:ext cx="649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연합군 최고사령부</a:t>
            </a:r>
            <a:r>
              <a:rPr lang="en-US" altLang="ko-KR" dirty="0" smtClean="0"/>
              <a:t>(GHQ)</a:t>
            </a:r>
            <a:r>
              <a:rPr lang="ko-KR" altLang="en-US" dirty="0" smtClean="0"/>
              <a:t>에서 일본제국 헌법의 개정 요구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2891" y="5643578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민주주의 국가로 재출발</a:t>
            </a:r>
            <a:endParaRPr lang="ko-KR" altLang="en-US" dirty="0"/>
          </a:p>
        </p:txBody>
      </p:sp>
      <p:pic>
        <p:nvPicPr>
          <p:cNvPr id="13" name="그림 12" descr="일본국 헌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617" y="3143248"/>
            <a:ext cx="4121423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126" y="500042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▲ 항복 이후</a:t>
            </a:r>
            <a:endParaRPr lang="ko-KR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8922" y="3357562"/>
            <a:ext cx="4330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600" dirty="0" smtClean="0"/>
              <a:t> 1946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일 쇼와천황 인간선언을 통해 </a:t>
            </a:r>
            <a:endParaRPr lang="en-US" altLang="ko-KR" sz="1600" dirty="0" smtClean="0"/>
          </a:p>
          <a:p>
            <a:r>
              <a:rPr lang="ko-KR" altLang="en-US" sz="1600" dirty="0" smtClean="0"/>
              <a:t>일본 천황의 신격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神格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부정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8922" y="1500174"/>
            <a:ext cx="6024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- 1945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9</a:t>
            </a:r>
            <a:r>
              <a:rPr lang="ko-KR" altLang="en-US" sz="1600" dirty="0" smtClean="0"/>
              <a:t>월 도쿄에 </a:t>
            </a:r>
            <a:r>
              <a:rPr lang="en-US" altLang="ko-KR" sz="1600" dirty="0" smtClean="0"/>
              <a:t>GHQ(</a:t>
            </a:r>
            <a:r>
              <a:rPr lang="ko-KR" altLang="en-US" sz="1600" dirty="0" smtClean="0"/>
              <a:t>연합국군 최고사령관 총사령부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설치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8922" y="2018876"/>
            <a:ext cx="5405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민주화 추진 및 군국주의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일본식 제국주의의 배제 방침</a:t>
            </a:r>
            <a:endParaRPr lang="ko-KR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8922" y="2571744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600" dirty="0" smtClean="0"/>
              <a:t> 1945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월 여성 해방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노동 조합 허가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교육 민주화</a:t>
            </a:r>
            <a:r>
              <a:rPr lang="en-US" altLang="ko-KR" sz="1600" dirty="0" smtClean="0"/>
              <a:t>, </a:t>
            </a:r>
          </a:p>
          <a:p>
            <a:r>
              <a:rPr lang="ko-KR" altLang="en-US" sz="1600" dirty="0" smtClean="0"/>
              <a:t>전근대적인 제도 폐지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경제 민주화 에 관한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대 개혁 지령 발표</a:t>
            </a:r>
            <a:endParaRPr lang="ko-KR" altLang="en-US" sz="1600" dirty="0"/>
          </a:p>
        </p:txBody>
      </p:sp>
      <p:pic>
        <p:nvPicPr>
          <p:cNvPr id="16" name="그림 15" descr="일본의 유엔 가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35" y="1495440"/>
            <a:ext cx="3365500" cy="407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8922" y="4643446"/>
            <a:ext cx="5591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- 1952</a:t>
            </a:r>
            <a:r>
              <a:rPr lang="ko-KR" altLang="en-US" sz="1600" dirty="0" smtClean="0"/>
              <a:t>년  </a:t>
            </a:r>
            <a:r>
              <a:rPr lang="en-US" altLang="ko-KR" sz="1600" dirty="0" smtClean="0"/>
              <a:t>4</a:t>
            </a:r>
            <a:r>
              <a:rPr lang="ko-KR" altLang="en-US" sz="1600" dirty="0" smtClean="0"/>
              <a:t>월 샌프란시스코 조약의 발효와 함께 주권 회복</a:t>
            </a:r>
            <a:endParaRPr lang="ko-KR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38922" y="4071942"/>
            <a:ext cx="4512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600" dirty="0" smtClean="0"/>
              <a:t> 1950</a:t>
            </a:r>
            <a:r>
              <a:rPr lang="ko-KR" altLang="en-US" sz="1600" dirty="0" smtClean="0"/>
              <a:t>년 한국 전쟁의 발발로 인해 경제력 회복</a:t>
            </a:r>
            <a:endParaRPr lang="ko-KR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38922" y="5214950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- 1956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UN </a:t>
            </a:r>
            <a:r>
              <a:rPr lang="ko-KR" altLang="en-US" sz="1600" dirty="0" smtClean="0"/>
              <a:t>가입</a:t>
            </a:r>
            <a:endParaRPr lang="ko-KR" altLang="en-US" sz="1600" dirty="0"/>
          </a:p>
        </p:txBody>
      </p:sp>
      <p:sp>
        <p:nvSpPr>
          <p:cNvPr id="15" name="폭발 1 14"/>
          <p:cNvSpPr/>
          <p:nvPr/>
        </p:nvSpPr>
        <p:spPr>
          <a:xfrm>
            <a:off x="6515070" y="2571744"/>
            <a:ext cx="4286280" cy="3643338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일본군 무장해제</a:t>
            </a:r>
            <a:r>
              <a:rPr lang="en-US" altLang="ko-KR" dirty="0" smtClean="0">
                <a:solidFill>
                  <a:schemeClr val="tx1"/>
                </a:solidFill>
              </a:rPr>
              <a:t>!!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수뇌부 체포</a:t>
            </a:r>
            <a:r>
              <a:rPr lang="en-US" altLang="ko-KR" dirty="0" smtClean="0">
                <a:solidFill>
                  <a:schemeClr val="tx1"/>
                </a:solidFill>
              </a:rPr>
              <a:t>!!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치안유지법</a:t>
            </a:r>
            <a:r>
              <a:rPr lang="ko-KR" altLang="en-US" dirty="0" smtClean="0">
                <a:solidFill>
                  <a:schemeClr val="tx1"/>
                </a:solidFill>
              </a:rPr>
              <a:t> 폐지</a:t>
            </a:r>
            <a:r>
              <a:rPr lang="en-US" altLang="ko-KR" dirty="0" smtClean="0">
                <a:solidFill>
                  <a:schemeClr val="tx1"/>
                </a:solidFill>
              </a:rPr>
              <a:t>!!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정치범 석방</a:t>
            </a:r>
            <a:r>
              <a:rPr lang="en-US" altLang="ko-KR" dirty="0" smtClean="0">
                <a:solidFill>
                  <a:schemeClr val="tx1"/>
                </a:solidFill>
              </a:rPr>
              <a:t>!!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114659" y="3357562"/>
            <a:ext cx="92869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폭발 1 20"/>
          <p:cNvSpPr/>
          <p:nvPr/>
        </p:nvSpPr>
        <p:spPr>
          <a:xfrm>
            <a:off x="6400807" y="1428736"/>
            <a:ext cx="2786082" cy="2286016"/>
          </a:xfrm>
          <a:prstGeom prst="irregularSeal1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식민지 해방</a:t>
            </a:r>
            <a:r>
              <a:rPr lang="en-US" altLang="ko-KR" dirty="0" smtClean="0">
                <a:solidFill>
                  <a:schemeClr val="tx1"/>
                </a:solidFill>
              </a:rPr>
              <a:t>!!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1"/>
      <p:bldP spid="12" grpId="1"/>
      <p:bldP spid="13" grpId="0"/>
      <p:bldP spid="14" grpId="0"/>
      <p:bldP spid="17" grpId="0"/>
      <p:bldP spid="18" grpId="0"/>
      <p:bldP spid="19" grpId="0"/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5767" y="2714620"/>
            <a:ext cx="621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공식 명칭 </a:t>
            </a:r>
            <a:r>
              <a:rPr lang="en-US" altLang="ko-KR" sz="1600" dirty="0" smtClean="0"/>
              <a:t>: 1964</a:t>
            </a:r>
            <a:r>
              <a:rPr lang="ko-KR" altLang="en-US" sz="1600" dirty="0" smtClean="0"/>
              <a:t>년 하계 올림픽</a:t>
            </a:r>
            <a:r>
              <a:rPr lang="en-US" altLang="ko-KR" sz="1600" dirty="0" smtClean="0"/>
              <a:t>(</a:t>
            </a:r>
            <a:r>
              <a:rPr lang="en-US" altLang="ja-JP" sz="1600" dirty="0" smtClean="0"/>
              <a:t>1964</a:t>
            </a:r>
            <a:r>
              <a:rPr lang="ja-JP" altLang="en-US" sz="1600" dirty="0" smtClean="0"/>
              <a:t>年夏季オリンピック</a:t>
            </a:r>
            <a:r>
              <a:rPr lang="en-US" altLang="ja-JP" sz="1600" dirty="0" smtClean="0"/>
              <a:t>)</a:t>
            </a:r>
            <a:endParaRPr lang="ko-KR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891" y="128586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smtClean="0"/>
              <a:t>도쿄 하계 올림픽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126" y="500042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▲ 국력 회복의 계기</a:t>
            </a:r>
            <a:endParaRPr lang="ko-KR" altLang="en-US" sz="2000" dirty="0"/>
          </a:p>
        </p:txBody>
      </p:sp>
      <p:pic>
        <p:nvPicPr>
          <p:cNvPr id="5" name="그림 4" descr="도쿄 올림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43" y="1214422"/>
            <a:ext cx="1366300" cy="2500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767" y="3202544"/>
            <a:ext cx="57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하계 올림픽 역사상 아시아 최초 개최국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5767" y="2285992"/>
            <a:ext cx="57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- 1964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일</a:t>
            </a:r>
            <a:r>
              <a:rPr lang="en-US" altLang="ko-KR" sz="1600" dirty="0" smtClean="0"/>
              <a:t>~24</a:t>
            </a:r>
            <a:r>
              <a:rPr lang="ko-KR" altLang="en-US" sz="1600" dirty="0" smtClean="0"/>
              <a:t>일 까지 개최 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85767" y="1785926"/>
            <a:ext cx="57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- 1959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26</a:t>
            </a:r>
            <a:r>
              <a:rPr lang="ko-KR" altLang="en-US" sz="1600" dirty="0" smtClean="0"/>
              <a:t>일 </a:t>
            </a:r>
            <a:r>
              <a:rPr lang="en-US" altLang="ko-KR" sz="1600" dirty="0" smtClean="0"/>
              <a:t>IOC </a:t>
            </a:r>
            <a:r>
              <a:rPr lang="ko-KR" altLang="en-US" sz="1600" dirty="0" smtClean="0"/>
              <a:t>총회에서 일본 도쿄로 결정</a:t>
            </a:r>
            <a:endParaRPr lang="ko-KR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7205" y="4845618"/>
            <a:ext cx="4929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- 1970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14</a:t>
            </a:r>
            <a:r>
              <a:rPr lang="ko-KR" altLang="en-US" sz="1600" dirty="0" smtClean="0"/>
              <a:t>일</a:t>
            </a:r>
            <a:r>
              <a:rPr lang="en-US" altLang="ko-KR" sz="1600" dirty="0" smtClean="0"/>
              <a:t>~9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13</a:t>
            </a:r>
            <a:r>
              <a:rPr lang="ko-KR" altLang="en-US" sz="1600" dirty="0" smtClean="0"/>
              <a:t>일 일본 오사카에서 개최</a:t>
            </a:r>
            <a:endParaRPr lang="ko-KR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57205" y="5274246"/>
            <a:ext cx="456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공식 명칭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일본 만국 박람회</a:t>
            </a:r>
            <a:r>
              <a:rPr lang="en-US" altLang="ko-KR" sz="1600" dirty="0" smtClean="0"/>
              <a:t>(</a:t>
            </a:r>
            <a:r>
              <a:rPr lang="ja-JP" altLang="en-US" sz="1600" dirty="0" smtClean="0"/>
              <a:t>日本万国博覧会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57205" y="5702874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총 </a:t>
            </a:r>
            <a:r>
              <a:rPr lang="ko-KR" altLang="en-US" sz="1600" dirty="0" err="1" smtClean="0"/>
              <a:t>입장자</a:t>
            </a:r>
            <a:r>
              <a:rPr lang="ko-KR" altLang="en-US" sz="1600" dirty="0" smtClean="0"/>
              <a:t> 수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약 </a:t>
            </a:r>
            <a:r>
              <a:rPr lang="en-US" altLang="ko-KR" sz="1600" dirty="0" smtClean="0"/>
              <a:t>6,421</a:t>
            </a:r>
            <a:r>
              <a:rPr lang="ko-KR" altLang="en-US" sz="1600" dirty="0" err="1" smtClean="0"/>
              <a:t>만명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으로</a:t>
            </a:r>
            <a:r>
              <a:rPr lang="ko-KR" altLang="en-US" sz="1600" dirty="0" smtClean="0"/>
              <a:t> 집계</a:t>
            </a:r>
            <a:endParaRPr lang="ko-KR" altLang="en-US" sz="1600" dirty="0"/>
          </a:p>
        </p:txBody>
      </p:sp>
      <p:pic>
        <p:nvPicPr>
          <p:cNvPr id="19" name="그림 18" descr="태양의 탑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63" y="4284094"/>
            <a:ext cx="2928958" cy="22167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4329" y="4357694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smtClean="0"/>
              <a:t>오사카 엑스포</a:t>
            </a:r>
            <a:endParaRPr lang="ko-KR" altLang="en-US" dirty="0"/>
          </a:p>
        </p:txBody>
      </p:sp>
      <p:pic>
        <p:nvPicPr>
          <p:cNvPr id="12" name="그림 11" descr="도쿄 올림픽 순위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899" y="726326"/>
            <a:ext cx="7452867" cy="553447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841475" y="2706682"/>
            <a:ext cx="714380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1453" y="2357430"/>
            <a:ext cx="9635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chemeClr val="accent2">
                    <a:lumMod val="75000"/>
                  </a:schemeClr>
                </a:solidFill>
              </a:rPr>
              <a:t>엄청난 부흥과 자신감 상승</a:t>
            </a:r>
            <a:endParaRPr lang="en-US" altLang="ko-KR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ko-KR" altLang="en-US" sz="4800" b="1" dirty="0" smtClean="0">
                <a:solidFill>
                  <a:schemeClr val="accent2">
                    <a:lumMod val="75000"/>
                  </a:schemeClr>
                </a:solidFill>
              </a:rPr>
              <a:t>선진국 대열에 합류하였음을 과시</a:t>
            </a:r>
            <a:endParaRPr lang="ko-KR" alt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4" grpId="0"/>
      <p:bldP spid="7" grpId="0"/>
      <p:bldP spid="8" grpId="0"/>
      <p:bldP spid="9" grpId="0"/>
      <p:bldP spid="11" grpId="0"/>
      <p:bldP spid="16" grpId="0"/>
      <p:bldP spid="17" grpId="0"/>
      <p:bldP spid="20" grpId="0"/>
      <p:bldP spid="13" grpId="7" animBg="1"/>
      <p:bldP spid="13" grpId="8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147" y="2857496"/>
            <a:ext cx="828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err="1" smtClean="0"/>
              <a:t>헤이세이</a:t>
            </a:r>
            <a:r>
              <a:rPr lang="ko-KR" altLang="en-US" sz="4800" dirty="0" smtClean="0"/>
              <a:t> 시대와 </a:t>
            </a:r>
            <a:r>
              <a:rPr lang="en-US" altLang="ko-KR" sz="4800" dirty="0" smtClean="0"/>
              <a:t>21</a:t>
            </a:r>
            <a:r>
              <a:rPr lang="ko-KR" altLang="en-US" sz="4800" dirty="0" smtClean="0"/>
              <a:t>세기 사회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910</Words>
  <Application>Microsoft Office PowerPoint</Application>
  <PresentationFormat>사용자 지정</PresentationFormat>
  <Paragraphs>116</Paragraphs>
  <Slides>18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Windows 사용자</cp:lastModifiedBy>
  <cp:revision>243</cp:revision>
  <dcterms:created xsi:type="dcterms:W3CDTF">2018-11-09T07:55:06Z</dcterms:created>
  <dcterms:modified xsi:type="dcterms:W3CDTF">2018-12-05T15:45:54Z</dcterms:modified>
</cp:coreProperties>
</file>