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2" r:id="rId4"/>
    <p:sldId id="261" r:id="rId5"/>
    <p:sldId id="275" r:id="rId6"/>
    <p:sldId id="281" r:id="rId7"/>
    <p:sldId id="263" r:id="rId8"/>
    <p:sldId id="264" r:id="rId9"/>
    <p:sldId id="265" r:id="rId10"/>
    <p:sldId id="266" r:id="rId11"/>
    <p:sldId id="267" r:id="rId12"/>
    <p:sldId id="282" r:id="rId13"/>
    <p:sldId id="283" r:id="rId14"/>
    <p:sldId id="280" r:id="rId15"/>
    <p:sldId id="269" r:id="rId16"/>
    <p:sldId id="268" r:id="rId17"/>
    <p:sldId id="276" r:id="rId18"/>
    <p:sldId id="279" r:id="rId19"/>
    <p:sldId id="277" r:id="rId20"/>
    <p:sldId id="278" r:id="rId21"/>
    <p:sldId id="270" r:id="rId22"/>
    <p:sldId id="271" r:id="rId23"/>
    <p:sldId id="272" r:id="rId24"/>
    <p:sldId id="273" r:id="rId25"/>
    <p:sldId id="274" r:id="rId26"/>
    <p:sldId id="284" r:id="rId27"/>
    <p:sldId id="287" r:id="rId28"/>
    <p:sldId id="285" r:id="rId29"/>
    <p:sldId id="286" r:id="rId30"/>
    <p:sldId id="289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2" autoAdjust="0"/>
    <p:restoredTop sz="94660"/>
  </p:normalViewPr>
  <p:slideViewPr>
    <p:cSldViewPr>
      <p:cViewPr varScale="1">
        <p:scale>
          <a:sx n="109" d="100"/>
          <a:sy n="109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0E13-DAF1-463D-9ACA-D8A9CC0A4447}" type="datetimeFigureOut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230B3-BFD0-4C04-B36F-31D2C09E0FC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230B3-BFD0-4C04-B36F-31D2C09E0FC2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230B3-BFD0-4C04-B36F-31D2C09E0FC2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230B3-BFD0-4C04-B36F-31D2C09E0FC2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230B3-BFD0-4C04-B36F-31D2C09E0FC2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1730-0272-486B-94A1-34BE5A12D3F4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5429-4F0F-49E0-A4EC-A858506C6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yOSuFHQQ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TRKjbWZl5E?t=3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500" b="1" dirty="0" err="1" smtClean="0"/>
              <a:t>쇼와시대</a:t>
            </a:r>
            <a:r>
              <a:rPr lang="ko-KR" altLang="en-US" sz="4500" b="1" dirty="0" smtClean="0"/>
              <a:t> 전전 일본의 경제</a:t>
            </a:r>
            <a:endParaRPr lang="ko-KR" altLang="en-US" sz="4500" b="1" dirty="0"/>
          </a:p>
        </p:txBody>
      </p:sp>
      <p:sp>
        <p:nvSpPr>
          <p:cNvPr id="8" name="부제목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3000" i="1" dirty="0" smtClean="0">
                <a:solidFill>
                  <a:schemeClr val="tx1"/>
                </a:solidFill>
              </a:rPr>
              <a:t>~</a:t>
            </a:r>
            <a:r>
              <a:rPr lang="ko-KR" altLang="en-US" sz="3000" i="1" dirty="0" err="1" smtClean="0">
                <a:solidFill>
                  <a:schemeClr val="tx1"/>
                </a:solidFill>
              </a:rPr>
              <a:t>쇼와시대</a:t>
            </a:r>
            <a:r>
              <a:rPr lang="ko-KR" altLang="en-US" sz="3000" i="1" dirty="0" smtClean="0">
                <a:solidFill>
                  <a:schemeClr val="tx1"/>
                </a:solidFill>
              </a:rPr>
              <a:t> 시작부터 종전까지</a:t>
            </a:r>
            <a:r>
              <a:rPr lang="en-US" altLang="ko-KR" sz="3000" i="1" dirty="0" smtClean="0">
                <a:solidFill>
                  <a:schemeClr val="tx1"/>
                </a:solidFill>
              </a:rPr>
              <a:t>~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5373216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21680097</a:t>
            </a:r>
          </a:p>
          <a:p>
            <a:r>
              <a:rPr lang="ko-KR" altLang="en-US" sz="2500" dirty="0" err="1" smtClean="0"/>
              <a:t>하홍</a:t>
            </a:r>
            <a:r>
              <a:rPr lang="ko-KR" altLang="en-US" sz="2500" dirty="0" err="1"/>
              <a:t>우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만주사변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중일전쟁</a:t>
            </a:r>
            <a:r>
              <a:rPr lang="en-US" altLang="ko-KR" sz="4000" b="1" dirty="0" smtClean="0"/>
              <a:t>(1931~1945)</a:t>
            </a:r>
            <a:endParaRPr lang="ko-KR" altLang="en-US" sz="4000" dirty="0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9698" name="Picture 2" descr="ë§ì£¼ì¬ë³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3"/>
            <a:ext cx="7920880" cy="5089167"/>
          </a:xfrm>
          <a:prstGeom prst="rect">
            <a:avLst/>
          </a:prstGeom>
          <a:noFill/>
        </p:spPr>
      </p:pic>
      <p:sp>
        <p:nvSpPr>
          <p:cNvPr id="8" name="가로로 말린 두루마리 모양 7"/>
          <p:cNvSpPr/>
          <p:nvPr/>
        </p:nvSpPr>
        <p:spPr>
          <a:xfrm>
            <a:off x="611560" y="4149080"/>
            <a:ext cx="3024336" cy="20162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1920</a:t>
            </a:r>
            <a:r>
              <a:rPr lang="ko-KR" altLang="en-US" sz="2400" dirty="0" smtClean="0">
                <a:solidFill>
                  <a:schemeClr val="tx1"/>
                </a:solidFill>
              </a:rPr>
              <a:t>년대에 만주에 투자 한 해외 자본 중 </a:t>
            </a:r>
            <a:r>
              <a:rPr lang="en-US" altLang="ko-KR" sz="2400" dirty="0" smtClean="0">
                <a:solidFill>
                  <a:schemeClr val="tx1"/>
                </a:solidFill>
              </a:rPr>
              <a:t>70%</a:t>
            </a:r>
            <a:r>
              <a:rPr lang="ko-KR" altLang="en-US" sz="2400" dirty="0" smtClean="0">
                <a:solidFill>
                  <a:schemeClr val="tx1"/>
                </a:solidFill>
              </a:rPr>
              <a:t>이상이 일본</a:t>
            </a:r>
            <a:r>
              <a:rPr lang="en-US" altLang="ko-KR" sz="2400" dirty="0" smtClean="0">
                <a:solidFill>
                  <a:schemeClr val="tx1"/>
                </a:solidFill>
              </a:rPr>
              <a:t>!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가로로 말린 두루마리 모양 8"/>
          <p:cNvSpPr/>
          <p:nvPr/>
        </p:nvSpPr>
        <p:spPr>
          <a:xfrm>
            <a:off x="5292080" y="4149080"/>
            <a:ext cx="3024336" cy="201622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1929</a:t>
            </a:r>
            <a:r>
              <a:rPr lang="ko-KR" altLang="en-US" sz="2400" dirty="0" smtClean="0">
                <a:solidFill>
                  <a:schemeClr val="tx1"/>
                </a:solidFill>
              </a:rPr>
              <a:t>년 세계경제대공황으로 대 타격</a:t>
            </a:r>
            <a:r>
              <a:rPr lang="en-US" altLang="ko-KR" sz="2400" dirty="0" smtClean="0">
                <a:solidFill>
                  <a:schemeClr val="tx1"/>
                </a:solidFill>
              </a:rPr>
              <a:t>! </a:t>
            </a:r>
            <a:r>
              <a:rPr lang="ko-KR" altLang="en-US" sz="2400" dirty="0" smtClean="0">
                <a:solidFill>
                  <a:schemeClr val="tx1"/>
                </a:solidFill>
              </a:rPr>
              <a:t>남만주 철도 영업 부진</a:t>
            </a:r>
            <a:r>
              <a:rPr lang="en-US" altLang="ko-KR" sz="2400" dirty="0" smtClean="0">
                <a:solidFill>
                  <a:schemeClr val="tx1"/>
                </a:solidFill>
              </a:rPr>
              <a:t>!!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만주사변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중일전쟁</a:t>
            </a:r>
            <a:r>
              <a:rPr lang="en-US" altLang="ko-KR" sz="4000" b="1" dirty="0" smtClean="0"/>
              <a:t>(1931~1945)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Picture 6" descr="ë§ì£¼ì¬ë³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857761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7884368" y="1844824"/>
            <a:ext cx="792088" cy="43204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1931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진저우</a:t>
            </a:r>
            <a:r>
              <a:rPr lang="ko-KR" altLang="en-US" dirty="0" smtClean="0"/>
              <a:t> 폭격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만주남부 점령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44008" y="1844824"/>
            <a:ext cx="792088" cy="43204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1932</a:t>
            </a:r>
            <a:r>
              <a:rPr lang="ko-KR" altLang="en-US" dirty="0" smtClean="0"/>
              <a:t>년  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err="1" smtClean="0"/>
              <a:t>장쉐량의</a:t>
            </a:r>
            <a:r>
              <a:rPr lang="ko-KR" altLang="en-US" dirty="0" smtClean="0"/>
              <a:t> 반항일 거점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err="1" smtClean="0"/>
              <a:t>진저우</a:t>
            </a:r>
            <a:r>
              <a:rPr lang="ko-KR" altLang="en-US" dirty="0" smtClean="0"/>
              <a:t> 점령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5724128" y="1844824"/>
            <a:ext cx="792088" cy="43204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1932</a:t>
            </a:r>
            <a:r>
              <a:rPr lang="ko-KR" altLang="en-US" dirty="0" smtClean="0"/>
              <a:t>년  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일 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err="1" smtClean="0"/>
              <a:t>치치하얼</a:t>
            </a:r>
            <a:r>
              <a:rPr lang="ko-KR" altLang="en-US" dirty="0" smtClean="0"/>
              <a:t> 제압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876256" y="1844824"/>
            <a:ext cx="792088" cy="43204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1931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치치하얼</a:t>
            </a:r>
            <a:r>
              <a:rPr lang="ko-KR" altLang="en-US" dirty="0" smtClean="0"/>
              <a:t> 점령</a:t>
            </a:r>
            <a:endParaRPr lang="en-US" altLang="ko-KR" dirty="0" smtClean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563888" y="1844824"/>
            <a:ext cx="792088" cy="43204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1932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 5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하얼빈을 점령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만주의 대부분 지역 장악</a:t>
            </a:r>
            <a:endParaRPr lang="en-US" altLang="ko-KR" dirty="0" smtClean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483768" y="1844824"/>
            <a:ext cx="792088" cy="43204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1932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err="1" smtClean="0"/>
              <a:t>만주국의</a:t>
            </a:r>
            <a:r>
              <a:rPr lang="ko-KR" altLang="en-US" dirty="0" smtClean="0"/>
              <a:t> 성립을 선포</a:t>
            </a:r>
            <a:endParaRPr lang="en-US" altLang="ko-KR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331640" y="1844824"/>
            <a:ext cx="792088" cy="43204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1932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r>
              <a:rPr lang="en-US" altLang="ko-KR" dirty="0"/>
              <a:t>9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괴뢰국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만주국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새국가로써</a:t>
            </a:r>
            <a:r>
              <a:rPr lang="ko-KR" altLang="en-US" dirty="0" smtClean="0"/>
              <a:t> 출발</a:t>
            </a:r>
            <a:endParaRPr lang="en-US" altLang="ko-KR" dirty="0"/>
          </a:p>
        </p:txBody>
      </p:sp>
      <p:sp>
        <p:nvSpPr>
          <p:cNvPr id="14" name="폭발 1 13"/>
          <p:cNvSpPr/>
          <p:nvPr/>
        </p:nvSpPr>
        <p:spPr>
          <a:xfrm>
            <a:off x="827584" y="1916832"/>
            <a:ext cx="7632848" cy="4104456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>
                <a:solidFill>
                  <a:schemeClr val="tx1"/>
                </a:solidFill>
              </a:rPr>
              <a:t>중일전쟁의 발단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만주사변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중일전쟁</a:t>
            </a:r>
            <a:r>
              <a:rPr lang="en-US" altLang="ko-KR" sz="4000" b="1" dirty="0" smtClean="0"/>
              <a:t>(1931~1945)</a:t>
            </a:r>
            <a:endParaRPr lang="ko-KR" altLang="en-US" sz="4000" dirty="0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4034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344816" cy="5003656"/>
          </a:xfrm>
          <a:prstGeom prst="rect">
            <a:avLst/>
          </a:prstGeom>
          <a:noFill/>
        </p:spPr>
      </p:pic>
      <p:sp>
        <p:nvSpPr>
          <p:cNvPr id="16" name="모서리가 둥근 직사각형 15"/>
          <p:cNvSpPr/>
          <p:nvPr/>
        </p:nvSpPr>
        <p:spPr>
          <a:xfrm>
            <a:off x="179512" y="1700808"/>
            <a:ext cx="3672408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이 사건을 기점으로 </a:t>
            </a:r>
            <a:r>
              <a:rPr lang="en-US" altLang="ko-KR" sz="2000" dirty="0" smtClean="0">
                <a:solidFill>
                  <a:schemeClr val="tx1"/>
                </a:solidFill>
              </a:rPr>
              <a:t>1931</a:t>
            </a:r>
            <a:r>
              <a:rPr lang="ko-KR" altLang="en-US" sz="2000" dirty="0" smtClean="0">
                <a:solidFill>
                  <a:schemeClr val="tx1"/>
                </a:solidFill>
              </a:rPr>
              <a:t>년</a:t>
            </a:r>
            <a:r>
              <a:rPr lang="en-US" altLang="ko-KR" sz="2000" dirty="0" smtClean="0">
                <a:solidFill>
                  <a:schemeClr val="tx1"/>
                </a:solidFill>
              </a:rPr>
              <a:t>~1934</a:t>
            </a:r>
            <a:r>
              <a:rPr lang="ko-KR" altLang="en-US" sz="2000" dirty="0" smtClean="0">
                <a:solidFill>
                  <a:schemeClr val="tx1"/>
                </a:solidFill>
              </a:rPr>
              <a:t>년 공업 생산 </a:t>
            </a:r>
            <a:r>
              <a:rPr lang="en-US" altLang="ko-KR" sz="2000" dirty="0" smtClean="0">
                <a:solidFill>
                  <a:schemeClr val="tx1"/>
                </a:solidFill>
              </a:rPr>
              <a:t>82% </a:t>
            </a:r>
            <a:r>
              <a:rPr lang="ko-KR" altLang="en-US" sz="2000" dirty="0" smtClean="0">
                <a:solidFill>
                  <a:schemeClr val="tx1"/>
                </a:solidFill>
              </a:rPr>
              <a:t>신장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580112" y="5445224"/>
            <a:ext cx="3384376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전체적으로 </a:t>
            </a:r>
            <a:r>
              <a:rPr lang="en-US" altLang="ko-KR" sz="2000" dirty="0" smtClean="0">
                <a:solidFill>
                  <a:schemeClr val="tx1"/>
                </a:solidFill>
              </a:rPr>
              <a:t>1930~1936</a:t>
            </a:r>
            <a:r>
              <a:rPr lang="ko-KR" altLang="en-US" sz="2000" dirty="0" smtClean="0">
                <a:solidFill>
                  <a:schemeClr val="tx1"/>
                </a:solidFill>
              </a:rPr>
              <a:t>년까지 </a:t>
            </a:r>
            <a:r>
              <a:rPr lang="en-US" altLang="ko-KR" sz="2000" dirty="0" smtClean="0">
                <a:solidFill>
                  <a:schemeClr val="tx1"/>
                </a:solidFill>
              </a:rPr>
              <a:t>50%</a:t>
            </a:r>
            <a:r>
              <a:rPr lang="ko-KR" altLang="en-US" sz="2000" dirty="0" smtClean="0">
                <a:solidFill>
                  <a:schemeClr val="tx1"/>
                </a:solidFill>
              </a:rPr>
              <a:t>성장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987824" y="3645024"/>
            <a:ext cx="338437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대외수출 </a:t>
            </a:r>
            <a:r>
              <a:rPr lang="en-US" altLang="ko-KR" sz="2000" dirty="0" smtClean="0">
                <a:solidFill>
                  <a:schemeClr val="tx1"/>
                </a:solidFill>
              </a:rPr>
              <a:t>1930~1936</a:t>
            </a:r>
            <a:r>
              <a:rPr lang="ko-KR" altLang="en-US" sz="2000" dirty="0" smtClean="0">
                <a:solidFill>
                  <a:schemeClr val="tx1"/>
                </a:solidFill>
              </a:rPr>
              <a:t>년에 걸쳐 두 배 가까이 상승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만주사변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중일전쟁</a:t>
            </a:r>
            <a:r>
              <a:rPr lang="en-US" altLang="ko-KR" sz="4000" b="1" dirty="0" smtClean="0"/>
              <a:t>(1931~1945)</a:t>
            </a:r>
            <a:endParaRPr lang="ko-KR" altLang="en-US" sz="4000" dirty="0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932040" y="1268760"/>
            <a:ext cx="36724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>
                <a:solidFill>
                  <a:schemeClr val="tx1"/>
                </a:solidFill>
              </a:rPr>
              <a:t>국가총동원법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49154" name="Picture 2" descr="íì¼:Approval_of_National_Mobilization_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104456" cy="5391763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4932040" y="2276872"/>
            <a:ext cx="36724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1938</a:t>
            </a:r>
            <a:r>
              <a:rPr lang="ko-KR" altLang="en-US" sz="2000" dirty="0" smtClean="0">
                <a:solidFill>
                  <a:schemeClr val="tx1"/>
                </a:solidFill>
              </a:rPr>
              <a:t>년 </a:t>
            </a:r>
            <a:r>
              <a:rPr lang="en-US" altLang="ko-KR" sz="2000" dirty="0" smtClean="0">
                <a:solidFill>
                  <a:schemeClr val="tx1"/>
                </a:solidFill>
              </a:rPr>
              <a:t>4</a:t>
            </a:r>
            <a:r>
              <a:rPr lang="ko-KR" altLang="en-US" sz="2000" dirty="0" smtClean="0">
                <a:solidFill>
                  <a:schemeClr val="tx1"/>
                </a:solidFill>
              </a:rPr>
              <a:t>월 </a:t>
            </a:r>
            <a:r>
              <a:rPr lang="en-US" altLang="ko-KR" sz="2000" dirty="0" smtClean="0">
                <a:solidFill>
                  <a:schemeClr val="tx1"/>
                </a:solidFill>
              </a:rPr>
              <a:t>1</a:t>
            </a:r>
            <a:r>
              <a:rPr lang="ko-KR" altLang="en-US" sz="2000" dirty="0" smtClean="0">
                <a:solidFill>
                  <a:schemeClr val="tx1"/>
                </a:solidFill>
              </a:rPr>
              <a:t>일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</a:rPr>
              <a:t>공포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932040" y="3284984"/>
            <a:ext cx="36724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1938</a:t>
            </a:r>
            <a:r>
              <a:rPr lang="ko-KR" altLang="en-US" sz="2000" dirty="0" smtClean="0">
                <a:solidFill>
                  <a:schemeClr val="tx1"/>
                </a:solidFill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</a:rPr>
              <a:t>5</a:t>
            </a:r>
            <a:r>
              <a:rPr lang="ko-KR" altLang="en-US" sz="2000" dirty="0" smtClean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5</a:t>
            </a:r>
            <a:r>
              <a:rPr lang="ko-KR" altLang="en-US" sz="2000" dirty="0" smtClean="0">
                <a:solidFill>
                  <a:schemeClr val="tx1"/>
                </a:solidFill>
              </a:rPr>
              <a:t>일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</a:rPr>
              <a:t>시</a:t>
            </a:r>
            <a:r>
              <a:rPr lang="ko-KR" altLang="en-US" sz="2000" dirty="0">
                <a:solidFill>
                  <a:schemeClr val="tx1"/>
                </a:solidFill>
              </a:rPr>
              <a:t>행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932040" y="4293096"/>
            <a:ext cx="36724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1938~1946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932040" y="5157192"/>
            <a:ext cx="3672408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자국 및 식민지에서 전쟁물자를 최대한 많이 모으기 전시통제법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1520" y="1484784"/>
            <a:ext cx="1547664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노동력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915816" y="1412776"/>
            <a:ext cx="1547664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물자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1520" y="3068960"/>
            <a:ext cx="1547664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자금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915816" y="2996952"/>
            <a:ext cx="1547664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물가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23528" y="4725144"/>
            <a:ext cx="1547664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징집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843808" y="4797152"/>
            <a:ext cx="1547664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etc…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만주사변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중일전쟁</a:t>
            </a:r>
            <a:r>
              <a:rPr lang="en-US" altLang="ko-KR" sz="4000" b="1" dirty="0" smtClean="0"/>
              <a:t>(1931~1945)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8914" name="Picture 2" descr="ì¤ì¼ì ì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02941" cy="4752528"/>
          </a:xfrm>
          <a:prstGeom prst="rect">
            <a:avLst/>
          </a:prstGeom>
          <a:noFill/>
        </p:spPr>
      </p:pic>
      <p:sp>
        <p:nvSpPr>
          <p:cNvPr id="9" name="순서도: 대체 처리 8"/>
          <p:cNvSpPr/>
          <p:nvPr/>
        </p:nvSpPr>
        <p:spPr>
          <a:xfrm>
            <a:off x="827584" y="1772816"/>
            <a:ext cx="4680520" cy="108012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만주사변의 </a:t>
            </a:r>
            <a:r>
              <a:rPr lang="ko-KR" altLang="en-US" sz="2000" b="1" dirty="0" smtClean="0">
                <a:solidFill>
                  <a:schemeClr val="accent2"/>
                </a:solidFill>
              </a:rPr>
              <a:t>연장선상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에 있는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1937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년부터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1945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년까지의 전쟁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sp>
        <p:nvSpPr>
          <p:cNvPr id="26626" name="AutoShape 2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28" name="AutoShape 4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30" name="AutoShape 6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32" name="AutoShape 8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34" name="AutoShape 10" descr="ííì ì ì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6636" name="Picture 12" descr="ê´ë ¨ ì´ë¯¸ì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00800" cy="5227782"/>
          </a:xfrm>
          <a:prstGeom prst="rect">
            <a:avLst/>
          </a:prstGeom>
          <a:noFill/>
        </p:spPr>
      </p:pic>
      <p:sp>
        <p:nvSpPr>
          <p:cNvPr id="10" name="순서도: 천공 테이프 9"/>
          <p:cNvSpPr/>
          <p:nvPr/>
        </p:nvSpPr>
        <p:spPr>
          <a:xfrm>
            <a:off x="755576" y="1556792"/>
            <a:ext cx="7560840" cy="1584176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1941</a:t>
            </a:r>
            <a:r>
              <a:rPr lang="ko-KR" altLang="en-US" b="1" dirty="0" smtClean="0">
                <a:solidFill>
                  <a:schemeClr val="tx1"/>
                </a:solidFill>
              </a:rPr>
              <a:t>년 일본의 진주만공격을 시작으로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1945</a:t>
            </a:r>
            <a:r>
              <a:rPr lang="ko-KR" altLang="en-US" b="1" dirty="0" smtClean="0">
                <a:solidFill>
                  <a:schemeClr val="tx1"/>
                </a:solidFill>
              </a:rPr>
              <a:t>년 </a:t>
            </a:r>
            <a:r>
              <a:rPr lang="en-US" altLang="ko-KR" b="1" dirty="0" smtClean="0">
                <a:solidFill>
                  <a:schemeClr val="tx1"/>
                </a:solidFill>
              </a:rPr>
              <a:t>8</a:t>
            </a:r>
            <a:r>
              <a:rPr lang="ko-KR" altLang="en-US" b="1" dirty="0" smtClean="0">
                <a:solidFill>
                  <a:schemeClr val="tx1"/>
                </a:solidFill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</a:rPr>
              <a:t>15</a:t>
            </a:r>
            <a:r>
              <a:rPr lang="ko-KR" altLang="en-US" b="1" dirty="0" smtClean="0">
                <a:solidFill>
                  <a:schemeClr val="tx1"/>
                </a:solidFill>
              </a:rPr>
              <a:t>일 일본의 무조건 항복을 거쳐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1945</a:t>
            </a:r>
            <a:r>
              <a:rPr lang="ko-KR" altLang="en-US" b="1" dirty="0" smtClean="0">
                <a:solidFill>
                  <a:schemeClr val="tx1"/>
                </a:solidFill>
              </a:rPr>
              <a:t>년 </a:t>
            </a:r>
            <a:r>
              <a:rPr lang="en-US" altLang="ko-KR" b="1" dirty="0" smtClean="0">
                <a:solidFill>
                  <a:schemeClr val="tx1"/>
                </a:solidFill>
              </a:rPr>
              <a:t>9</a:t>
            </a:r>
            <a:r>
              <a:rPr lang="ko-KR" altLang="en-US" b="1" dirty="0" smtClean="0">
                <a:solidFill>
                  <a:schemeClr val="tx1"/>
                </a:solidFill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</a:rPr>
              <a:t>2</a:t>
            </a:r>
            <a:r>
              <a:rPr lang="ko-KR" altLang="en-US" b="1" dirty="0" smtClean="0">
                <a:solidFill>
                  <a:schemeClr val="tx1"/>
                </a:solidFill>
              </a:rPr>
              <a:t>일 시게미츠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마모루</a:t>
            </a:r>
            <a:r>
              <a:rPr lang="ko-KR" altLang="en-US" b="1" dirty="0" smtClean="0">
                <a:solidFill>
                  <a:schemeClr val="tx1"/>
                </a:solidFill>
              </a:rPr>
              <a:t> 대사가 항복문서를 조인한 날 까지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7650" name="Picture 2" descr="ííì ì ì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60432" cy="5013239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323528" y="5013176"/>
            <a:ext cx="4032448" cy="1656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1941</a:t>
            </a:r>
            <a:r>
              <a:rPr lang="ko-KR" altLang="en-US" sz="2000" dirty="0" smtClean="0">
                <a:solidFill>
                  <a:schemeClr val="tx1"/>
                </a:solidFill>
              </a:rPr>
              <a:t>년 </a:t>
            </a:r>
            <a:r>
              <a:rPr lang="en-US" altLang="ko-KR" sz="2000" dirty="0" smtClean="0">
                <a:solidFill>
                  <a:schemeClr val="tx1"/>
                </a:solidFill>
              </a:rPr>
              <a:t>12</a:t>
            </a:r>
            <a:r>
              <a:rPr lang="ko-KR" altLang="en-US" sz="2000" dirty="0" smtClean="0">
                <a:solidFill>
                  <a:schemeClr val="tx1"/>
                </a:solidFill>
              </a:rPr>
              <a:t>월 </a:t>
            </a:r>
            <a:r>
              <a:rPr lang="en-US" altLang="ko-KR" sz="2000" dirty="0" smtClean="0">
                <a:solidFill>
                  <a:schemeClr val="tx1"/>
                </a:solidFill>
              </a:rPr>
              <a:t>7</a:t>
            </a:r>
            <a:r>
              <a:rPr lang="ko-KR" altLang="en-US" sz="2000" dirty="0" smtClean="0">
                <a:solidFill>
                  <a:schemeClr val="tx1"/>
                </a:solidFill>
              </a:rPr>
              <a:t>일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 제국 해군의 하와이 진주만에 위치한 미 해군 태평양 함대 기지 기습 공격으로 시작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6102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3635896" y="1412776"/>
            <a:ext cx="518457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눈에 띄게 국력이 차이가 나 보이는 상태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635896" y="2492896"/>
            <a:ext cx="518457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이러한 생산량은 전쟁 후반부로 갈 수록 격차가 벌어지기 시작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635896" y="3573016"/>
            <a:ext cx="518457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당시 미국에 비례해 뒤떨어지는 군사기술력 또한 문제인 상황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5896" y="4653136"/>
            <a:ext cx="5184576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일본해군과 육군은 </a:t>
            </a:r>
            <a:r>
              <a:rPr lang="ko-KR" altLang="en-US" sz="2000" b="1" smtClean="0">
                <a:solidFill>
                  <a:schemeClr val="tx1"/>
                </a:solidFill>
              </a:rPr>
              <a:t>서로 다른 나라라는 말을 들을 정도로 기본적인 협력조차 안되어 있는 상황 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39938" name="Picture 2" descr="íì¼:external/leokeukens.com/Firebombing_Tok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340308" cy="5138936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4139952" y="1556792"/>
            <a:ext cx="4752528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전쟁 후반부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일본대공습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139952" y="3573016"/>
            <a:ext cx="4752528" cy="30243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>
                <a:solidFill>
                  <a:schemeClr val="tx1"/>
                </a:solidFill>
              </a:rPr>
              <a:t>오키나와 전투</a:t>
            </a:r>
            <a:r>
              <a:rPr lang="en-US" altLang="ko-KR" sz="30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3000" b="1" dirty="0" err="1" smtClean="0">
                <a:solidFill>
                  <a:schemeClr val="tx1"/>
                </a:solidFill>
              </a:rPr>
              <a:t>카미카제</a:t>
            </a:r>
            <a:r>
              <a:rPr lang="en-US" altLang="ko-KR" sz="30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3000" b="1" dirty="0" smtClean="0">
                <a:solidFill>
                  <a:schemeClr val="tx1"/>
                </a:solidFill>
              </a:rPr>
              <a:t>히로시마</a:t>
            </a:r>
            <a:r>
              <a:rPr lang="en-US" altLang="ko-KR" sz="3000" b="1" dirty="0" smtClean="0">
                <a:solidFill>
                  <a:schemeClr val="tx1"/>
                </a:solidFill>
              </a:rPr>
              <a:t>-</a:t>
            </a:r>
            <a:r>
              <a:rPr lang="ko-KR" altLang="en-US" sz="3000" b="1" dirty="0" err="1" smtClean="0">
                <a:solidFill>
                  <a:schemeClr val="tx1"/>
                </a:solidFill>
              </a:rPr>
              <a:t>나가사키</a:t>
            </a:r>
            <a:r>
              <a:rPr lang="ko-KR" altLang="en-US" sz="3000" b="1" dirty="0" smtClean="0">
                <a:solidFill>
                  <a:schemeClr val="tx1"/>
                </a:solidFill>
              </a:rPr>
              <a:t> 원폭투하와 함께 </a:t>
            </a:r>
            <a:r>
              <a:rPr lang="ko-KR" altLang="en-US" sz="3000" b="1" dirty="0" smtClean="0">
                <a:solidFill>
                  <a:schemeClr val="accent2"/>
                </a:solidFill>
              </a:rPr>
              <a:t>일본 제국 몰락의 상징</a:t>
            </a:r>
            <a:endParaRPr lang="ko-KR" altLang="en-US" sz="3000" b="1" dirty="0">
              <a:solidFill>
                <a:schemeClr val="accent2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139952" y="2564904"/>
            <a:ext cx="4752528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1944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6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월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~ 1945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 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월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41986" name="Picture 2" descr="íì¼:/pds/1/200601/10/25/b0043125_1412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064896" cy="4608512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79512" y="1556792"/>
            <a:ext cx="475252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 smtClean="0">
                <a:solidFill>
                  <a:schemeClr val="tx1"/>
                </a:solidFill>
              </a:rPr>
              <a:t>도쿄대공습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5301208"/>
            <a:ext cx="2808312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B-29</a:t>
            </a:r>
            <a:r>
              <a:rPr lang="ko-KR" altLang="en-US" sz="2000" dirty="0" smtClean="0">
                <a:solidFill>
                  <a:schemeClr val="tx1"/>
                </a:solidFill>
              </a:rPr>
              <a:t>폭격기와 소이탄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목차</a:t>
            </a:r>
            <a:endParaRPr lang="ko-KR" altLang="en-US" sz="4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일본경제공황</a:t>
            </a:r>
            <a:r>
              <a:rPr lang="en-US" altLang="ko-KR" dirty="0" smtClean="0"/>
              <a:t>(1929~1932)</a:t>
            </a:r>
          </a:p>
          <a:p>
            <a:endParaRPr lang="en-US" altLang="ko-KR" dirty="0"/>
          </a:p>
          <a:p>
            <a:r>
              <a:rPr lang="ko-KR" altLang="en-US" dirty="0" smtClean="0"/>
              <a:t>만주사변</a:t>
            </a:r>
            <a:r>
              <a:rPr lang="en-US" altLang="ko-KR" dirty="0" smtClean="0"/>
              <a:t>~</a:t>
            </a:r>
            <a:r>
              <a:rPr lang="ko-KR" altLang="en-US" dirty="0" smtClean="0"/>
              <a:t>중일전쟁</a:t>
            </a:r>
            <a:r>
              <a:rPr lang="en-US" altLang="ko-KR" dirty="0" smtClean="0"/>
              <a:t>(1931~1945)</a:t>
            </a:r>
          </a:p>
          <a:p>
            <a:endParaRPr lang="en-US" altLang="ko-KR" dirty="0"/>
          </a:p>
          <a:p>
            <a:r>
              <a:rPr lang="ko-KR" altLang="en-US" dirty="0" smtClean="0"/>
              <a:t>태평양전쟁</a:t>
            </a:r>
            <a:r>
              <a:rPr lang="en-US" altLang="ko-KR" dirty="0" smtClean="0"/>
              <a:t>~</a:t>
            </a:r>
            <a:r>
              <a:rPr lang="ko-KR" altLang="en-US" dirty="0" smtClean="0"/>
              <a:t>종전</a:t>
            </a:r>
            <a:r>
              <a:rPr lang="en-US" altLang="ko-KR" dirty="0" smtClean="0"/>
              <a:t>(1941~1945)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40962" name="Picture 2" descr="íì¼:external/8571efaa89e1a5cc5063c985c00e2e0761bc99f10e8b9c203194de07eddd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143750" cy="401955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907704" y="5733256"/>
            <a:ext cx="475252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초창기에는 일본상공 특유의 기류 때문에 명중률이 고작 </a:t>
            </a:r>
            <a:r>
              <a:rPr lang="en-US" altLang="ko-KR" sz="2000" dirty="0" smtClean="0">
                <a:solidFill>
                  <a:schemeClr val="tx1"/>
                </a:solidFill>
              </a:rPr>
              <a:t>2%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2411760" y="2708920"/>
            <a:ext cx="4392488" cy="208823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b="1" dirty="0" smtClean="0">
                <a:solidFill>
                  <a:schemeClr val="tx1"/>
                </a:solidFill>
              </a:rPr>
              <a:t>하지만</a:t>
            </a:r>
            <a:r>
              <a:rPr lang="en-US" altLang="ko-KR" sz="3500" b="1" dirty="0" smtClean="0">
                <a:solidFill>
                  <a:schemeClr val="tx1"/>
                </a:solidFill>
              </a:rPr>
              <a:t>….</a:t>
            </a:r>
            <a:endParaRPr lang="ko-KR" altLang="en-US" sz="3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21508" name="Picture 4" descr="íì¼:attachment/toky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6" name="순서도: 대체 처리 5"/>
          <p:cNvSpPr/>
          <p:nvPr/>
        </p:nvSpPr>
        <p:spPr>
          <a:xfrm>
            <a:off x="5436096" y="4509120"/>
            <a:ext cx="3707904" cy="148478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대다수 일본가옥은 목조건축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+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화재로 가열된 공기로 인해 발생한 시속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65KM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가 넘는 강풍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=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도쿄 전역이 불바다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순서도: 대체 처리 6"/>
          <p:cNvSpPr/>
          <p:nvPr/>
        </p:nvSpPr>
        <p:spPr>
          <a:xfrm>
            <a:off x="0" y="1412776"/>
            <a:ext cx="3707904" cy="134076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안전했지만 비효율적이었던 고고도 폭격을 버리고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대공방어가 약해진 야간에 저고도로 폭격기를 한꺼번에 대량으로 출격시킴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순서도: 대체 처리 8"/>
          <p:cNvSpPr/>
          <p:nvPr/>
        </p:nvSpPr>
        <p:spPr>
          <a:xfrm>
            <a:off x="5436096" y="2304256"/>
            <a:ext cx="3707904" cy="148478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미군통계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사망자 약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8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만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8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천명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부상자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4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만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4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천명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0" y="3356992"/>
            <a:ext cx="3707904" cy="148478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6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시간 동안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300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여대 폭격기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E-46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확산탄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8500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발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M-69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소이탄 자탄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50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만개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</a:rPr>
              <a:t>네이팜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소이탄 총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1,700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톤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순서도: 대체 처리 10"/>
          <p:cNvSpPr/>
          <p:nvPr/>
        </p:nvSpPr>
        <p:spPr>
          <a:xfrm>
            <a:off x="0" y="5373216"/>
            <a:ext cx="3707904" cy="148478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일반적이라면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달간 쓸 수 있는 물량을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5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일간 투하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25602" name="Picture 2" descr="íì¼:external/1.bp.blogspot.com/DSCN1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265204"/>
          </a:xfrm>
          <a:prstGeom prst="rect">
            <a:avLst/>
          </a:prstGeom>
          <a:noFill/>
        </p:spPr>
      </p:pic>
      <p:sp>
        <p:nvSpPr>
          <p:cNvPr id="6" name="순서도: 대체 처리 5"/>
          <p:cNvSpPr/>
          <p:nvPr/>
        </p:nvSpPr>
        <p:spPr>
          <a:xfrm>
            <a:off x="0" y="1556792"/>
            <a:ext cx="3707904" cy="134076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관동 대지진 때문에 막대한 피해를 입어 계획도시로 복구했던 도쿄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7" name="순서도: 대체 처리 6"/>
          <p:cNvSpPr/>
          <p:nvPr/>
        </p:nvSpPr>
        <p:spPr>
          <a:xfrm>
            <a:off x="5436096" y="5517232"/>
            <a:ext cx="3707904" cy="134076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일본 전역의 공업 기반을 쑥대밭으로 만든 덕에 일제의 공업 생산량이 급락하여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전쟁계속력</a:t>
            </a:r>
            <a:r>
              <a:rPr lang="ko-KR" altLang="en-US" b="1" dirty="0" smtClean="0">
                <a:solidFill>
                  <a:schemeClr val="tx1"/>
                </a:solidFill>
              </a:rPr>
              <a:t> 부족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24578" name="Picture 2" descr="íì¼:/pds/1/200601/10/25/b0043125_21563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24936" cy="5155283"/>
          </a:xfrm>
          <a:prstGeom prst="rect">
            <a:avLst/>
          </a:prstGeom>
          <a:noFill/>
        </p:spPr>
      </p:pic>
      <p:sp>
        <p:nvSpPr>
          <p:cNvPr id="5" name="순서도: 대체 처리 4"/>
          <p:cNvSpPr/>
          <p:nvPr/>
        </p:nvSpPr>
        <p:spPr>
          <a:xfrm>
            <a:off x="1475656" y="1484784"/>
            <a:ext cx="6012160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그럼에도 일본이 항복하지 않자 계속되는 추가 폭격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순서도: 대체 처리 5"/>
          <p:cNvSpPr/>
          <p:nvPr/>
        </p:nvSpPr>
        <p:spPr>
          <a:xfrm>
            <a:off x="1475656" y="2492896"/>
            <a:ext cx="6012160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1"/>
                </a:solidFill>
              </a:rPr>
              <a:t>1945/03/11 </a:t>
            </a:r>
            <a:r>
              <a:rPr lang="ko-KR" altLang="en-US" b="1" dirty="0" smtClean="0">
                <a:solidFill>
                  <a:schemeClr val="tx1"/>
                </a:solidFill>
              </a:rPr>
              <a:t>나고야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순서도: 대체 처리 6"/>
          <p:cNvSpPr/>
          <p:nvPr/>
        </p:nvSpPr>
        <p:spPr>
          <a:xfrm>
            <a:off x="1475656" y="3573016"/>
            <a:ext cx="6012160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1"/>
                </a:solidFill>
              </a:rPr>
              <a:t>1945/03/13~14 </a:t>
            </a:r>
            <a:r>
              <a:rPr lang="ko-KR" altLang="en-US" b="1" dirty="0" smtClean="0">
                <a:solidFill>
                  <a:schemeClr val="tx1"/>
                </a:solidFill>
              </a:rPr>
              <a:t>오사카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순서도: 대체 처리 7"/>
          <p:cNvSpPr/>
          <p:nvPr/>
        </p:nvSpPr>
        <p:spPr>
          <a:xfrm>
            <a:off x="1475656" y="4581128"/>
            <a:ext cx="6012160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1"/>
                </a:solidFill>
              </a:rPr>
              <a:t>1945/03/16 </a:t>
            </a:r>
            <a:r>
              <a:rPr lang="ko-KR" altLang="en-US" b="1" dirty="0" err="1" smtClean="0">
                <a:solidFill>
                  <a:schemeClr val="tx1"/>
                </a:solidFill>
              </a:rPr>
              <a:t>고베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순서도: 대체 처리 8"/>
          <p:cNvSpPr/>
          <p:nvPr/>
        </p:nvSpPr>
        <p:spPr>
          <a:xfrm>
            <a:off x="1475656" y="5589240"/>
            <a:ext cx="6012160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1945/03/19 </a:t>
            </a:r>
            <a:r>
              <a:rPr lang="ko-KR" altLang="en-US" b="1" dirty="0" smtClean="0">
                <a:solidFill>
                  <a:schemeClr val="tx1"/>
                </a:solidFill>
              </a:rPr>
              <a:t>나고야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폭발 1 9"/>
          <p:cNvSpPr/>
          <p:nvPr/>
        </p:nvSpPr>
        <p:spPr>
          <a:xfrm>
            <a:off x="1043608" y="980728"/>
            <a:ext cx="6768752" cy="544522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 전역의 주요 공업도시들이 단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열흘만에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잿더미로 바뀜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ê´ë ¨ ì´ë¯¸ì§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8942"/>
            <a:ext cx="9144000" cy="55190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sp>
        <p:nvSpPr>
          <p:cNvPr id="4" name="순서도: 대체 처리 3"/>
          <p:cNvSpPr/>
          <p:nvPr/>
        </p:nvSpPr>
        <p:spPr>
          <a:xfrm>
            <a:off x="1619672" y="2060848"/>
            <a:ext cx="6012160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이후로도 </a:t>
            </a:r>
            <a:r>
              <a:rPr lang="en-US" altLang="ko-KR" b="1" dirty="0" smtClean="0">
                <a:solidFill>
                  <a:schemeClr val="tx1"/>
                </a:solidFill>
              </a:rPr>
              <a:t>1945</a:t>
            </a:r>
            <a:r>
              <a:rPr lang="ko-KR" altLang="en-US" b="1" dirty="0" smtClean="0">
                <a:solidFill>
                  <a:schemeClr val="tx1"/>
                </a:solidFill>
              </a:rPr>
              <a:t>년 </a:t>
            </a:r>
            <a:r>
              <a:rPr lang="en-US" altLang="ko-KR" b="1" dirty="0" smtClean="0">
                <a:solidFill>
                  <a:schemeClr val="tx1"/>
                </a:solidFill>
              </a:rPr>
              <a:t>5</a:t>
            </a:r>
            <a:r>
              <a:rPr lang="ko-KR" altLang="en-US" b="1" dirty="0" smtClean="0">
                <a:solidFill>
                  <a:schemeClr val="tx1"/>
                </a:solidFill>
              </a:rPr>
              <a:t>월에 이틀에 한 번씩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7</a:t>
            </a:r>
            <a:r>
              <a:rPr lang="ko-KR" altLang="en-US" b="1" dirty="0" smtClean="0">
                <a:solidFill>
                  <a:schemeClr val="tx1"/>
                </a:solidFill>
              </a:rPr>
              <a:t>월에 </a:t>
            </a:r>
            <a:r>
              <a:rPr lang="en-US" altLang="ko-KR" b="1" dirty="0" smtClean="0">
                <a:solidFill>
                  <a:schemeClr val="tx1"/>
                </a:solidFill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</a:rPr>
              <a:t>일에 두 번씩 폭격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순서도: 대체 처리 4"/>
          <p:cNvSpPr/>
          <p:nvPr/>
        </p:nvSpPr>
        <p:spPr>
          <a:xfrm>
            <a:off x="1619672" y="5877272"/>
            <a:ext cx="6012160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일본정부 피난금지령에도 불구하고 노동자와 시민들이 지방으로 떠남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æ±ºå·ä½æ¦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sp>
        <p:nvSpPr>
          <p:cNvPr id="5" name="순서도: 대체 처리 4"/>
          <p:cNvSpPr/>
          <p:nvPr/>
        </p:nvSpPr>
        <p:spPr>
          <a:xfrm>
            <a:off x="1187624" y="1628800"/>
            <a:ext cx="619268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더 이상 전쟁 물자조차 없을 정도로 경제가 피폐해진 일본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순서도: 대체 처리 6"/>
          <p:cNvSpPr/>
          <p:nvPr/>
        </p:nvSpPr>
        <p:spPr>
          <a:xfrm>
            <a:off x="1115616" y="2780928"/>
            <a:ext cx="619268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무기가 없어 죽창과 투석기를 군에 배치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순서도: 대체 처리 7"/>
          <p:cNvSpPr/>
          <p:nvPr/>
        </p:nvSpPr>
        <p:spPr>
          <a:xfrm>
            <a:off x="1115616" y="4797152"/>
            <a:ext cx="6192688" cy="79208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전 국민을 상륙하는 적을 잡기 위해 소모하는 </a:t>
            </a:r>
            <a:r>
              <a:rPr lang="ko-KR" altLang="en-US" b="1" dirty="0" err="1" smtClean="0">
                <a:solidFill>
                  <a:schemeClr val="tx1"/>
                </a:solidFill>
              </a:rPr>
              <a:t>결호작전</a:t>
            </a:r>
            <a:r>
              <a:rPr lang="ko-KR" altLang="en-US" b="1" dirty="0" smtClean="0">
                <a:solidFill>
                  <a:schemeClr val="tx1"/>
                </a:solidFill>
              </a:rPr>
              <a:t> 준비</a:t>
            </a:r>
            <a:r>
              <a:rPr lang="en-US" altLang="ko-KR" b="1" dirty="0" smtClean="0">
                <a:solidFill>
                  <a:schemeClr val="tx1"/>
                </a:solidFill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</a:rPr>
              <a:t>문서상은 </a:t>
            </a:r>
            <a:r>
              <a:rPr lang="en-US" altLang="ko-KR" b="1" dirty="0" smtClean="0">
                <a:solidFill>
                  <a:schemeClr val="tx1"/>
                </a:solidFill>
              </a:rPr>
              <a:t>500</a:t>
            </a:r>
            <a:r>
              <a:rPr lang="ko-KR" altLang="en-US" b="1" dirty="0" smtClean="0">
                <a:solidFill>
                  <a:schemeClr val="tx1"/>
                </a:solidFill>
              </a:rPr>
              <a:t>만이지만 실질적으로 </a:t>
            </a:r>
            <a:r>
              <a:rPr lang="en-US" altLang="ko-KR" b="1" dirty="0" smtClean="0">
                <a:solidFill>
                  <a:schemeClr val="tx1"/>
                </a:solidFill>
              </a:rPr>
              <a:t>100</a:t>
            </a:r>
            <a:r>
              <a:rPr lang="ko-KR" altLang="en-US" b="1" dirty="0" smtClean="0">
                <a:solidFill>
                  <a:schemeClr val="tx1"/>
                </a:solidFill>
              </a:rPr>
              <a:t>만 명 내외</a:t>
            </a:r>
            <a:r>
              <a:rPr lang="en-US" altLang="ko-KR" b="1" dirty="0" smtClean="0">
                <a:solidFill>
                  <a:schemeClr val="tx1"/>
                </a:solidFill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1115616" y="3789040"/>
            <a:ext cx="619268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기름이 없어 소나무에서 나오는 송진유 사용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83568" y="2060848"/>
            <a:ext cx="7560840" cy="3240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dirty="0" smtClean="0">
                <a:solidFill>
                  <a:schemeClr val="tx1"/>
                </a:solidFill>
              </a:rPr>
              <a:t>하지만 그들이 주둔하던 곳은 </a:t>
            </a:r>
            <a:r>
              <a:rPr lang="ko-KR" altLang="en-US" sz="3500" dirty="0" smtClean="0">
                <a:solidFill>
                  <a:schemeClr val="accent2"/>
                </a:solidFill>
              </a:rPr>
              <a:t>히로시마</a:t>
            </a:r>
            <a:endParaRPr lang="en-US" altLang="ko-KR" sz="3500" dirty="0" smtClean="0">
              <a:solidFill>
                <a:schemeClr val="accent2"/>
              </a:solidFill>
            </a:endParaRPr>
          </a:p>
          <a:p>
            <a:pPr algn="ctr"/>
            <a:endParaRPr lang="en-US" altLang="ko-KR" sz="3500" dirty="0">
              <a:solidFill>
                <a:schemeClr val="tx1"/>
              </a:solidFill>
            </a:endParaRPr>
          </a:p>
          <a:p>
            <a:pPr algn="ctr"/>
            <a:r>
              <a:rPr lang="ko-KR" altLang="en-US" sz="3500" dirty="0" smtClean="0">
                <a:solidFill>
                  <a:schemeClr val="tx1"/>
                </a:solidFill>
              </a:rPr>
              <a:t>그리고</a:t>
            </a:r>
            <a:r>
              <a:rPr lang="en-US" altLang="ko-KR" sz="3500" dirty="0" smtClean="0">
                <a:solidFill>
                  <a:schemeClr val="tx1"/>
                </a:solidFill>
              </a:rPr>
              <a:t>….</a:t>
            </a:r>
            <a:endParaRPr lang="ko-KR" altLang="en-US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4" name="Picture 2" descr="íì¼:Hiroshima_10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779912" cy="5310467"/>
          </a:xfrm>
          <a:prstGeom prst="rect">
            <a:avLst/>
          </a:prstGeom>
          <a:noFill/>
        </p:spPr>
      </p:pic>
      <p:sp>
        <p:nvSpPr>
          <p:cNvPr id="5" name="순서도: 대체 처리 4"/>
          <p:cNvSpPr/>
          <p:nvPr/>
        </p:nvSpPr>
        <p:spPr>
          <a:xfrm>
            <a:off x="4427984" y="2348880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인류사상 첫 실전 사용된 원자폭탄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순서도: 대체 처리 5"/>
          <p:cNvSpPr/>
          <p:nvPr/>
        </p:nvSpPr>
        <p:spPr>
          <a:xfrm>
            <a:off x="4427984" y="1412776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우라늄 핵폭탄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리틀보이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순서도: 대체 처리 6"/>
          <p:cNvSpPr/>
          <p:nvPr/>
        </p:nvSpPr>
        <p:spPr>
          <a:xfrm>
            <a:off x="4427984" y="3284984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1945</a:t>
            </a:r>
            <a:r>
              <a:rPr lang="ko-KR" altLang="en-US" b="1" dirty="0" smtClean="0">
                <a:solidFill>
                  <a:schemeClr val="tx1"/>
                </a:solidFill>
              </a:rPr>
              <a:t>년 </a:t>
            </a:r>
            <a:r>
              <a:rPr lang="en-US" altLang="ko-KR" b="1" dirty="0" smtClean="0">
                <a:solidFill>
                  <a:schemeClr val="tx1"/>
                </a:solidFill>
              </a:rPr>
              <a:t>8</a:t>
            </a:r>
            <a:r>
              <a:rPr lang="ko-KR" altLang="en-US" b="1" dirty="0" smtClean="0">
                <a:solidFill>
                  <a:schemeClr val="tx1"/>
                </a:solidFill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</a:rPr>
              <a:t>6</a:t>
            </a:r>
            <a:r>
              <a:rPr lang="ko-KR" altLang="en-US" b="1" dirty="0" smtClean="0">
                <a:solidFill>
                  <a:schemeClr val="tx1"/>
                </a:solidFill>
              </a:rPr>
              <a:t>일 히로시마에 투하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순서도: 대체 처리 7"/>
          <p:cNvSpPr/>
          <p:nvPr/>
        </p:nvSpPr>
        <p:spPr>
          <a:xfrm>
            <a:off x="4427984" y="4221088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기존병력과 예비병력들의 전멸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순서도: 대체 처리 8"/>
          <p:cNvSpPr/>
          <p:nvPr/>
        </p:nvSpPr>
        <p:spPr>
          <a:xfrm>
            <a:off x="4427984" y="5157192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/>
                </a:solidFill>
              </a:rPr>
              <a:t>투하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4427984" y="6093296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사망자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약 </a:t>
            </a:r>
            <a:r>
              <a:rPr lang="en-US" altLang="ko-KR" b="1" dirty="0">
                <a:solidFill>
                  <a:schemeClr val="tx1"/>
                </a:solidFill>
              </a:rPr>
              <a:t>7~8</a:t>
            </a:r>
            <a:r>
              <a:rPr lang="ko-KR" altLang="en-US" b="1" dirty="0">
                <a:solidFill>
                  <a:schemeClr val="tx1"/>
                </a:solidFill>
              </a:rPr>
              <a:t>만 명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방사능 피해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약 </a:t>
            </a:r>
            <a:r>
              <a:rPr lang="en-US" altLang="ko-KR" b="1" dirty="0">
                <a:solidFill>
                  <a:schemeClr val="tx1"/>
                </a:solidFill>
              </a:rPr>
              <a:t>9~14</a:t>
            </a:r>
            <a:r>
              <a:rPr lang="ko-KR" altLang="en-US" b="1" dirty="0">
                <a:solidFill>
                  <a:schemeClr val="tx1"/>
                </a:solidFill>
              </a:rPr>
              <a:t>만 명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재산피해 </a:t>
            </a:r>
            <a:r>
              <a:rPr lang="en-US" altLang="ko-KR" b="1" dirty="0">
                <a:solidFill>
                  <a:schemeClr val="tx1"/>
                </a:solidFill>
              </a:rPr>
              <a:t>69%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sp>
        <p:nvSpPr>
          <p:cNvPr id="5" name="순서도: 대체 처리 4"/>
          <p:cNvSpPr/>
          <p:nvPr/>
        </p:nvSpPr>
        <p:spPr>
          <a:xfrm>
            <a:off x="4427984" y="2276872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인류사상 마지막 실전 사용된 원자폭탄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순서도: 대체 처리 5"/>
          <p:cNvSpPr/>
          <p:nvPr/>
        </p:nvSpPr>
        <p:spPr>
          <a:xfrm>
            <a:off x="4427984" y="1340768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플루토늄 핵폭탄 </a:t>
            </a:r>
            <a:r>
              <a:rPr lang="ko-KR" altLang="en-US" b="1" dirty="0" err="1" smtClean="0">
                <a:solidFill>
                  <a:schemeClr val="tx1"/>
                </a:solidFill>
              </a:rPr>
              <a:t>팻</a:t>
            </a:r>
            <a:r>
              <a:rPr lang="ko-KR" altLang="en-US" b="1" dirty="0" smtClean="0">
                <a:solidFill>
                  <a:schemeClr val="tx1"/>
                </a:solidFill>
              </a:rPr>
              <a:t> 맨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순서도: 대체 처리 6"/>
          <p:cNvSpPr/>
          <p:nvPr/>
        </p:nvSpPr>
        <p:spPr>
          <a:xfrm>
            <a:off x="4427984" y="4149080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1945</a:t>
            </a:r>
            <a:r>
              <a:rPr lang="ko-KR" altLang="en-US" b="1" dirty="0" smtClean="0">
                <a:solidFill>
                  <a:schemeClr val="tx1"/>
                </a:solidFill>
              </a:rPr>
              <a:t>년 </a:t>
            </a:r>
            <a:r>
              <a:rPr lang="en-US" altLang="ko-KR" b="1" dirty="0" smtClean="0">
                <a:solidFill>
                  <a:schemeClr val="tx1"/>
                </a:solidFill>
              </a:rPr>
              <a:t>8</a:t>
            </a:r>
            <a:r>
              <a:rPr lang="ko-KR" altLang="en-US" b="1" dirty="0" smtClean="0">
                <a:solidFill>
                  <a:schemeClr val="tx1"/>
                </a:solidFill>
              </a:rPr>
              <a:t>월 </a:t>
            </a:r>
            <a:r>
              <a:rPr lang="en-US" altLang="ko-KR" b="1" dirty="0">
                <a:solidFill>
                  <a:schemeClr val="tx1"/>
                </a:solidFill>
              </a:rPr>
              <a:t>9</a:t>
            </a:r>
            <a:r>
              <a:rPr lang="ko-KR" altLang="en-US" b="1" dirty="0" smtClean="0">
                <a:solidFill>
                  <a:schemeClr val="tx1"/>
                </a:solidFill>
              </a:rPr>
              <a:t>일 나가사키에 투하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순서도: 대체 처리 7"/>
          <p:cNvSpPr/>
          <p:nvPr/>
        </p:nvSpPr>
        <p:spPr>
          <a:xfrm>
            <a:off x="4427984" y="3212976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기상악화로 조준이 어려워 목표지점에서 </a:t>
            </a:r>
            <a:r>
              <a:rPr lang="en-US" altLang="ko-KR" b="1" dirty="0" smtClean="0">
                <a:solidFill>
                  <a:schemeClr val="tx1"/>
                </a:solidFill>
              </a:rPr>
              <a:t>4KM </a:t>
            </a:r>
            <a:r>
              <a:rPr lang="ko-KR" altLang="en-US" b="1" dirty="0" smtClean="0">
                <a:solidFill>
                  <a:schemeClr val="tx1"/>
                </a:solidFill>
              </a:rPr>
              <a:t>벗어난 지점에 폭격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순서도: 대체 처리 8"/>
          <p:cNvSpPr/>
          <p:nvPr/>
        </p:nvSpPr>
        <p:spPr>
          <a:xfrm>
            <a:off x="4427984" y="5013176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/>
                </a:solidFill>
                <a:hlinkClick r:id="rId3"/>
              </a:rPr>
              <a:t>투하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pic>
        <p:nvPicPr>
          <p:cNvPr id="53250" name="Picture 2" descr="íì¼:external/www.atomicarchive.com/H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340768"/>
            <a:ext cx="3730365" cy="5040560"/>
          </a:xfrm>
          <a:prstGeom prst="rect">
            <a:avLst/>
          </a:prstGeom>
          <a:noFill/>
        </p:spPr>
      </p:pic>
      <p:sp>
        <p:nvSpPr>
          <p:cNvPr id="10" name="순서도: 대체 처리 9"/>
          <p:cNvSpPr/>
          <p:nvPr/>
        </p:nvSpPr>
        <p:spPr>
          <a:xfrm>
            <a:off x="4427984" y="5949280"/>
            <a:ext cx="428396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사망자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약 </a:t>
            </a:r>
            <a:r>
              <a:rPr lang="en-US" altLang="ko-KR" b="1" dirty="0">
                <a:solidFill>
                  <a:schemeClr val="tx1"/>
                </a:solidFill>
              </a:rPr>
              <a:t>15~21</a:t>
            </a:r>
            <a:r>
              <a:rPr lang="ko-KR" altLang="en-US" b="1" dirty="0">
                <a:solidFill>
                  <a:schemeClr val="tx1"/>
                </a:solidFill>
              </a:rPr>
              <a:t>만 명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방사능 피해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약 </a:t>
            </a:r>
            <a:r>
              <a:rPr lang="en-US" altLang="ko-KR" b="1" dirty="0">
                <a:solidFill>
                  <a:schemeClr val="tx1"/>
                </a:solidFill>
              </a:rPr>
              <a:t>11~14</a:t>
            </a:r>
            <a:r>
              <a:rPr lang="ko-KR" altLang="en-US" b="1" dirty="0">
                <a:solidFill>
                  <a:schemeClr val="tx1"/>
                </a:solidFill>
              </a:rPr>
              <a:t>만 명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재산피해 </a:t>
            </a:r>
            <a:r>
              <a:rPr lang="en-US" altLang="ko-KR" b="1" dirty="0">
                <a:solidFill>
                  <a:schemeClr val="tx1"/>
                </a:solidFill>
              </a:rPr>
              <a:t>78%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3"/>
            <a:ext cx="7848872" cy="52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순서도: 대체 처리 4"/>
          <p:cNvSpPr/>
          <p:nvPr/>
        </p:nvSpPr>
        <p:spPr>
          <a:xfrm>
            <a:off x="251520" y="1772816"/>
            <a:ext cx="4283968" cy="7200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1945</a:t>
            </a:r>
            <a:r>
              <a:rPr lang="ko-KR" altLang="en-US" b="1" dirty="0" smtClean="0">
                <a:solidFill>
                  <a:schemeClr val="tx1"/>
                </a:solidFill>
              </a:rPr>
              <a:t>년 </a:t>
            </a:r>
            <a:r>
              <a:rPr lang="en-US" altLang="ko-KR" b="1" dirty="0" smtClean="0">
                <a:solidFill>
                  <a:schemeClr val="tx1"/>
                </a:solidFill>
              </a:rPr>
              <a:t>8</a:t>
            </a:r>
            <a:r>
              <a:rPr lang="ko-KR" altLang="en-US" b="1" dirty="0" smtClean="0">
                <a:solidFill>
                  <a:schemeClr val="tx1"/>
                </a:solidFill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</a:rPr>
              <a:t>15</a:t>
            </a:r>
            <a:r>
              <a:rPr lang="ko-KR" altLang="en-US" b="1" dirty="0" smtClean="0">
                <a:solidFill>
                  <a:schemeClr val="tx1"/>
                </a:solidFill>
              </a:rPr>
              <a:t>일 쇼와 천황의 무조건 항복 선언</a:t>
            </a:r>
            <a:r>
              <a:rPr lang="en-US" altLang="ko-KR" b="1" dirty="0" smtClean="0">
                <a:solidFill>
                  <a:schemeClr val="tx1"/>
                </a:solidFill>
              </a:rPr>
              <a:t>.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순서도: 대체 처리 5"/>
          <p:cNvSpPr/>
          <p:nvPr/>
        </p:nvSpPr>
        <p:spPr>
          <a:xfrm>
            <a:off x="395536" y="5805264"/>
            <a:ext cx="4283968" cy="7200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시게미쓰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마모르가</a:t>
            </a:r>
            <a:r>
              <a:rPr lang="ko-KR" altLang="en-US" b="1" dirty="0" smtClean="0">
                <a:solidFill>
                  <a:schemeClr val="tx1"/>
                </a:solidFill>
              </a:rPr>
              <a:t> 항복문서에 서명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태평양전쟁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종전</a:t>
            </a:r>
            <a:r>
              <a:rPr lang="en-US" altLang="ko-KR" sz="4000" b="1" dirty="0" smtClean="0"/>
              <a:t>(1941~1945)</a:t>
            </a:r>
            <a:endParaRPr lang="ko-KR" altLang="en-US" sz="4000" dirty="0"/>
          </a:p>
        </p:txBody>
      </p:sp>
      <p:pic>
        <p:nvPicPr>
          <p:cNvPr id="50178" name="Picture 2" descr="ì¢ì ì§íì ì¼ë³¸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560840" cy="4963352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1835696" y="5517232"/>
            <a:ext cx="5760640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종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전 직후의 일본의 폐허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일본경제공황</a:t>
            </a:r>
            <a:endParaRPr lang="ko-KR" altLang="en-US" sz="4000" b="1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/>
              <a:t>1927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쇼와금융공황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관동대지진 때 나누어준 채권의 가치가 폭락 할 것이라는 소문</a:t>
            </a:r>
            <a:endParaRPr lang="en-US" altLang="ko-KR" dirty="0" smtClean="0"/>
          </a:p>
        </p:txBody>
      </p:sp>
      <p:pic>
        <p:nvPicPr>
          <p:cNvPr id="11266" name="Picture 2" descr="https://upload.wikimedia.org/wikipedia/commons/thumb/3/34/Bank_run_during_the_Showa_Financial_Crisis.JPG/250px-Bank_run_during_the_Showa_Financial_Cri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799"/>
            <a:ext cx="4032448" cy="4571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감사합니다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일본경제공황</a:t>
            </a:r>
            <a:endParaRPr lang="ko-KR" altLang="en-US" sz="4000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8" name="Picture 2" descr="http://pressian.wcms.newscloud.or.kr/data/photos/IMAGE_ROOT/images/2011/05/13/10110513112900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18908"/>
            <a:ext cx="4038600" cy="4546396"/>
          </a:xfrm>
          <a:prstGeom prst="rect">
            <a:avLst/>
          </a:prstGeom>
          <a:noFill/>
        </p:spPr>
      </p:pic>
      <p:pic>
        <p:nvPicPr>
          <p:cNvPr id="10" name="Picture 2" descr="http://pressian.wcms.newscloud.or.kr/data/photos/IMAGE_ROOT/images/2011/05/13/10110513112900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320480" cy="4608512"/>
          </a:xfrm>
          <a:prstGeom prst="rect">
            <a:avLst/>
          </a:prstGeom>
          <a:noFill/>
        </p:spPr>
      </p:pic>
      <p:sp>
        <p:nvSpPr>
          <p:cNvPr id="9" name="내용 개체 틀 5"/>
          <p:cNvSpPr txBox="1">
            <a:spLocks/>
          </p:cNvSpPr>
          <p:nvPr/>
        </p:nvSpPr>
        <p:spPr>
          <a:xfrm>
            <a:off x="251520" y="5661248"/>
            <a:ext cx="4320480" cy="782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세계 경제 대공황</a:t>
            </a:r>
            <a:r>
              <a:rPr kumimoji="0" lang="en-US" altLang="ko-K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(1929)</a:t>
            </a:r>
            <a:endParaRPr kumimoji="0" lang="ko-KR" altLang="en-US" sz="3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ì¼ì ê³µí©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96752"/>
            <a:ext cx="3960440" cy="4752528"/>
          </a:xfrm>
          <a:prstGeom prst="rect">
            <a:avLst/>
          </a:prstGeom>
          <a:noFill/>
        </p:spPr>
      </p:pic>
      <p:sp>
        <p:nvSpPr>
          <p:cNvPr id="12" name="텍스트 개체 틀 4"/>
          <p:cNvSpPr txBox="1">
            <a:spLocks/>
          </p:cNvSpPr>
          <p:nvPr/>
        </p:nvSpPr>
        <p:spPr>
          <a:xfrm>
            <a:off x="4994721" y="5661248"/>
            <a:ext cx="3969767" cy="7117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 쇼와 공황</a:t>
            </a:r>
            <a:r>
              <a:rPr kumimoji="0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(1929)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139952" y="3212976"/>
            <a:ext cx="1512168" cy="10801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여파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ê´ë ¨ ì´ë¯¸ì§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3590925" cy="2428875"/>
          </a:xfrm>
          <a:prstGeom prst="rect">
            <a:avLst/>
          </a:prstGeom>
          <a:noFill/>
        </p:spPr>
      </p:pic>
      <p:sp>
        <p:nvSpPr>
          <p:cNvPr id="14" name="사각형 설명선 13"/>
          <p:cNvSpPr/>
          <p:nvPr/>
        </p:nvSpPr>
        <p:spPr>
          <a:xfrm>
            <a:off x="4211960" y="1196752"/>
            <a:ext cx="2736304" cy="1512168"/>
          </a:xfrm>
          <a:prstGeom prst="wedgeRectCallout">
            <a:avLst>
              <a:gd name="adj1" fmla="val -27515"/>
              <a:gd name="adj2" fmla="val 1018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</a:rPr>
              <a:t>1930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~1931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년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금해금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경제정책이 맞물림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일본경제공황</a:t>
            </a:r>
            <a:endParaRPr lang="ko-KR" altLang="en-US" sz="4000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6" name="텍스트 개체 틀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농촌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2194810"/>
            <a:ext cx="4040188" cy="391141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18" name="아래쪽 화살표 17"/>
          <p:cNvSpPr/>
          <p:nvPr/>
        </p:nvSpPr>
        <p:spPr>
          <a:xfrm>
            <a:off x="683568" y="2780928"/>
            <a:ext cx="1368152" cy="3096344"/>
          </a:xfrm>
          <a:prstGeom prst="downArrow">
            <a:avLst>
              <a:gd name="adj1" fmla="val 52846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쌀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보리 등의 주요 농작물 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43%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하락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위쪽 화살표 18"/>
          <p:cNvSpPr/>
          <p:nvPr/>
        </p:nvSpPr>
        <p:spPr>
          <a:xfrm>
            <a:off x="2843808" y="2708920"/>
            <a:ext cx="1440160" cy="3168352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세금 등으로 인한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토지분쟁건수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증가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텍스트 개체 틀 5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도시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45025" y="2204864"/>
            <a:ext cx="4041775" cy="388843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2" name="아래쪽 화살표 21"/>
          <p:cNvSpPr/>
          <p:nvPr/>
        </p:nvSpPr>
        <p:spPr>
          <a:xfrm>
            <a:off x="5004048" y="2852936"/>
            <a:ext cx="1368152" cy="3096344"/>
          </a:xfrm>
          <a:prstGeom prst="downArrow">
            <a:avLst>
              <a:gd name="adj1" fmla="val 52846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임금인하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해고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구매력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감소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도산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위쪽 화살표 22"/>
          <p:cNvSpPr/>
          <p:nvPr/>
        </p:nvSpPr>
        <p:spPr>
          <a:xfrm>
            <a:off x="7020272" y="2708920"/>
            <a:ext cx="1440160" cy="3168352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야반도주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사건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사고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시위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증가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혼란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70000" contrast="-70000"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일본경제공황</a:t>
            </a:r>
            <a:endParaRPr lang="ko-KR" altLang="en-US" sz="4000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1520" y="1916832"/>
            <a:ext cx="223224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</a:rPr>
              <a:t>해결책 </a:t>
            </a:r>
            <a:r>
              <a:rPr lang="en-US" altLang="ko-KR" sz="3000" dirty="0" smtClean="0">
                <a:solidFill>
                  <a:schemeClr val="tx1"/>
                </a:solidFill>
              </a:rPr>
              <a:t>1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699792" y="1916832"/>
            <a:ext cx="619268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</a:rPr>
              <a:t>한국</a:t>
            </a:r>
            <a:r>
              <a:rPr lang="en-US" altLang="ko-KR" sz="3000" dirty="0" smtClean="0">
                <a:solidFill>
                  <a:schemeClr val="tx1"/>
                </a:solidFill>
              </a:rPr>
              <a:t>, </a:t>
            </a:r>
            <a:r>
              <a:rPr lang="ko-KR" altLang="en-US" sz="3000" dirty="0" smtClean="0">
                <a:solidFill>
                  <a:schemeClr val="tx1"/>
                </a:solidFill>
              </a:rPr>
              <a:t>타이완의 식민지 정책 변경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26369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251520" y="4869160"/>
            <a:ext cx="223224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</a:rPr>
              <a:t>해결책 </a:t>
            </a:r>
            <a:r>
              <a:rPr lang="en-US" altLang="ko-KR" sz="3000" dirty="0" smtClean="0">
                <a:solidFill>
                  <a:schemeClr val="tx1"/>
                </a:solidFill>
              </a:rPr>
              <a:t>2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2699792" y="4869160"/>
            <a:ext cx="619268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smtClean="0">
                <a:solidFill>
                  <a:schemeClr val="tx1"/>
                </a:solidFill>
              </a:rPr>
              <a:t>만주사변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만주사변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중일전쟁</a:t>
            </a:r>
            <a:r>
              <a:rPr lang="en-US" altLang="ko-KR" sz="4000" b="1" dirty="0" smtClean="0"/>
              <a:t>(1931~1945)</a:t>
            </a:r>
            <a:endParaRPr lang="ko-KR" altLang="en-US" sz="4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ë§ì£¼ì¬ë³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24936" cy="4742750"/>
          </a:xfrm>
          <a:prstGeom prst="rect">
            <a:avLst/>
          </a:prstGeom>
          <a:noFill/>
        </p:spPr>
      </p:pic>
      <p:sp>
        <p:nvSpPr>
          <p:cNvPr id="8" name="사각형 설명선 7"/>
          <p:cNvSpPr/>
          <p:nvPr/>
        </p:nvSpPr>
        <p:spPr>
          <a:xfrm>
            <a:off x="7236296" y="692696"/>
            <a:ext cx="1619672" cy="1152128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날짜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떄문에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9</a:t>
            </a:r>
            <a:r>
              <a:rPr lang="ja-JP" altLang="en-US" b="1" dirty="0" smtClean="0">
                <a:solidFill>
                  <a:schemeClr val="tx1"/>
                </a:solidFill>
              </a:rPr>
              <a:t>・</a:t>
            </a:r>
            <a:r>
              <a:rPr lang="en-US" altLang="ja-JP" b="1" dirty="0" smtClean="0">
                <a:solidFill>
                  <a:schemeClr val="tx1"/>
                </a:solidFill>
              </a:rPr>
              <a:t>18</a:t>
            </a:r>
            <a:r>
              <a:rPr lang="ko-KR" altLang="en-US" b="1" dirty="0" err="1" smtClean="0">
                <a:solidFill>
                  <a:schemeClr val="tx1"/>
                </a:solidFill>
              </a:rPr>
              <a:t>사변이라고도함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35696" y="6237312"/>
            <a:ext cx="56166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hlinkClick r:id="rId3"/>
              </a:rPr>
              <a:t>https://youtu.be/GTRKjbWZl5E?t=30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(6</a:t>
            </a:r>
            <a:r>
              <a:rPr lang="ko-KR" altLang="en-US" dirty="0" smtClean="0">
                <a:solidFill>
                  <a:schemeClr val="tx1"/>
                </a:solidFill>
              </a:rPr>
              <a:t>분</a:t>
            </a:r>
            <a:r>
              <a:rPr lang="en-US" altLang="ko-KR" dirty="0" smtClean="0">
                <a:solidFill>
                  <a:schemeClr val="tx1"/>
                </a:solidFill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</a:rPr>
              <a:t>초까지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만주사변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중일전쟁</a:t>
            </a:r>
            <a:r>
              <a:rPr lang="en-US" altLang="ko-KR" sz="4000" b="1" dirty="0" smtClean="0"/>
              <a:t>(1931~1945)</a:t>
            </a:r>
            <a:endParaRPr lang="ko-KR" altLang="en-US" sz="4000" dirty="0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628800"/>
            <a:ext cx="777686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여순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대련의 조차지 및 남만주 철도의 회수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3568" y="2996952"/>
            <a:ext cx="777686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영사재판권 철회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83568" y="4293096"/>
            <a:ext cx="777686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일본에 의한 철도 부설권 및 탄광 개발권 확장에 대한 반대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83568" y="5517232"/>
            <a:ext cx="777686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일본인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조선인에 대한 가옥임대료 및 소작료 인상 또는 계약갱신 거부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폭발 1 11"/>
          <p:cNvSpPr/>
          <p:nvPr/>
        </p:nvSpPr>
        <p:spPr>
          <a:xfrm>
            <a:off x="5508104" y="1628800"/>
            <a:ext cx="3635896" cy="3456384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일본인의 동북지역 활동 크게 위축</a:t>
            </a:r>
            <a:r>
              <a:rPr lang="en-US" altLang="ko-KR" sz="2500" b="1" dirty="0" smtClean="0">
                <a:solidFill>
                  <a:schemeClr val="tx1"/>
                </a:solidFill>
              </a:rPr>
              <a:t>!!!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만주사변</a:t>
            </a:r>
            <a:r>
              <a:rPr lang="en-US" altLang="ko-KR" sz="4000" b="1" dirty="0" smtClean="0"/>
              <a:t>~</a:t>
            </a:r>
            <a:r>
              <a:rPr lang="ko-KR" altLang="en-US" sz="4000" b="1" dirty="0" smtClean="0"/>
              <a:t>중일전쟁</a:t>
            </a:r>
            <a:r>
              <a:rPr lang="en-US" altLang="ko-KR" sz="4000" b="1" dirty="0" smtClean="0"/>
              <a:t>(1931~1945)</a:t>
            </a:r>
            <a:endParaRPr lang="ko-KR" altLang="en-US" sz="4000" dirty="0"/>
          </a:p>
        </p:txBody>
      </p:sp>
      <p:sp>
        <p:nvSpPr>
          <p:cNvPr id="1026" name="AutoShape 2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ì¼ìì¼ë³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22" name="Picture 2" descr="ë§ì£¼ì¬ë³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568952" cy="4455858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2123728" y="4581128"/>
            <a:ext cx="4176464" cy="1728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tx1"/>
                </a:solidFill>
              </a:rPr>
              <a:t>만주철도포위선 건설계획으로 만주철도의 이권을 위협받음</a:t>
            </a:r>
            <a:endParaRPr lang="ko-KR" alt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882</Words>
  <Application>Microsoft Office PowerPoint</Application>
  <PresentationFormat>화면 슬라이드 쇼(4:3)</PresentationFormat>
  <Paragraphs>192</Paragraphs>
  <Slides>30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쇼와시대 전전 일본의 경제</vt:lpstr>
      <vt:lpstr>목차</vt:lpstr>
      <vt:lpstr>일본경제공황</vt:lpstr>
      <vt:lpstr>일본경제공황</vt:lpstr>
      <vt:lpstr>일본경제공황</vt:lpstr>
      <vt:lpstr>일본경제공황</vt:lpstr>
      <vt:lpstr>만주사변~중일전쟁(1931~1945)</vt:lpstr>
      <vt:lpstr>만주사변~중일전쟁(1931~1945)</vt:lpstr>
      <vt:lpstr>만주사변~중일전쟁(1931~1945)</vt:lpstr>
      <vt:lpstr>만주사변~중일전쟁(1931~1945)</vt:lpstr>
      <vt:lpstr>만주사변~중일전쟁(1931~1945)</vt:lpstr>
      <vt:lpstr>만주사변~중일전쟁(1931~1945)</vt:lpstr>
      <vt:lpstr>만주사변~중일전쟁(1931~1945)</vt:lpstr>
      <vt:lpstr>만주사변~중일전쟁(1931~1945)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태평양전쟁~종전(1941~1945)</vt:lpstr>
      <vt:lpstr>감사합니다.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쇼와시대 전전 일본의 경제</dc:title>
  <dc:creator>hongku</dc:creator>
  <cp:lastModifiedBy>hongku</cp:lastModifiedBy>
  <cp:revision>31</cp:revision>
  <dcterms:created xsi:type="dcterms:W3CDTF">2018-11-18T14:43:55Z</dcterms:created>
  <dcterms:modified xsi:type="dcterms:W3CDTF">2018-11-18T19:45:22Z</dcterms:modified>
</cp:coreProperties>
</file>