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171"/>
    <a:srgbClr val="3E526B"/>
    <a:srgbClr val="FF66CC"/>
    <a:srgbClr val="555555"/>
    <a:srgbClr val="C8C6C7"/>
    <a:srgbClr val="DFDFDF"/>
    <a:srgbClr val="7C7C7C"/>
    <a:srgbClr val="F7F7F7"/>
    <a:srgbClr val="3E4E61"/>
    <a:srgbClr val="C7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4" autoAdjust="0"/>
    <p:restoredTop sz="94954" autoAdjust="0"/>
  </p:normalViewPr>
  <p:slideViewPr>
    <p:cSldViewPr snapToGrid="0">
      <p:cViewPr varScale="1">
        <p:scale>
          <a:sx n="108" d="100"/>
          <a:sy n="108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D1FC1A-DA66-4B7F-BD15-4FC778B05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387A3AA-9AA0-4BC4-8722-80E8B8100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65A70A-0EB7-42DC-AF8B-83E7BFEA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3C3C-C64B-4187-9EA9-C372A754AF4A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FA5D16-D98D-4C70-B2AF-ECD650A7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BD99EF-0D39-4F40-BE46-459BAD5B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71-B157-4355-B609-D3D0DD4EEF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43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D28F0C-5806-4D51-8D57-CC906C5A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4EBECF0-B81C-438F-A597-53C2DEC97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EE69D8-FFAF-448D-9B12-ABEA2181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3C3C-C64B-4187-9EA9-C372A754AF4A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434365C-E3C0-4CF4-8E07-F1684E0E3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E5A34D-A171-4481-9111-DDECE1B0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71-B157-4355-B609-D3D0DD4EEF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413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A44C19F-21FE-4ADE-A1E1-ADD3DFC4E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A3FF00-C83C-4F89-A055-E88DC7E07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D4278D-B3B5-4F68-84C6-309E7FE4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3C3C-C64B-4187-9EA9-C372A754AF4A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D4C9AB-1735-4CAF-BFA0-284F96C2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ACBA99-CECB-413E-A338-95E2A82A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71-B157-4355-B609-D3D0DD4EEF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31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C10617-F478-4464-9231-2A6A6E208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D45BE0-B152-46A2-8924-99D47F14F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A97CBB-12BC-41BC-8411-66C83B85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3C3C-C64B-4187-9EA9-C372A754AF4A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697741C-B8DA-4FE6-805F-A671F0C5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CF2625-05E6-487B-8C97-C23C73033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71-B157-4355-B609-D3D0DD4EEF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326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5CB35C-DD2B-4073-B683-8E5E67D7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BD9E80E-F5A1-4F05-950D-CC65741C6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12052B-0802-4481-9145-7081DF1E2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3C3C-C64B-4187-9EA9-C372A754AF4A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81C3C4-C336-40E3-8A05-3FF0CD707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E09DF8-58AD-4004-BDC3-EB317A3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71-B157-4355-B609-D3D0DD4EEF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34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ABCAC8-56A6-4AB1-9019-01DAF9222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32FFDC-CE37-47F3-93D7-00044D94E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2154299-528B-484F-B095-CFEAB58B3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ECBD9F-EE58-47F9-9DF0-3C80FDB5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3C3C-C64B-4187-9EA9-C372A754AF4A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E58AAE5-E5E8-45D0-8619-7FD4AA160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84C87E3-6641-4B36-949C-1B519BC4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71-B157-4355-B609-D3D0DD4EEF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61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C72FB7-5F8C-4544-8A8D-E98BA17DF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D7ADB4-EBBD-4862-B68F-8F5CF9868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C0A15F7-89C6-469D-8B69-DF5896E4C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2BEC71F-D792-490E-B465-1310B088A3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F98CCD2-18C3-4CC8-96CD-68534BBF4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8FBDED4-302C-459F-82D8-69DF544E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3C3C-C64B-4187-9EA9-C372A754AF4A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753C9D3-BAA8-425C-A41E-C32304F3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4DE55B2-31E1-4271-A8BA-D1643C87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71-B157-4355-B609-D3D0DD4EEF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21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CA757A-6207-494F-9D39-E22A04A0E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02BC9A2-7D71-4E28-A6A9-333C4A24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3C3C-C64B-4187-9EA9-C372A754AF4A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AA26B64-5FE0-45E9-89E2-88133704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B7D1B3A-B5C5-4A8E-902F-ACBDB5DD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71-B157-4355-B609-D3D0DD4EEF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46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7416522-7204-4F7F-9308-06E43135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3C3C-C64B-4187-9EA9-C372A754AF4A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A792B37-EBD4-45E7-8C9B-B887EC88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CCB9DB-18DA-4E2A-A1B1-64E12778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71-B157-4355-B609-D3D0DD4EEF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11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9E126D-4FE8-43DD-871F-354AF6379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BF7DFF-A8F8-43CA-B35D-99AC6E404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F8895E-4AD5-4BEA-8168-F8D27DB86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A4358B-00E3-49C9-B9BB-04DB6F41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3C3C-C64B-4187-9EA9-C372A754AF4A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9F4641-3B7E-4366-A45C-CC55939E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C75F07-8B33-4F9E-AAC4-0483257A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71-B157-4355-B609-D3D0DD4EEF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053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4AF14B-F819-4CF7-90F1-7D3D3662A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5C104C1-146D-495E-9C89-5D0DF1510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8668FE2-FEDC-443C-A78E-E12EFD54E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5E5ECF9-BD2F-4184-A7ED-B88832B3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3C3C-C64B-4187-9EA9-C372A754AF4A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18CE615-E45F-4FEE-83D4-7D4F0455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88DFCA9-6166-4295-A6EF-C0554D91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71-B157-4355-B609-D3D0DD4EEF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27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F14ABFF-712D-46D6-A427-0C509310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46C10CE-AD2A-40BF-85C4-FCA7965AC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971A2B-AFC7-41CF-91B9-634450B7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93C3C-C64B-4187-9EA9-C372A754AF4A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35D67B-9E01-4F3A-A8D5-C743199C0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4F9C1B-4029-4F99-A63D-A6D474894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63A71-B157-4355-B609-D3D0DD4EEF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5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FEECF-01E8-482F-B571-3EC95F5C9726}"/>
              </a:ext>
            </a:extLst>
          </p:cNvPr>
          <p:cNvSpPr txBox="1"/>
          <p:nvPr/>
        </p:nvSpPr>
        <p:spPr>
          <a:xfrm>
            <a:off x="6065520" y="4137005"/>
            <a:ext cx="2858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21*02*35</a:t>
            </a:r>
          </a:p>
          <a:p>
            <a:r>
              <a:rPr lang="ko-KR" altLang="en-US" sz="1600" b="1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일본어일본학과</a:t>
            </a:r>
            <a:r>
              <a:rPr lang="ko-KR" altLang="en-US" sz="1600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우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1600" b="1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6DE6D5-AD7E-45FC-BB55-302A2275745F}"/>
              </a:ext>
            </a:extLst>
          </p:cNvPr>
          <p:cNvSpPr txBox="1"/>
          <p:nvPr/>
        </p:nvSpPr>
        <p:spPr>
          <a:xfrm>
            <a:off x="3820161" y="2392290"/>
            <a:ext cx="45516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rgbClr val="415067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현대 생활 속</a:t>
            </a:r>
            <a:endParaRPr lang="en-US" altLang="ko-KR" sz="4400" dirty="0">
              <a:solidFill>
                <a:srgbClr val="415067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4400" dirty="0">
                <a:solidFill>
                  <a:srgbClr val="415067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일본의 전통문화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6EE55F9-91B9-4989-9968-7143DF87D1FE}"/>
              </a:ext>
            </a:extLst>
          </p:cNvPr>
          <p:cNvCxnSpPr/>
          <p:nvPr/>
        </p:nvCxnSpPr>
        <p:spPr>
          <a:xfrm>
            <a:off x="4084320" y="2072640"/>
            <a:ext cx="3962400" cy="0"/>
          </a:xfrm>
          <a:prstGeom prst="line">
            <a:avLst/>
          </a:prstGeom>
          <a:ln w="38100">
            <a:solidFill>
              <a:srgbClr val="7C7C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880799A0-4520-437A-B2D3-996BC487391A}"/>
              </a:ext>
            </a:extLst>
          </p:cNvPr>
          <p:cNvCxnSpPr/>
          <p:nvPr/>
        </p:nvCxnSpPr>
        <p:spPr>
          <a:xfrm>
            <a:off x="4084320" y="4099560"/>
            <a:ext cx="3962400" cy="0"/>
          </a:xfrm>
          <a:prstGeom prst="line">
            <a:avLst/>
          </a:prstGeom>
          <a:ln w="38100">
            <a:solidFill>
              <a:srgbClr val="7C7C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4A106714-DC1E-4EAF-AECB-BBF18C1AD091}"/>
              </a:ext>
            </a:extLst>
          </p:cNvPr>
          <p:cNvSpPr/>
          <p:nvPr/>
        </p:nvSpPr>
        <p:spPr>
          <a:xfrm rot="13515647">
            <a:off x="-633357" y="6023114"/>
            <a:ext cx="1993672" cy="990132"/>
          </a:xfrm>
          <a:prstGeom prst="triangle">
            <a:avLst/>
          </a:prstGeom>
          <a:solidFill>
            <a:srgbClr val="3E526B"/>
          </a:solidFill>
          <a:ln>
            <a:solidFill>
              <a:srgbClr val="3E5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평행 사변형 17">
            <a:extLst>
              <a:ext uri="{FF2B5EF4-FFF2-40B4-BE49-F238E27FC236}">
                <a16:creationId xmlns:a16="http://schemas.microsoft.com/office/drawing/2014/main" id="{34748827-DDDC-49D6-927F-E584C1F56D95}"/>
              </a:ext>
            </a:extLst>
          </p:cNvPr>
          <p:cNvSpPr/>
          <p:nvPr/>
        </p:nvSpPr>
        <p:spPr>
          <a:xfrm rot="8004621">
            <a:off x="708324" y="4102490"/>
            <a:ext cx="599708" cy="3483155"/>
          </a:xfrm>
          <a:prstGeom prst="parallelogram">
            <a:avLst/>
          </a:prstGeom>
          <a:solidFill>
            <a:srgbClr val="525252"/>
          </a:solidFill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이등변 삼각형 18">
            <a:extLst>
              <a:ext uri="{FF2B5EF4-FFF2-40B4-BE49-F238E27FC236}">
                <a16:creationId xmlns:a16="http://schemas.microsoft.com/office/drawing/2014/main" id="{076A8A72-F7BA-424B-ADC6-071042BB0E76}"/>
              </a:ext>
            </a:extLst>
          </p:cNvPr>
          <p:cNvSpPr/>
          <p:nvPr/>
        </p:nvSpPr>
        <p:spPr>
          <a:xfrm rot="2625522">
            <a:off x="9514992" y="-344104"/>
            <a:ext cx="3944769" cy="1959123"/>
          </a:xfrm>
          <a:prstGeom prst="triangle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86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8E7F1FBB-64F5-415E-A261-559F5251B43B}"/>
              </a:ext>
            </a:extLst>
          </p:cNvPr>
          <p:cNvSpPr/>
          <p:nvPr/>
        </p:nvSpPr>
        <p:spPr>
          <a:xfrm rot="2728093">
            <a:off x="5392837" y="3038351"/>
            <a:ext cx="1452622" cy="1452622"/>
          </a:xfrm>
          <a:prstGeom prst="rect">
            <a:avLst/>
          </a:prstGeom>
          <a:solidFill>
            <a:srgbClr val="3F4E66"/>
          </a:solidFill>
          <a:ln>
            <a:solidFill>
              <a:srgbClr val="3F4E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790BFF1-072A-45D9-9E0F-F11F080F2AA3}"/>
              </a:ext>
            </a:extLst>
          </p:cNvPr>
          <p:cNvSpPr/>
          <p:nvPr/>
        </p:nvSpPr>
        <p:spPr>
          <a:xfrm rot="2728093">
            <a:off x="4405477" y="2062563"/>
            <a:ext cx="1046822" cy="1046822"/>
          </a:xfrm>
          <a:prstGeom prst="rect">
            <a:avLst/>
          </a:prstGeom>
          <a:solidFill>
            <a:srgbClr val="C8C6C7"/>
          </a:solidFill>
          <a:ln>
            <a:solidFill>
              <a:srgbClr val="C8C6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37B6CB2-7428-498C-8A7A-EDC072253850}"/>
              </a:ext>
            </a:extLst>
          </p:cNvPr>
          <p:cNvSpPr/>
          <p:nvPr/>
        </p:nvSpPr>
        <p:spPr>
          <a:xfrm rot="2728093">
            <a:off x="6739702" y="2062563"/>
            <a:ext cx="1046822" cy="1046822"/>
          </a:xfrm>
          <a:prstGeom prst="rect">
            <a:avLst/>
          </a:prstGeom>
          <a:solidFill>
            <a:srgbClr val="555555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AD2E32F-F7CF-4889-8378-0FBE13E4157E}"/>
              </a:ext>
            </a:extLst>
          </p:cNvPr>
          <p:cNvSpPr/>
          <p:nvPr/>
        </p:nvSpPr>
        <p:spPr>
          <a:xfrm rot="2728093">
            <a:off x="6739702" y="4268377"/>
            <a:ext cx="1046822" cy="1046822"/>
          </a:xfrm>
          <a:prstGeom prst="rect">
            <a:avLst/>
          </a:prstGeom>
          <a:solidFill>
            <a:srgbClr val="C7C7C7"/>
          </a:solidFill>
          <a:ln>
            <a:solidFill>
              <a:srgbClr val="C7C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867E488-0896-432A-81CE-03C4A59338EA}"/>
              </a:ext>
            </a:extLst>
          </p:cNvPr>
          <p:cNvSpPr/>
          <p:nvPr/>
        </p:nvSpPr>
        <p:spPr>
          <a:xfrm rot="2728093">
            <a:off x="4405477" y="4268377"/>
            <a:ext cx="1046822" cy="1046822"/>
          </a:xfrm>
          <a:prstGeom prst="rect">
            <a:avLst/>
          </a:prstGeom>
          <a:solidFill>
            <a:srgbClr val="535353"/>
          </a:solidFill>
          <a:ln>
            <a:solidFill>
              <a:srgbClr val="53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A69BE5C5-1BC2-464A-867D-73B57A34FB98}"/>
              </a:ext>
            </a:extLst>
          </p:cNvPr>
          <p:cNvSpPr/>
          <p:nvPr/>
        </p:nvSpPr>
        <p:spPr>
          <a:xfrm rot="2625522">
            <a:off x="9514992" y="-344104"/>
            <a:ext cx="3944769" cy="1959123"/>
          </a:xfrm>
          <a:prstGeom prst="triangle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이등변 삼각형 10">
            <a:extLst>
              <a:ext uri="{FF2B5EF4-FFF2-40B4-BE49-F238E27FC236}">
                <a16:creationId xmlns:a16="http://schemas.microsoft.com/office/drawing/2014/main" id="{451214F8-6ECA-4CB8-8E4F-FA93A6802284}"/>
              </a:ext>
            </a:extLst>
          </p:cNvPr>
          <p:cNvSpPr/>
          <p:nvPr/>
        </p:nvSpPr>
        <p:spPr>
          <a:xfrm rot="13515647">
            <a:off x="-633357" y="6023114"/>
            <a:ext cx="1993672" cy="990132"/>
          </a:xfrm>
          <a:prstGeom prst="triangle">
            <a:avLst/>
          </a:prstGeom>
          <a:solidFill>
            <a:srgbClr val="3E526B"/>
          </a:solidFill>
          <a:ln>
            <a:solidFill>
              <a:srgbClr val="3E5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A8E1FC1D-EF26-441E-8685-47A5BDA0A27E}"/>
              </a:ext>
            </a:extLst>
          </p:cNvPr>
          <p:cNvSpPr/>
          <p:nvPr/>
        </p:nvSpPr>
        <p:spPr>
          <a:xfrm rot="8004621">
            <a:off x="708324" y="4102490"/>
            <a:ext cx="599708" cy="3483155"/>
          </a:xfrm>
          <a:prstGeom prst="parallelogram">
            <a:avLst/>
          </a:prstGeom>
          <a:solidFill>
            <a:srgbClr val="525252"/>
          </a:solidFill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2B7DDC-A1A5-4B75-AFE2-5FE6D90C8A62}"/>
              </a:ext>
            </a:extLst>
          </p:cNvPr>
          <p:cNvSpPr txBox="1"/>
          <p:nvPr/>
        </p:nvSpPr>
        <p:spPr>
          <a:xfrm>
            <a:off x="5730039" y="3559452"/>
            <a:ext cx="79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A1F124-6130-4EA1-9E11-4968E45BC786}"/>
              </a:ext>
            </a:extLst>
          </p:cNvPr>
          <p:cNvSpPr txBox="1"/>
          <p:nvPr/>
        </p:nvSpPr>
        <p:spPr>
          <a:xfrm>
            <a:off x="4724400" y="188437"/>
            <a:ext cx="277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tx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일본의 연중행사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1EA196-A5DF-4614-924E-5EB288931F63}"/>
              </a:ext>
            </a:extLst>
          </p:cNvPr>
          <p:cNvSpPr txBox="1"/>
          <p:nvPr/>
        </p:nvSpPr>
        <p:spPr>
          <a:xfrm>
            <a:off x="6254750" y="735819"/>
            <a:ext cx="2773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ko-KR" sz="1600" dirty="0">
                <a:solidFill>
                  <a:srgbClr val="535353"/>
                </a:solidFill>
                <a:latin typeface="나눔스퀘어" panose="020B0600000101010101" pitchFamily="50" charset="-127"/>
              </a:rPr>
              <a:t>日本の年中行事</a:t>
            </a:r>
            <a:endParaRPr lang="ko-KR" altLang="en-US" dirty="0">
              <a:solidFill>
                <a:srgbClr val="535353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2" name="그래픽 21" descr="드라마">
            <a:extLst>
              <a:ext uri="{FF2B5EF4-FFF2-40B4-BE49-F238E27FC236}">
                <a16:creationId xmlns:a16="http://schemas.microsoft.com/office/drawing/2014/main" id="{527FEEE3-8A64-42E3-8318-0F45AFB25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7507" y="2201216"/>
            <a:ext cx="746504" cy="746504"/>
          </a:xfrm>
          <a:prstGeom prst="rect">
            <a:avLst/>
          </a:prstGeom>
        </p:spPr>
      </p:pic>
      <p:pic>
        <p:nvPicPr>
          <p:cNvPr id="24" name="그래픽 23" descr="모임">
            <a:extLst>
              <a:ext uri="{FF2B5EF4-FFF2-40B4-BE49-F238E27FC236}">
                <a16:creationId xmlns:a16="http://schemas.microsoft.com/office/drawing/2014/main" id="{CEBE6595-2974-4AAE-B465-A4D1E400E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9270" y="2221231"/>
            <a:ext cx="627046" cy="627046"/>
          </a:xfrm>
          <a:prstGeom prst="rect">
            <a:avLst/>
          </a:prstGeom>
        </p:spPr>
      </p:pic>
      <p:pic>
        <p:nvPicPr>
          <p:cNvPr id="26" name="그래픽 25" descr="장식 리본">
            <a:extLst>
              <a:ext uri="{FF2B5EF4-FFF2-40B4-BE49-F238E27FC236}">
                <a16:creationId xmlns:a16="http://schemas.microsoft.com/office/drawing/2014/main" id="{B6A33DFE-2BB0-4E09-90B9-4873963332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5462" y="4495043"/>
            <a:ext cx="610214" cy="610214"/>
          </a:xfrm>
          <a:prstGeom prst="rect">
            <a:avLst/>
          </a:prstGeom>
        </p:spPr>
      </p:pic>
      <p:pic>
        <p:nvPicPr>
          <p:cNvPr id="28" name="그래픽 27" descr="폭죽">
            <a:extLst>
              <a:ext uri="{FF2B5EF4-FFF2-40B4-BE49-F238E27FC236}">
                <a16:creationId xmlns:a16="http://schemas.microsoft.com/office/drawing/2014/main" id="{2A8F8AEC-F6FD-4881-8259-DAA06C565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92752" y="4472226"/>
            <a:ext cx="700082" cy="700082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02E5CDD6-5B0E-4669-A7CC-2BDFE85B6F45}"/>
              </a:ext>
            </a:extLst>
          </p:cNvPr>
          <p:cNvGrpSpPr/>
          <p:nvPr/>
        </p:nvGrpSpPr>
        <p:grpSpPr>
          <a:xfrm>
            <a:off x="836638" y="2004573"/>
            <a:ext cx="3388031" cy="1320065"/>
            <a:chOff x="836638" y="2004573"/>
            <a:chExt cx="3388031" cy="13200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FA08E9-0165-4CEA-A0BB-309DBED78366}"/>
                </a:ext>
              </a:extLst>
            </p:cNvPr>
            <p:cNvSpPr txBox="1"/>
            <p:nvPr/>
          </p:nvSpPr>
          <p:spPr>
            <a:xfrm>
              <a:off x="2565923" y="2004573"/>
              <a:ext cx="1658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rgbClr val="53535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r>
                <a:rPr lang="ko-KR" altLang="en-US" sz="2000" b="1" dirty="0">
                  <a:solidFill>
                    <a:srgbClr val="53535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月</a:t>
              </a:r>
              <a:r>
                <a:rPr lang="en-US" altLang="ko-KR" sz="2000" b="1" dirty="0">
                  <a:solidFill>
                    <a:srgbClr val="53535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~3</a:t>
              </a:r>
              <a:r>
                <a:rPr lang="ko-KR" altLang="en-US" sz="2000" b="1" dirty="0">
                  <a:solidFill>
                    <a:srgbClr val="53535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月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A24766-BFFB-4532-89E1-6131800C12B5}"/>
                </a:ext>
              </a:extLst>
            </p:cNvPr>
            <p:cNvSpPr txBox="1"/>
            <p:nvPr/>
          </p:nvSpPr>
          <p:spPr>
            <a:xfrm>
              <a:off x="836638" y="2585974"/>
              <a:ext cx="31394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1400" dirty="0">
                  <a:solidFill>
                    <a:schemeClr val="bg2">
                      <a:lumMod val="50000"/>
                    </a:schemeClr>
                  </a:solidFill>
                  <a:latin typeface="나눔스퀘어" panose="020B0600000101010101" pitchFamily="50" charset="-127"/>
                </a:rPr>
                <a:t>お正月</a:t>
              </a:r>
              <a:r>
                <a:rPr lang="en-US" altLang="ja-JP" sz="1400" dirty="0">
                  <a:solidFill>
                    <a:schemeClr val="bg2">
                      <a:lumMod val="50000"/>
                    </a:schemeClr>
                  </a:solidFill>
                  <a:latin typeface="나눔스퀘어" panose="020B0600000101010101" pitchFamily="50" charset="-127"/>
                </a:rPr>
                <a:t>-</a:t>
              </a:r>
              <a:r>
                <a:rPr lang="ja-JP" altLang="en-US" sz="1400" dirty="0">
                  <a:solidFill>
                    <a:schemeClr val="bg2">
                      <a:lumMod val="50000"/>
                    </a:schemeClr>
                  </a:solidFill>
                  <a:latin typeface="나눔스퀘어" panose="020B0600000101010101" pitchFamily="50" charset="-127"/>
                </a:rPr>
                <a:t>정월</a:t>
              </a:r>
              <a:endParaRPr lang="en-US" altLang="ja-JP" sz="1400" dirty="0">
                <a:solidFill>
                  <a:schemeClr val="bg2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algn="r"/>
              <a:r>
                <a:rPr lang="ja-JP" altLang="en-US" sz="1400" dirty="0">
                  <a:solidFill>
                    <a:schemeClr val="bg2">
                      <a:lumMod val="50000"/>
                    </a:schemeClr>
                  </a:solidFill>
                  <a:latin typeface="나눔스퀘어" panose="020B0600000101010101" pitchFamily="50" charset="-127"/>
                </a:rPr>
                <a:t>  節分</a:t>
              </a:r>
              <a:r>
                <a:rPr lang="en-US" altLang="ja-JP" sz="1400" dirty="0">
                  <a:solidFill>
                    <a:schemeClr val="bg2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-</a:t>
              </a:r>
              <a:r>
                <a:rPr lang="ja-JP" altLang="en-US" sz="1400" dirty="0">
                  <a:solidFill>
                    <a:schemeClr val="bg2">
                      <a:lumMod val="50000"/>
                    </a:schemeClr>
                  </a:solidFill>
                  <a:latin typeface="나눔스퀘어" panose="020B0600000101010101" pitchFamily="50" charset="-127"/>
                </a:rPr>
                <a:t>세츠분</a:t>
              </a:r>
              <a:endParaRPr lang="en-US" altLang="ja-JP" sz="1400" dirty="0">
                <a:solidFill>
                  <a:schemeClr val="bg2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algn="r"/>
              <a:r>
                <a:rPr lang="ko-KR" altLang="en-US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ひな祭り</a:t>
              </a:r>
              <a:r>
                <a:rPr lang="en-US" altLang="ko-KR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-</a:t>
              </a:r>
              <a:r>
                <a:rPr lang="ko-KR" altLang="en-US" sz="1400" dirty="0" err="1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히나</a:t>
              </a:r>
              <a:r>
                <a:rPr lang="ko-KR" altLang="en-US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</a:t>
              </a:r>
              <a:r>
                <a:rPr lang="ko-KR" altLang="en-US" sz="1400" dirty="0" err="1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마츠리</a:t>
              </a:r>
              <a:endParaRPr lang="ko-KR" altLang="en-US" sz="1400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A9F77714-7376-429B-AF2F-F8A31E398517}"/>
              </a:ext>
            </a:extLst>
          </p:cNvPr>
          <p:cNvGrpSpPr/>
          <p:nvPr/>
        </p:nvGrpSpPr>
        <p:grpSpPr>
          <a:xfrm>
            <a:off x="8525232" y="2004573"/>
            <a:ext cx="3139440" cy="1104621"/>
            <a:chOff x="8525232" y="2004573"/>
            <a:chExt cx="3139440" cy="110462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A747ACA-0C0C-4C35-8EA7-FBAEB4926EE2}"/>
                </a:ext>
              </a:extLst>
            </p:cNvPr>
            <p:cNvSpPr txBox="1"/>
            <p:nvPr/>
          </p:nvSpPr>
          <p:spPr>
            <a:xfrm>
              <a:off x="8542712" y="2004573"/>
              <a:ext cx="1658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rgbClr val="53535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4</a:t>
              </a:r>
              <a:r>
                <a:rPr lang="ko-KR" altLang="en-US" sz="2000" b="1" dirty="0">
                  <a:solidFill>
                    <a:srgbClr val="53535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月</a:t>
              </a:r>
              <a:r>
                <a:rPr lang="en-US" altLang="ko-KR" sz="2000" b="1" dirty="0">
                  <a:solidFill>
                    <a:srgbClr val="53535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~6</a:t>
              </a:r>
              <a:r>
                <a:rPr lang="ko-KR" altLang="en-US" sz="2000" b="1" dirty="0">
                  <a:solidFill>
                    <a:srgbClr val="53535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月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8ADC3A2-F05E-4029-BFCF-6DDDF80770FA}"/>
                </a:ext>
              </a:extLst>
            </p:cNvPr>
            <p:cNvSpPr txBox="1"/>
            <p:nvPr/>
          </p:nvSpPr>
          <p:spPr>
            <a:xfrm>
              <a:off x="8525232" y="2585974"/>
              <a:ext cx="3139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お花見</a:t>
              </a:r>
              <a:r>
                <a:rPr lang="en-US" altLang="ko-KR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-</a:t>
              </a:r>
              <a:r>
                <a:rPr lang="ko-KR" altLang="en-US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벚꽃놀이</a:t>
              </a:r>
              <a:r>
                <a:rPr lang="ja-JP" altLang="en-US" sz="11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</a:rPr>
                <a:t>  </a:t>
              </a:r>
              <a:endParaRPr lang="en-US" altLang="ja-JP" sz="1100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</a:endParaRPr>
            </a:p>
            <a:p>
              <a:r>
                <a:rPr lang="ko-KR" altLang="en-US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端午の節句</a:t>
              </a:r>
              <a:r>
                <a:rPr lang="en-US" altLang="ko-KR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-</a:t>
              </a:r>
              <a:r>
                <a:rPr lang="ko-KR" altLang="en-US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단오절</a:t>
              </a:r>
              <a:r>
                <a:rPr lang="en-US" altLang="ja-JP" sz="120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 </a:t>
              </a:r>
              <a:endParaRPr lang="ko-KR" altLang="en-US" sz="1100" dirty="0">
                <a:solidFill>
                  <a:schemeClr val="bg2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665829D3-9424-46C8-9678-42ABFE3CFB79}"/>
              </a:ext>
            </a:extLst>
          </p:cNvPr>
          <p:cNvGrpSpPr/>
          <p:nvPr/>
        </p:nvGrpSpPr>
        <p:grpSpPr>
          <a:xfrm>
            <a:off x="2270630" y="4365067"/>
            <a:ext cx="1954039" cy="1424164"/>
            <a:chOff x="2270630" y="4365067"/>
            <a:chExt cx="1954039" cy="142416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C5889D-78CC-4283-8B98-E189CC2D30F0}"/>
                </a:ext>
              </a:extLst>
            </p:cNvPr>
            <p:cNvSpPr txBox="1"/>
            <p:nvPr/>
          </p:nvSpPr>
          <p:spPr>
            <a:xfrm>
              <a:off x="2565923" y="4365067"/>
              <a:ext cx="1658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rgbClr val="53535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7</a:t>
              </a:r>
              <a:r>
                <a:rPr lang="ko-KR" altLang="en-US" sz="2000" b="1" dirty="0">
                  <a:solidFill>
                    <a:srgbClr val="53535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月</a:t>
              </a:r>
              <a:r>
                <a:rPr lang="en-US" altLang="ko-KR" sz="2000" b="1" dirty="0">
                  <a:solidFill>
                    <a:srgbClr val="53535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~9</a:t>
              </a:r>
              <a:r>
                <a:rPr lang="ko-KR" altLang="en-US" sz="2000" b="1" dirty="0">
                  <a:solidFill>
                    <a:srgbClr val="53535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月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7E9FA99-D669-4E52-9006-66ECEB6FF57F}"/>
                </a:ext>
              </a:extLst>
            </p:cNvPr>
            <p:cNvSpPr txBox="1"/>
            <p:nvPr/>
          </p:nvSpPr>
          <p:spPr>
            <a:xfrm>
              <a:off x="2270630" y="4958234"/>
              <a:ext cx="17054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七夕</a:t>
              </a:r>
              <a:r>
                <a:rPr lang="en-US" altLang="ko-KR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-</a:t>
              </a:r>
              <a:r>
                <a:rPr lang="ko-KR" altLang="en-US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칠석</a:t>
              </a:r>
              <a:r>
                <a:rPr lang="ja-JP" altLang="en-US" sz="11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</a:rPr>
                <a:t>  </a:t>
              </a:r>
              <a:endParaRPr lang="en-US" altLang="ja-JP" sz="1100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</a:endParaRPr>
            </a:p>
            <a:p>
              <a:pPr algn="r"/>
              <a:r>
                <a:rPr lang="ja-JP" altLang="en-US" sz="2000" b="1" dirty="0"/>
                <a:t> </a:t>
              </a:r>
              <a:r>
                <a:rPr lang="ja-JP" altLang="en-US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</a:rPr>
                <a:t>お</a:t>
              </a:r>
              <a:r>
                <a:rPr lang="ko-KR" altLang="en-US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盆</a:t>
              </a:r>
              <a:r>
                <a:rPr lang="en-US" altLang="ko-KR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-</a:t>
              </a:r>
              <a:r>
                <a:rPr lang="ko-KR" altLang="en-US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오봉</a:t>
              </a:r>
              <a:endParaRPr lang="en-US" altLang="ko-KR" sz="1400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algn="r"/>
              <a:r>
                <a:rPr lang="ko-KR" altLang="en-US" sz="1400" dirty="0">
                  <a:solidFill>
                    <a:schemeClr val="bg1">
                      <a:lumMod val="50000"/>
                    </a:schemeClr>
                  </a:solidFill>
                </a:rPr>
                <a:t>お月見</a:t>
              </a:r>
              <a:r>
                <a:rPr lang="en-US" altLang="ko-KR" sz="1400" dirty="0">
                  <a:solidFill>
                    <a:schemeClr val="bg1">
                      <a:lumMod val="50000"/>
                    </a:schemeClr>
                  </a:solidFill>
                </a:rPr>
                <a:t>-</a:t>
              </a:r>
              <a:r>
                <a:rPr lang="ko-KR" altLang="en-US" sz="1400" dirty="0">
                  <a:solidFill>
                    <a:schemeClr val="bg1">
                      <a:lumMod val="50000"/>
                    </a:schemeClr>
                  </a:solidFill>
                </a:rPr>
                <a:t>달맞이</a:t>
              </a:r>
              <a:endParaRPr lang="ko-KR" altLang="en-US" sz="1400" dirty="0">
                <a:solidFill>
                  <a:schemeClr val="bg2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10C2838-CFED-403D-A261-01EB16944087}"/>
              </a:ext>
            </a:extLst>
          </p:cNvPr>
          <p:cNvGrpSpPr/>
          <p:nvPr/>
        </p:nvGrpSpPr>
        <p:grpSpPr>
          <a:xfrm>
            <a:off x="8525232" y="4365067"/>
            <a:ext cx="3139440" cy="1351578"/>
            <a:chOff x="8525232" y="4365067"/>
            <a:chExt cx="3139440" cy="135157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308A36-06D0-4154-9B2E-1A7753729705}"/>
                </a:ext>
              </a:extLst>
            </p:cNvPr>
            <p:cNvSpPr txBox="1"/>
            <p:nvPr/>
          </p:nvSpPr>
          <p:spPr>
            <a:xfrm>
              <a:off x="8542712" y="4365067"/>
              <a:ext cx="1658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rgbClr val="53535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10</a:t>
              </a:r>
              <a:r>
                <a:rPr lang="ko-KR" altLang="en-US" sz="2000" b="1" dirty="0">
                  <a:solidFill>
                    <a:srgbClr val="53535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月</a:t>
              </a:r>
              <a:r>
                <a:rPr lang="en-US" altLang="ko-KR" sz="2000" b="1" dirty="0">
                  <a:solidFill>
                    <a:srgbClr val="53535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~12</a:t>
              </a:r>
              <a:r>
                <a:rPr lang="ko-KR" altLang="en-US" sz="2000" b="1" dirty="0">
                  <a:solidFill>
                    <a:srgbClr val="535353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月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33427EA-134C-49ED-8BFD-F66DB6BB0959}"/>
                </a:ext>
              </a:extLst>
            </p:cNvPr>
            <p:cNvSpPr txBox="1"/>
            <p:nvPr/>
          </p:nvSpPr>
          <p:spPr>
            <a:xfrm>
              <a:off x="8525232" y="4977981"/>
              <a:ext cx="31394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神無月</a:t>
              </a:r>
              <a:r>
                <a:rPr lang="en-US" altLang="ko-KR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-</a:t>
              </a:r>
              <a:r>
                <a:rPr lang="ko-KR" altLang="en-US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음력</a:t>
              </a:r>
              <a:r>
                <a:rPr lang="en-US" altLang="ko-KR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10</a:t>
              </a:r>
              <a:r>
                <a:rPr lang="ko-KR" altLang="en-US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월</a:t>
              </a:r>
              <a:endParaRPr lang="en-US" altLang="ja-JP" sz="1100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r>
                <a:rPr lang="ko-KR" altLang="en-US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七五三</a:t>
              </a:r>
              <a:r>
                <a:rPr lang="en-US" altLang="ko-KR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-</a:t>
              </a:r>
              <a:r>
                <a:rPr lang="ko-KR" altLang="en-US" sz="1400" dirty="0" err="1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시치고산</a:t>
              </a:r>
              <a:endParaRPr lang="en-US" altLang="ko-KR" sz="1400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r>
                <a:rPr lang="ko-KR" altLang="en-US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大晦日</a:t>
              </a:r>
              <a:r>
                <a:rPr lang="en-US" altLang="ko-KR" sz="1400" dirty="0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-</a:t>
              </a:r>
              <a:r>
                <a:rPr lang="ko-KR" altLang="en-US" sz="1400" dirty="0" err="1">
                  <a:solidFill>
                    <a:schemeClr val="bg1">
                      <a:lumMod val="50000"/>
                    </a:scheme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섣달그믐달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51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911A1ED1-3A3F-4FE0-AD12-D44A0E362F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0" t="21021" r="16390"/>
          <a:stretch>
            <a:fillRect/>
          </a:stretch>
        </p:blipFill>
        <p:spPr>
          <a:xfrm rot="16200000">
            <a:off x="0" y="0"/>
            <a:ext cx="6381238" cy="6381238"/>
          </a:xfrm>
          <a:custGeom>
            <a:avLst/>
            <a:gdLst>
              <a:gd name="connsiteX0" fmla="*/ 0 w 6381238"/>
              <a:gd name="connsiteY0" fmla="*/ 0 h 6381238"/>
              <a:gd name="connsiteX1" fmla="*/ 6381238 w 6381238"/>
              <a:gd name="connsiteY1" fmla="*/ 0 h 6381238"/>
              <a:gd name="connsiteX2" fmla="*/ 6381238 w 6381238"/>
              <a:gd name="connsiteY2" fmla="*/ 6381238 h 63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1238" h="6381238">
                <a:moveTo>
                  <a:pt x="0" y="0"/>
                </a:moveTo>
                <a:lnTo>
                  <a:pt x="6381238" y="0"/>
                </a:lnTo>
                <a:lnTo>
                  <a:pt x="6381238" y="6381238"/>
                </a:lnTo>
                <a:close/>
              </a:path>
            </a:pathLst>
          </a:custGeom>
        </p:spPr>
      </p:pic>
      <p:pic>
        <p:nvPicPr>
          <p:cNvPr id="20" name="그래픽 19" descr="손뼉 치는 손">
            <a:extLst>
              <a:ext uri="{FF2B5EF4-FFF2-40B4-BE49-F238E27FC236}">
                <a16:creationId xmlns:a16="http://schemas.microsoft.com/office/drawing/2014/main" id="{D0A34E74-F344-429E-9B69-2048DA0B0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1790" y="1616358"/>
            <a:ext cx="998622" cy="9986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10DB3A-1FAA-4316-885B-90B4AE45CB89}"/>
              </a:ext>
            </a:extLst>
          </p:cNvPr>
          <p:cNvSpPr txBox="1"/>
          <p:nvPr/>
        </p:nvSpPr>
        <p:spPr>
          <a:xfrm>
            <a:off x="5193844" y="2218246"/>
            <a:ext cx="2495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</a:rPr>
              <a:t>初もうで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하츠모우데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CD8EBF-02BA-41DB-B7EA-D706C26990C4}"/>
              </a:ext>
            </a:extLst>
          </p:cNvPr>
          <p:cNvSpPr txBox="1"/>
          <p:nvPr/>
        </p:nvSpPr>
        <p:spPr>
          <a:xfrm>
            <a:off x="3810000" y="2727491"/>
            <a:ext cx="4697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한 집안의 가장이 가정의 평안을 위해 </a:t>
            </a:r>
            <a:r>
              <a:rPr lang="en-US" altLang="ko-KR" sz="1600" dirty="0"/>
              <a:t>12</a:t>
            </a:r>
            <a:r>
              <a:rPr lang="ko-KR" altLang="en-US" sz="1600" dirty="0"/>
              <a:t>월</a:t>
            </a:r>
            <a:r>
              <a:rPr lang="en-US" altLang="ko-KR" sz="1600" dirty="0"/>
              <a:t>31</a:t>
            </a:r>
            <a:r>
              <a:rPr lang="ko-KR" altLang="en-US" sz="1600" dirty="0"/>
              <a:t>일 밤</a:t>
            </a:r>
            <a:r>
              <a:rPr lang="en-US" altLang="ko-KR" sz="1600" dirty="0"/>
              <a:t>~1</a:t>
            </a:r>
            <a:r>
              <a:rPr lang="ko-KR" altLang="en-US" sz="1600" dirty="0"/>
              <a:t>월</a:t>
            </a:r>
            <a:r>
              <a:rPr lang="en-US" altLang="ko-KR" sz="1600" dirty="0"/>
              <a:t>1</a:t>
            </a:r>
            <a:r>
              <a:rPr lang="ko-KR" altLang="en-US" sz="1600" dirty="0"/>
              <a:t>일의 아침에 걸쳐 고장의 수호신께 참배하는 것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E827FC23-9A46-465F-A3D6-79F899359399}"/>
              </a:ext>
            </a:extLst>
          </p:cNvPr>
          <p:cNvGrpSpPr/>
          <p:nvPr/>
        </p:nvGrpSpPr>
        <p:grpSpPr>
          <a:xfrm>
            <a:off x="3525046" y="3764210"/>
            <a:ext cx="3510084" cy="1241081"/>
            <a:chOff x="3547738" y="3518417"/>
            <a:chExt cx="3510084" cy="1241081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5A9D5942-3E41-4314-B57C-85F5AB43FBEF}"/>
                </a:ext>
              </a:extLst>
            </p:cNvPr>
            <p:cNvGrpSpPr/>
            <p:nvPr/>
          </p:nvGrpSpPr>
          <p:grpSpPr>
            <a:xfrm>
              <a:off x="3923522" y="3978722"/>
              <a:ext cx="3134300" cy="780776"/>
              <a:chOff x="4956855" y="3190618"/>
              <a:chExt cx="3134300" cy="780776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E6BD3B-40C8-4C62-8F77-6505FB613CBC}"/>
                  </a:ext>
                </a:extLst>
              </p:cNvPr>
              <p:cNvSpPr txBox="1"/>
              <p:nvPr/>
            </p:nvSpPr>
            <p:spPr>
              <a:xfrm>
                <a:off x="5305623" y="3358257"/>
                <a:ext cx="2436764" cy="382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주변의 사찰에서 참배</a:t>
                </a:r>
              </a:p>
            </p:txBody>
          </p:sp>
          <p:sp>
            <p:nvSpPr>
              <p:cNvPr id="25" name="사각형: 둥근 모서리 24">
                <a:extLst>
                  <a:ext uri="{FF2B5EF4-FFF2-40B4-BE49-F238E27FC236}">
                    <a16:creationId xmlns:a16="http://schemas.microsoft.com/office/drawing/2014/main" id="{5699463D-E707-4019-8482-0C66A2DE85C2}"/>
                  </a:ext>
                </a:extLst>
              </p:cNvPr>
              <p:cNvSpPr/>
              <p:nvPr/>
            </p:nvSpPr>
            <p:spPr>
              <a:xfrm>
                <a:off x="4956855" y="3190618"/>
                <a:ext cx="3134300" cy="780776"/>
              </a:xfrm>
              <a:prstGeom prst="roundRect">
                <a:avLst/>
              </a:prstGeom>
              <a:noFill/>
              <a:ln w="28575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5A89264-7574-460E-9E0F-00CE97A6B2D1}"/>
                </a:ext>
              </a:extLst>
            </p:cNvPr>
            <p:cNvSpPr txBox="1"/>
            <p:nvPr/>
          </p:nvSpPr>
          <p:spPr>
            <a:xfrm>
              <a:off x="3547738" y="3518417"/>
              <a:ext cx="929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옛날</a:t>
              </a: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A1509F40-7D03-49BD-86E7-3A9A68DB47B7}"/>
              </a:ext>
            </a:extLst>
          </p:cNvPr>
          <p:cNvGrpSpPr/>
          <p:nvPr/>
        </p:nvGrpSpPr>
        <p:grpSpPr>
          <a:xfrm>
            <a:off x="2525456" y="5140642"/>
            <a:ext cx="3472560" cy="1233910"/>
            <a:chOff x="2469563" y="5036231"/>
            <a:chExt cx="3472560" cy="1233910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BB32E13E-D1F4-463C-B641-10C873E3F935}"/>
                </a:ext>
              </a:extLst>
            </p:cNvPr>
            <p:cNvGrpSpPr/>
            <p:nvPr/>
          </p:nvGrpSpPr>
          <p:grpSpPr>
            <a:xfrm>
              <a:off x="2807823" y="5489365"/>
              <a:ext cx="3134300" cy="780776"/>
              <a:chOff x="3246938" y="4906173"/>
              <a:chExt cx="3134300" cy="780776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9642E7E-52C0-4EC7-8152-D5DDE38EB768}"/>
                  </a:ext>
                </a:extLst>
              </p:cNvPr>
              <p:cNvSpPr txBox="1"/>
              <p:nvPr/>
            </p:nvSpPr>
            <p:spPr>
              <a:xfrm>
                <a:off x="3595706" y="5111895"/>
                <a:ext cx="2436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유명한 사찰에서 참배</a:t>
                </a:r>
              </a:p>
            </p:txBody>
          </p:sp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C8169208-9E5A-4AC3-A53C-493EED4AD494}"/>
                  </a:ext>
                </a:extLst>
              </p:cNvPr>
              <p:cNvSpPr/>
              <p:nvPr/>
            </p:nvSpPr>
            <p:spPr>
              <a:xfrm>
                <a:off x="3246938" y="4906173"/>
                <a:ext cx="3134300" cy="780776"/>
              </a:xfrm>
              <a:prstGeom prst="roundRect">
                <a:avLst/>
              </a:prstGeom>
              <a:noFill/>
              <a:ln w="28575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265823D-CBE1-4445-A2BE-A46CD9CF1BEF}"/>
                </a:ext>
              </a:extLst>
            </p:cNvPr>
            <p:cNvSpPr txBox="1"/>
            <p:nvPr/>
          </p:nvSpPr>
          <p:spPr>
            <a:xfrm>
              <a:off x="2469563" y="5036231"/>
              <a:ext cx="929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오늘날</a:t>
              </a:r>
            </a:p>
          </p:txBody>
        </p:sp>
      </p:grpSp>
      <p:pic>
        <p:nvPicPr>
          <p:cNvPr id="34" name="그림 33">
            <a:extLst>
              <a:ext uri="{FF2B5EF4-FFF2-40B4-BE49-F238E27FC236}">
                <a16:creationId xmlns:a16="http://schemas.microsoft.com/office/drawing/2014/main" id="{20E041C2-1B4E-4F9F-B078-48C511006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4" y="2743409"/>
            <a:ext cx="3684106" cy="4114591"/>
          </a:xfrm>
          <a:prstGeom prst="rect">
            <a:avLst/>
          </a:prstGeom>
        </p:spPr>
      </p:pic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E851DFFA-0901-484D-821B-E6C68761751A}"/>
              </a:ext>
            </a:extLst>
          </p:cNvPr>
          <p:cNvSpPr/>
          <p:nvPr/>
        </p:nvSpPr>
        <p:spPr>
          <a:xfrm rot="2680408">
            <a:off x="9650212" y="-267886"/>
            <a:ext cx="3712064" cy="1843552"/>
          </a:xfrm>
          <a:prstGeom prst="triangle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E4D7A9-11E9-43A8-A18B-35F922680E13}"/>
              </a:ext>
            </a:extLst>
          </p:cNvPr>
          <p:cNvSpPr txBox="1"/>
          <p:nvPr/>
        </p:nvSpPr>
        <p:spPr>
          <a:xfrm>
            <a:off x="7007579" y="653890"/>
            <a:ext cx="244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3E4E61"/>
                </a:solidFill>
                <a:latin typeface="나눔스퀘어 ExtraBold" panose="020B0600000101010101" pitchFamily="50" charset="-127"/>
              </a:rPr>
              <a:t>お正月</a:t>
            </a:r>
            <a:r>
              <a:rPr lang="en-US" altLang="ja-JP" sz="2800" b="1" dirty="0">
                <a:solidFill>
                  <a:srgbClr val="3E4E6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ja-JP" altLang="en-US" sz="2800" b="1" dirty="0">
                <a:solidFill>
                  <a:srgbClr val="3E4E61"/>
                </a:solidFill>
                <a:latin typeface="나눔스퀘어 ExtraBold" panose="020B0600000101010101" pitchFamily="50" charset="-127"/>
              </a:rPr>
              <a:t>정월</a:t>
            </a:r>
            <a:endParaRPr lang="en-US" altLang="ja-JP" sz="2800" b="1" dirty="0">
              <a:solidFill>
                <a:srgbClr val="3E4E6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115C908A-79B6-40E1-920C-20C87BE12F63}"/>
              </a:ext>
            </a:extLst>
          </p:cNvPr>
          <p:cNvCxnSpPr/>
          <p:nvPr/>
        </p:nvCxnSpPr>
        <p:spPr>
          <a:xfrm flipH="1">
            <a:off x="4876800" y="5140642"/>
            <a:ext cx="317044" cy="369332"/>
          </a:xfrm>
          <a:prstGeom prst="straightConnector1">
            <a:avLst/>
          </a:prstGeom>
          <a:ln w="28575">
            <a:solidFill>
              <a:srgbClr val="3E52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2E408D05-F5DF-4921-A4D7-4C8DD66AA103}"/>
              </a:ext>
            </a:extLst>
          </p:cNvPr>
          <p:cNvSpPr/>
          <p:nvPr/>
        </p:nvSpPr>
        <p:spPr>
          <a:xfrm rot="18869945">
            <a:off x="10934824" y="-620341"/>
            <a:ext cx="290345" cy="3413760"/>
          </a:xfrm>
          <a:prstGeom prst="rect">
            <a:avLst/>
          </a:prstGeom>
          <a:solidFill>
            <a:srgbClr val="3E4E61"/>
          </a:solidFill>
          <a:ln>
            <a:solidFill>
              <a:srgbClr val="3E4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평행 사변형 5">
            <a:extLst>
              <a:ext uri="{FF2B5EF4-FFF2-40B4-BE49-F238E27FC236}">
                <a16:creationId xmlns:a16="http://schemas.microsoft.com/office/drawing/2014/main" id="{4D1505AA-81CE-475C-9196-B8BDF805AC8C}"/>
              </a:ext>
            </a:extLst>
          </p:cNvPr>
          <p:cNvSpPr/>
          <p:nvPr/>
        </p:nvSpPr>
        <p:spPr>
          <a:xfrm rot="8004621">
            <a:off x="-1485464" y="4944970"/>
            <a:ext cx="394570" cy="3483155"/>
          </a:xfrm>
          <a:prstGeom prst="parallelogram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>
            <a:extLst>
              <a:ext uri="{FF2B5EF4-FFF2-40B4-BE49-F238E27FC236}">
                <a16:creationId xmlns:a16="http://schemas.microsoft.com/office/drawing/2014/main" id="{2391277C-3C62-4D2E-906E-433A824833BE}"/>
              </a:ext>
            </a:extLst>
          </p:cNvPr>
          <p:cNvSpPr/>
          <p:nvPr/>
        </p:nvSpPr>
        <p:spPr>
          <a:xfrm rot="2680408">
            <a:off x="10584324" y="-180468"/>
            <a:ext cx="2367171" cy="1175627"/>
          </a:xfrm>
          <a:prstGeom prst="triangle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CAE98BF-A5A2-4AF5-AA0C-29295DCD1260}"/>
              </a:ext>
            </a:extLst>
          </p:cNvPr>
          <p:cNvSpPr/>
          <p:nvPr/>
        </p:nvSpPr>
        <p:spPr>
          <a:xfrm>
            <a:off x="5722129" y="1706003"/>
            <a:ext cx="2416046" cy="61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>
              <a:lnSpc>
                <a:spcPct val="160000"/>
              </a:lnSpc>
            </a:pPr>
            <a:r>
              <a:rPr lang="ja-JP" altLang="en-US" sz="2400" b="1" kern="0" dirty="0">
                <a:solidFill>
                  <a:srgbClr val="7C7C7C"/>
                </a:solidFill>
                <a:latin typeface="나눔스퀘어" panose="020B0600000101010101" pitchFamily="50" charset="-127"/>
                <a:ea typeface="Malgun"/>
              </a:rPr>
              <a:t>福は内</a:t>
            </a:r>
            <a:r>
              <a:rPr lang="en-US" altLang="ja-JP" sz="2400" b="1" kern="0" dirty="0">
                <a:solidFill>
                  <a:srgbClr val="7C7C7C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ja-JP" altLang="en-US" sz="2400" b="1" kern="0" dirty="0">
                <a:solidFill>
                  <a:srgbClr val="7C7C7C"/>
                </a:solidFill>
                <a:latin typeface="나눔스퀘어" panose="020B0600000101010101" pitchFamily="50" charset="-127"/>
                <a:ea typeface="Malgun"/>
              </a:rPr>
              <a:t>鬼は外！</a:t>
            </a:r>
            <a:endParaRPr lang="ja-JP" altLang="en-US" sz="2400" b="1" kern="0" dirty="0">
              <a:solidFill>
                <a:srgbClr val="7C7C7C"/>
              </a:solidFill>
              <a:latin typeface="나눔스퀘어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798D7-7C0A-423A-9215-BF2A3062B3BA}"/>
              </a:ext>
            </a:extLst>
          </p:cNvPr>
          <p:cNvSpPr txBox="1"/>
          <p:nvPr/>
        </p:nvSpPr>
        <p:spPr>
          <a:xfrm>
            <a:off x="3412973" y="281033"/>
            <a:ext cx="536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800" b="1" dirty="0">
                <a:solidFill>
                  <a:srgbClr val="3E526B"/>
                </a:solidFill>
                <a:latin typeface="나눔스퀘어 ExtraBold" panose="020B0600000101010101" pitchFamily="50" charset="-127"/>
              </a:rPr>
              <a:t>節分</a:t>
            </a:r>
            <a:r>
              <a:rPr lang="en-US" altLang="ja-JP" sz="2800" b="1" dirty="0">
                <a:solidFill>
                  <a:srgbClr val="3E526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ja-JP" altLang="en-US" sz="2800" b="1" dirty="0">
                <a:solidFill>
                  <a:srgbClr val="3E526B"/>
                </a:solidFill>
                <a:latin typeface="나눔스퀘어 ExtraBold" panose="020B0600000101010101" pitchFamily="50" charset="-127"/>
              </a:rPr>
              <a:t>세츠분</a:t>
            </a:r>
            <a:r>
              <a:rPr lang="en-US" altLang="ja-JP" sz="2800" b="1" dirty="0">
                <a:solidFill>
                  <a:srgbClr val="3E526B"/>
                </a:solidFill>
                <a:latin typeface="나눔스퀘어 ExtraBold" panose="020B0600000101010101" pitchFamily="50" charset="-127"/>
              </a:rPr>
              <a:t>/</a:t>
            </a:r>
            <a:r>
              <a:rPr lang="ko-KR" altLang="en-US" sz="2800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3E526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ひな祭り</a:t>
            </a:r>
            <a:r>
              <a:rPr lang="en-US" altLang="ko-KR" sz="2800" b="1" dirty="0">
                <a:solidFill>
                  <a:srgbClr val="3E526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ko-KR" altLang="en-US" sz="2800" b="1" dirty="0" err="1">
                <a:solidFill>
                  <a:srgbClr val="3E526B"/>
                </a:solidFill>
                <a:latin typeface="나눔스퀘어 ExtraBold" panose="020B0600000101010101" pitchFamily="50" charset="-127"/>
              </a:rPr>
              <a:t>히나축제</a:t>
            </a:r>
            <a:endParaRPr lang="en-US" altLang="ja-JP" sz="2800" b="1" dirty="0">
              <a:solidFill>
                <a:srgbClr val="3E526B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45A137D9-5C45-445C-935D-0433E0554158}"/>
              </a:ext>
            </a:extLst>
          </p:cNvPr>
          <p:cNvSpPr/>
          <p:nvPr/>
        </p:nvSpPr>
        <p:spPr>
          <a:xfrm>
            <a:off x="664300" y="1782195"/>
            <a:ext cx="4761140" cy="476114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E5A7DE7-5D61-46F8-B919-AB5470BCDAA2}"/>
              </a:ext>
            </a:extLst>
          </p:cNvPr>
          <p:cNvSpPr/>
          <p:nvPr/>
        </p:nvSpPr>
        <p:spPr>
          <a:xfrm>
            <a:off x="644445" y="1792355"/>
            <a:ext cx="4812912" cy="481291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03CD71E-ADBC-4B91-BFA9-B80FA3670E14}"/>
              </a:ext>
            </a:extLst>
          </p:cNvPr>
          <p:cNvGrpSpPr/>
          <p:nvPr/>
        </p:nvGrpSpPr>
        <p:grpSpPr>
          <a:xfrm>
            <a:off x="6581137" y="2510459"/>
            <a:ext cx="4131320" cy="3229941"/>
            <a:chOff x="6581137" y="2510459"/>
            <a:chExt cx="4131320" cy="3229941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A319E9E1-719B-4B49-9266-E2071F461B0A}"/>
                </a:ext>
              </a:extLst>
            </p:cNvPr>
            <p:cNvSpPr/>
            <p:nvPr/>
          </p:nvSpPr>
          <p:spPr>
            <a:xfrm>
              <a:off x="6874510" y="2510459"/>
              <a:ext cx="3553442" cy="783949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병이나 나쁜 일이 일어나지 않도록 콩뿌리기 하는 날</a:t>
              </a:r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9EDFD3C4-209C-4B4E-8CF8-DC9DAA592D69}"/>
                </a:ext>
              </a:extLst>
            </p:cNvPr>
            <p:cNvSpPr/>
            <p:nvPr/>
          </p:nvSpPr>
          <p:spPr>
            <a:xfrm>
              <a:off x="6581137" y="3733455"/>
              <a:ext cx="4131320" cy="783949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커다란 신사에서 </a:t>
              </a:r>
              <a:r>
                <a:rPr lang="ko-KR" altLang="en-US" dirty="0" err="1"/>
                <a:t>세츠분에</a:t>
              </a:r>
              <a:r>
                <a:rPr lang="ko-KR" altLang="en-US" dirty="0"/>
                <a:t> 저명인사가 와 콩 던지는 일도 </a:t>
              </a:r>
              <a:r>
                <a:rPr lang="ko-KR" altLang="en-US" dirty="0" err="1"/>
                <a:t>이벤트화함</a:t>
              </a:r>
              <a:endParaRPr lang="ko-KR" altLang="en-US" dirty="0"/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F9073F72-A4B2-4D0A-B3D1-7033BE4ACBBB}"/>
                </a:ext>
              </a:extLst>
            </p:cNvPr>
            <p:cNvSpPr/>
            <p:nvPr/>
          </p:nvSpPr>
          <p:spPr>
            <a:xfrm>
              <a:off x="6874510" y="4956451"/>
              <a:ext cx="3553442" cy="783949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/>
                <a:t>에호오마키</a:t>
              </a:r>
              <a:r>
                <a:rPr lang="en-US" altLang="ko-KR" dirty="0"/>
                <a:t>: </a:t>
              </a:r>
              <a:r>
                <a:rPr lang="ko-KR" altLang="en-US" dirty="0"/>
                <a:t>인연을 끊지 </a:t>
              </a:r>
              <a:r>
                <a:rPr lang="ko-KR" altLang="en-US" dirty="0" err="1"/>
                <a:t>않는다라는</a:t>
              </a:r>
              <a:r>
                <a:rPr lang="ko-KR" altLang="en-US" dirty="0"/>
                <a:t> 의미</a:t>
              </a:r>
            </a:p>
          </p:txBody>
        </p:sp>
      </p:grpSp>
      <p:sp>
        <p:nvSpPr>
          <p:cNvPr id="13" name="타원 12">
            <a:extLst>
              <a:ext uri="{FF2B5EF4-FFF2-40B4-BE49-F238E27FC236}">
                <a16:creationId xmlns:a16="http://schemas.microsoft.com/office/drawing/2014/main" id="{C8E644E3-1196-48E1-9C75-0D258E116397}"/>
              </a:ext>
            </a:extLst>
          </p:cNvPr>
          <p:cNvSpPr/>
          <p:nvPr/>
        </p:nvSpPr>
        <p:spPr>
          <a:xfrm>
            <a:off x="6286547" y="1782195"/>
            <a:ext cx="4761140" cy="476114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83929B80-169B-4E46-B4C5-1E5A0A9929A3}"/>
              </a:ext>
            </a:extLst>
          </p:cNvPr>
          <p:cNvGrpSpPr/>
          <p:nvPr/>
        </p:nvGrpSpPr>
        <p:grpSpPr>
          <a:xfrm>
            <a:off x="979210" y="2510459"/>
            <a:ext cx="4131320" cy="3229941"/>
            <a:chOff x="6581137" y="2510459"/>
            <a:chExt cx="4131320" cy="3229941"/>
          </a:xfrm>
        </p:grpSpPr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FB94450E-C50B-4C34-BF1A-FBC70548E7D6}"/>
                </a:ext>
              </a:extLst>
            </p:cNvPr>
            <p:cNvSpPr/>
            <p:nvPr/>
          </p:nvSpPr>
          <p:spPr>
            <a:xfrm>
              <a:off x="6874510" y="2510459"/>
              <a:ext cx="3553442" cy="783949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여자 아이가 행복하게 성장하기위해 기원하는 축제</a:t>
              </a:r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F3994604-C0D9-47AE-A9FD-3E5D7E843AB7}"/>
                </a:ext>
              </a:extLst>
            </p:cNvPr>
            <p:cNvSpPr/>
            <p:nvPr/>
          </p:nvSpPr>
          <p:spPr>
            <a:xfrm>
              <a:off x="6581137" y="3733455"/>
              <a:ext cx="4131320" cy="783949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/>
                <a:t>나가시히나</a:t>
              </a:r>
              <a:r>
                <a:rPr lang="en-US" altLang="ko-KR" dirty="0"/>
                <a:t>: </a:t>
              </a:r>
              <a:r>
                <a:rPr lang="ko-KR" altLang="en-US" dirty="0"/>
                <a:t>종이와 볏집으로 인형을 만들어 강으로 </a:t>
              </a:r>
              <a:r>
                <a:rPr lang="ko-KR" altLang="en-US" dirty="0" err="1"/>
                <a:t>흘려보내는</a:t>
              </a:r>
              <a:r>
                <a:rPr lang="ko-KR" altLang="en-US" dirty="0"/>
                <a:t> 것</a:t>
              </a:r>
            </a:p>
          </p:txBody>
        </p: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BA7B9898-ED98-4DDE-8705-15CA661FB4E1}"/>
                </a:ext>
              </a:extLst>
            </p:cNvPr>
            <p:cNvSpPr/>
            <p:nvPr/>
          </p:nvSpPr>
          <p:spPr>
            <a:xfrm>
              <a:off x="6874510" y="4956451"/>
              <a:ext cx="3553442" cy="783949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훌륭한 </a:t>
              </a:r>
              <a:r>
                <a:rPr lang="ko-KR" altLang="en-US" dirty="0" err="1"/>
                <a:t>히나</a:t>
              </a:r>
              <a:r>
                <a:rPr lang="ko-KR" altLang="en-US" dirty="0"/>
                <a:t> 인형이 생기면서 현재는 </a:t>
              </a:r>
              <a:r>
                <a:rPr lang="ko-KR" altLang="en-US" dirty="0" err="1"/>
                <a:t>흘려보내기</a:t>
              </a:r>
              <a:r>
                <a:rPr lang="ko-KR" altLang="en-US" dirty="0"/>
                <a:t> </a:t>
              </a:r>
              <a:r>
                <a:rPr lang="ko-KR" altLang="en-US" dirty="0" err="1"/>
                <a:t>보단</a:t>
              </a:r>
              <a:r>
                <a:rPr lang="ko-KR" altLang="en-US" dirty="0"/>
                <a:t> 장식함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5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 animBg="1"/>
      <p:bldP spid="25" grpId="0" animBg="1"/>
      <p:bldP spid="25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DADAA57F-3B5F-46AF-AEAE-7BF349036C29}"/>
              </a:ext>
            </a:extLst>
          </p:cNvPr>
          <p:cNvSpPr/>
          <p:nvPr/>
        </p:nvSpPr>
        <p:spPr>
          <a:xfrm rot="19128603">
            <a:off x="-1197450" y="-681528"/>
            <a:ext cx="3524035" cy="1950606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329806F-4AAD-4ACC-A0A3-9050FE510114}"/>
              </a:ext>
            </a:extLst>
          </p:cNvPr>
          <p:cNvGrpSpPr/>
          <p:nvPr/>
        </p:nvGrpSpPr>
        <p:grpSpPr>
          <a:xfrm>
            <a:off x="791475" y="1165807"/>
            <a:ext cx="2907272" cy="2506268"/>
            <a:chOff x="791475" y="793290"/>
            <a:chExt cx="2907272" cy="2506268"/>
          </a:xfrm>
        </p:grpSpPr>
        <p:sp>
          <p:nvSpPr>
            <p:cNvPr id="19" name="육각형 18">
              <a:extLst>
                <a:ext uri="{FF2B5EF4-FFF2-40B4-BE49-F238E27FC236}">
                  <a16:creationId xmlns:a16="http://schemas.microsoft.com/office/drawing/2014/main" id="{E6A64470-F74C-4441-B833-C33E6EBA0747}"/>
                </a:ext>
              </a:extLst>
            </p:cNvPr>
            <p:cNvSpPr/>
            <p:nvPr/>
          </p:nvSpPr>
          <p:spPr>
            <a:xfrm>
              <a:off x="791475" y="793290"/>
              <a:ext cx="2907272" cy="2506268"/>
            </a:xfrm>
            <a:prstGeom prst="hexagon">
              <a:avLst/>
            </a:prstGeom>
            <a:blipFill dpi="0" rotWithShape="1">
              <a:blip r:embed="rId2">
                <a:alphaModFix amt="8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3E5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E65DEE-7222-4947-BB83-125F4207DC3E}"/>
                </a:ext>
              </a:extLst>
            </p:cNvPr>
            <p:cNvSpPr txBox="1"/>
            <p:nvPr/>
          </p:nvSpPr>
          <p:spPr>
            <a:xfrm>
              <a:off x="1084878" y="1815592"/>
              <a:ext cx="2320466" cy="461665"/>
            </a:xfrm>
            <a:prstGeom prst="rect">
              <a:avLst/>
            </a:prstGeom>
            <a:noFill/>
            <a:ln>
              <a:solidFill>
                <a:srgbClr val="3E52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お花見</a:t>
              </a:r>
              <a:r>
                <a:rPr lang="en-US" altLang="ko-KR" sz="2400" b="1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-</a:t>
              </a:r>
              <a:r>
                <a:rPr lang="ko-KR" altLang="en-US" sz="2400" b="1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벚꽃놀이</a:t>
              </a:r>
              <a:endParaRPr lang="en-US" altLang="ja-JP" sz="24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F07948A2-D1AA-4A29-8D06-524408E16FA8}"/>
              </a:ext>
            </a:extLst>
          </p:cNvPr>
          <p:cNvGrpSpPr/>
          <p:nvPr/>
        </p:nvGrpSpPr>
        <p:grpSpPr>
          <a:xfrm>
            <a:off x="791475" y="3927971"/>
            <a:ext cx="2907272" cy="2506268"/>
            <a:chOff x="791475" y="3835373"/>
            <a:chExt cx="2907272" cy="2506268"/>
          </a:xfrm>
        </p:grpSpPr>
        <p:sp>
          <p:nvSpPr>
            <p:cNvPr id="22" name="육각형 21">
              <a:extLst>
                <a:ext uri="{FF2B5EF4-FFF2-40B4-BE49-F238E27FC236}">
                  <a16:creationId xmlns:a16="http://schemas.microsoft.com/office/drawing/2014/main" id="{93C79F9C-39F9-4E38-94CA-71A66D8FE218}"/>
                </a:ext>
              </a:extLst>
            </p:cNvPr>
            <p:cNvSpPr/>
            <p:nvPr/>
          </p:nvSpPr>
          <p:spPr>
            <a:xfrm>
              <a:off x="791475" y="3835373"/>
              <a:ext cx="2907272" cy="2506268"/>
            </a:xfrm>
            <a:prstGeom prst="hexagon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5555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7E885A-D1A7-4AE4-9D12-61C5B7A540D3}"/>
                </a:ext>
              </a:extLst>
            </p:cNvPr>
            <p:cNvSpPr txBox="1"/>
            <p:nvPr/>
          </p:nvSpPr>
          <p:spPr>
            <a:xfrm>
              <a:off x="929445" y="4857675"/>
              <a:ext cx="2631333" cy="461665"/>
            </a:xfrm>
            <a:prstGeom prst="rect">
              <a:avLst/>
            </a:prstGeom>
            <a:noFill/>
            <a:ln>
              <a:solidFill>
                <a:srgbClr val="55555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端午の節句</a:t>
              </a:r>
              <a:r>
                <a:rPr lang="en-US" altLang="ko-KR" sz="24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-</a:t>
              </a:r>
              <a:r>
                <a:rPr lang="ko-KR" altLang="en-US" sz="24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단오절</a:t>
              </a:r>
              <a:endParaRPr lang="en-US" altLang="ja-JP" sz="2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3E494E88-ECBA-4B46-91FB-81C249CF81ED}"/>
              </a:ext>
            </a:extLst>
          </p:cNvPr>
          <p:cNvSpPr/>
          <p:nvPr/>
        </p:nvSpPr>
        <p:spPr>
          <a:xfrm rot="8120639">
            <a:off x="-9987738" y="3333655"/>
            <a:ext cx="9377160" cy="4657048"/>
          </a:xfrm>
          <a:prstGeom prst="triangle">
            <a:avLst/>
          </a:prstGeom>
          <a:solidFill>
            <a:srgbClr val="3E526B"/>
          </a:solidFill>
          <a:ln>
            <a:solidFill>
              <a:srgbClr val="3E5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56E1D7-7D0F-4954-A674-EB6CB00C9E71}"/>
              </a:ext>
            </a:extLst>
          </p:cNvPr>
          <p:cNvSpPr txBox="1"/>
          <p:nvPr/>
        </p:nvSpPr>
        <p:spPr>
          <a:xfrm>
            <a:off x="255505" y="242478"/>
            <a:ext cx="165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sz="2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月</a:t>
            </a:r>
            <a:r>
              <a:rPr lang="en-US" altLang="ko-KR" sz="2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~6</a:t>
            </a:r>
            <a:r>
              <a:rPr lang="ko-KR" altLang="en-US" sz="2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月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33DEC51-81DE-41B8-964B-38B795C1FC08}"/>
              </a:ext>
            </a:extLst>
          </p:cNvPr>
          <p:cNvSpPr/>
          <p:nvPr/>
        </p:nvSpPr>
        <p:spPr>
          <a:xfrm>
            <a:off x="4817608" y="1165807"/>
            <a:ext cx="6770192" cy="2506268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  <a:p>
            <a:pPr algn="ctr"/>
            <a:r>
              <a:rPr lang="ko-KR" altLang="en-US" dirty="0"/>
              <a:t>하나미는 농경과 연결된 종교적인 의식</a:t>
            </a:r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/>
              <a:t>사쿠라는 사는 논의 신을 뜻하고 </a:t>
            </a:r>
            <a:r>
              <a:rPr lang="ko-KR" altLang="en-US" dirty="0" err="1"/>
              <a:t>쿠라는</a:t>
            </a:r>
            <a:r>
              <a:rPr lang="ko-KR" altLang="en-US" dirty="0"/>
              <a:t> 신이 있는 곳을 의미</a:t>
            </a:r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/>
              <a:t>현재는 벚꽃나무 아래서 도시락을 먹거나 노래하는 하나미 스타일이 정착</a:t>
            </a:r>
            <a:r>
              <a:rPr lang="en-US" altLang="ko-KR" dirty="0"/>
              <a:t>.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F19FC447-5B13-4313-888D-5CFAA74BAAEF}"/>
              </a:ext>
            </a:extLst>
          </p:cNvPr>
          <p:cNvSpPr/>
          <p:nvPr/>
        </p:nvSpPr>
        <p:spPr>
          <a:xfrm>
            <a:off x="4817608" y="3927971"/>
            <a:ext cx="6770192" cy="2506268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남자 아이가 강하고 건강하게 자라기를 비는 행사</a:t>
            </a:r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/>
              <a:t>가정에서는 남자아이가 찹쌀떡이나 찰떡을 먹음</a:t>
            </a:r>
            <a:r>
              <a:rPr lang="en-US" altLang="ko-KR" dirty="0"/>
              <a:t>.</a:t>
            </a:r>
          </a:p>
          <a:p>
            <a:pPr algn="ctr"/>
            <a:endParaRPr lang="en-US" altLang="ko-KR" dirty="0"/>
          </a:p>
          <a:p>
            <a:pPr algn="ctr"/>
            <a:r>
              <a:rPr lang="ko-KR" altLang="en-US" dirty="0"/>
              <a:t>잉어모양의 연과 투구를 장식하고 축원함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그래픽 2" descr="낙엽수">
            <a:extLst>
              <a:ext uri="{FF2B5EF4-FFF2-40B4-BE49-F238E27FC236}">
                <a16:creationId xmlns:a16="http://schemas.microsoft.com/office/drawing/2014/main" id="{E5C9C1CD-A838-4749-93E1-926711AB4953}"/>
              </a:ext>
            </a:extLst>
          </p:cNvPr>
          <p:cNvSpPr/>
          <p:nvPr/>
        </p:nvSpPr>
        <p:spPr>
          <a:xfrm>
            <a:off x="4461722" y="899279"/>
            <a:ext cx="790575" cy="809625"/>
          </a:xfrm>
          <a:custGeom>
            <a:avLst/>
            <a:gdLst>
              <a:gd name="connsiteX0" fmla="*/ 717233 w 790575"/>
              <a:gd name="connsiteY0" fmla="*/ 255270 h 809625"/>
              <a:gd name="connsiteX1" fmla="*/ 646748 w 790575"/>
              <a:gd name="connsiteY1" fmla="*/ 164783 h 809625"/>
              <a:gd name="connsiteX2" fmla="*/ 646748 w 790575"/>
              <a:gd name="connsiteY2" fmla="*/ 156210 h 809625"/>
              <a:gd name="connsiteX3" fmla="*/ 528638 w 790575"/>
              <a:gd name="connsiteY3" fmla="*/ 38100 h 809625"/>
              <a:gd name="connsiteX4" fmla="*/ 474345 w 790575"/>
              <a:gd name="connsiteY4" fmla="*/ 51435 h 809625"/>
              <a:gd name="connsiteX5" fmla="*/ 376238 w 790575"/>
              <a:gd name="connsiteY5" fmla="*/ 0 h 809625"/>
              <a:gd name="connsiteX6" fmla="*/ 262890 w 790575"/>
              <a:gd name="connsiteY6" fmla="*/ 81915 h 809625"/>
              <a:gd name="connsiteX7" fmla="*/ 204788 w 790575"/>
              <a:gd name="connsiteY7" fmla="*/ 66675 h 809625"/>
              <a:gd name="connsiteX8" fmla="*/ 85725 w 790575"/>
              <a:gd name="connsiteY8" fmla="*/ 185738 h 809625"/>
              <a:gd name="connsiteX9" fmla="*/ 106680 w 790575"/>
              <a:gd name="connsiteY9" fmla="*/ 252413 h 809625"/>
              <a:gd name="connsiteX10" fmla="*/ 0 w 790575"/>
              <a:gd name="connsiteY10" fmla="*/ 390525 h 809625"/>
              <a:gd name="connsiteX11" fmla="*/ 142875 w 790575"/>
              <a:gd name="connsiteY11" fmla="*/ 533400 h 809625"/>
              <a:gd name="connsiteX12" fmla="*/ 177165 w 790575"/>
              <a:gd name="connsiteY12" fmla="*/ 529590 h 809625"/>
              <a:gd name="connsiteX13" fmla="*/ 328613 w 790575"/>
              <a:gd name="connsiteY13" fmla="*/ 681038 h 809625"/>
              <a:gd name="connsiteX14" fmla="*/ 324803 w 790575"/>
              <a:gd name="connsiteY14" fmla="*/ 771525 h 809625"/>
              <a:gd name="connsiteX15" fmla="*/ 319088 w 790575"/>
              <a:gd name="connsiteY15" fmla="*/ 784860 h 809625"/>
              <a:gd name="connsiteX16" fmla="*/ 310515 w 790575"/>
              <a:gd name="connsiteY16" fmla="*/ 793433 h 809625"/>
              <a:gd name="connsiteX17" fmla="*/ 317183 w 790575"/>
              <a:gd name="connsiteY17" fmla="*/ 809625 h 809625"/>
              <a:gd name="connsiteX18" fmla="*/ 421958 w 790575"/>
              <a:gd name="connsiteY18" fmla="*/ 809625 h 809625"/>
              <a:gd name="connsiteX19" fmla="*/ 430530 w 790575"/>
              <a:gd name="connsiteY19" fmla="*/ 795338 h 809625"/>
              <a:gd name="connsiteX20" fmla="*/ 422910 w 790575"/>
              <a:gd name="connsiteY20" fmla="*/ 782955 h 809625"/>
              <a:gd name="connsiteX21" fmla="*/ 417195 w 790575"/>
              <a:gd name="connsiteY21" fmla="*/ 769620 h 809625"/>
              <a:gd name="connsiteX22" fmla="*/ 413385 w 790575"/>
              <a:gd name="connsiteY22" fmla="*/ 654368 h 809625"/>
              <a:gd name="connsiteX23" fmla="*/ 414338 w 790575"/>
              <a:gd name="connsiteY23" fmla="*/ 652463 h 809625"/>
              <a:gd name="connsiteX24" fmla="*/ 516255 w 790575"/>
              <a:gd name="connsiteY24" fmla="*/ 571500 h 809625"/>
              <a:gd name="connsiteX25" fmla="*/ 640080 w 790575"/>
              <a:gd name="connsiteY25" fmla="*/ 469583 h 809625"/>
              <a:gd name="connsiteX26" fmla="*/ 677228 w 790575"/>
              <a:gd name="connsiteY26" fmla="*/ 476250 h 809625"/>
              <a:gd name="connsiteX27" fmla="*/ 791528 w 790575"/>
              <a:gd name="connsiteY27" fmla="*/ 361950 h 809625"/>
              <a:gd name="connsiteX28" fmla="*/ 717233 w 790575"/>
              <a:gd name="connsiteY28" fmla="*/ 255270 h 809625"/>
              <a:gd name="connsiteX29" fmla="*/ 374333 w 790575"/>
              <a:gd name="connsiteY29" fmla="*/ 545783 h 809625"/>
              <a:gd name="connsiteX30" fmla="*/ 354330 w 790575"/>
              <a:gd name="connsiteY30" fmla="*/ 465773 h 809625"/>
              <a:gd name="connsiteX31" fmla="*/ 419100 w 790575"/>
              <a:gd name="connsiteY31" fmla="*/ 443865 h 809625"/>
              <a:gd name="connsiteX32" fmla="*/ 374333 w 790575"/>
              <a:gd name="connsiteY32" fmla="*/ 545783 h 809625"/>
              <a:gd name="connsiteX33" fmla="*/ 230505 w 790575"/>
              <a:gd name="connsiteY33" fmla="*/ 502920 h 809625"/>
              <a:gd name="connsiteX34" fmla="*/ 272415 w 790575"/>
              <a:gd name="connsiteY34" fmla="*/ 451485 h 809625"/>
              <a:gd name="connsiteX35" fmla="*/ 299085 w 790575"/>
              <a:gd name="connsiteY35" fmla="*/ 461010 h 809625"/>
              <a:gd name="connsiteX36" fmla="*/ 328613 w 790575"/>
              <a:gd name="connsiteY36" fmla="*/ 578168 h 809625"/>
              <a:gd name="connsiteX37" fmla="*/ 230505 w 790575"/>
              <a:gd name="connsiteY37" fmla="*/ 502920 h 809625"/>
              <a:gd name="connsiteX38" fmla="*/ 494348 w 790575"/>
              <a:gd name="connsiteY38" fmla="*/ 528638 h 809625"/>
              <a:gd name="connsiteX39" fmla="*/ 415290 w 790575"/>
              <a:gd name="connsiteY39" fmla="*/ 573405 h 809625"/>
              <a:gd name="connsiteX40" fmla="*/ 483870 w 790575"/>
              <a:gd name="connsiteY40" fmla="*/ 432435 h 809625"/>
              <a:gd name="connsiteX41" fmla="*/ 566738 w 790575"/>
              <a:gd name="connsiteY41" fmla="*/ 456248 h 809625"/>
              <a:gd name="connsiteX42" fmla="*/ 593408 w 790575"/>
              <a:gd name="connsiteY42" fmla="*/ 453390 h 809625"/>
              <a:gd name="connsiteX43" fmla="*/ 494348 w 790575"/>
              <a:gd name="connsiteY43" fmla="*/ 52863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90575" h="809625">
                <a:moveTo>
                  <a:pt x="717233" y="255270"/>
                </a:moveTo>
                <a:cubicBezTo>
                  <a:pt x="705803" y="217170"/>
                  <a:pt x="681038" y="184785"/>
                  <a:pt x="646748" y="164783"/>
                </a:cubicBezTo>
                <a:cubicBezTo>
                  <a:pt x="646748" y="161925"/>
                  <a:pt x="646748" y="159068"/>
                  <a:pt x="646748" y="156210"/>
                </a:cubicBezTo>
                <a:cubicBezTo>
                  <a:pt x="647700" y="91440"/>
                  <a:pt x="594360" y="38100"/>
                  <a:pt x="528638" y="38100"/>
                </a:cubicBezTo>
                <a:cubicBezTo>
                  <a:pt x="508635" y="38100"/>
                  <a:pt x="490538" y="42863"/>
                  <a:pt x="474345" y="51435"/>
                </a:cubicBezTo>
                <a:cubicBezTo>
                  <a:pt x="452438" y="20003"/>
                  <a:pt x="417195" y="0"/>
                  <a:pt x="376238" y="0"/>
                </a:cubicBezTo>
                <a:cubicBezTo>
                  <a:pt x="323850" y="0"/>
                  <a:pt x="279083" y="34290"/>
                  <a:pt x="262890" y="81915"/>
                </a:cubicBezTo>
                <a:cubicBezTo>
                  <a:pt x="245745" y="72390"/>
                  <a:pt x="225743" y="66675"/>
                  <a:pt x="204788" y="66675"/>
                </a:cubicBezTo>
                <a:cubicBezTo>
                  <a:pt x="139065" y="66675"/>
                  <a:pt x="85725" y="120015"/>
                  <a:pt x="85725" y="185738"/>
                </a:cubicBezTo>
                <a:cubicBezTo>
                  <a:pt x="85725" y="210503"/>
                  <a:pt x="93345" y="233363"/>
                  <a:pt x="106680" y="252413"/>
                </a:cubicBezTo>
                <a:cubicBezTo>
                  <a:pt x="44768" y="268605"/>
                  <a:pt x="0" y="323850"/>
                  <a:pt x="0" y="390525"/>
                </a:cubicBezTo>
                <a:cubicBezTo>
                  <a:pt x="0" y="469583"/>
                  <a:pt x="63818" y="533400"/>
                  <a:pt x="142875" y="533400"/>
                </a:cubicBezTo>
                <a:cubicBezTo>
                  <a:pt x="154305" y="533400"/>
                  <a:pt x="165735" y="531495"/>
                  <a:pt x="177165" y="529590"/>
                </a:cubicBezTo>
                <a:cubicBezTo>
                  <a:pt x="222885" y="550545"/>
                  <a:pt x="323850" y="611505"/>
                  <a:pt x="328613" y="681038"/>
                </a:cubicBezTo>
                <a:lnTo>
                  <a:pt x="324803" y="771525"/>
                </a:lnTo>
                <a:cubicBezTo>
                  <a:pt x="324803" y="776288"/>
                  <a:pt x="322898" y="781050"/>
                  <a:pt x="319088" y="784860"/>
                </a:cubicBezTo>
                <a:lnTo>
                  <a:pt x="310515" y="793433"/>
                </a:lnTo>
                <a:cubicBezTo>
                  <a:pt x="304800" y="800100"/>
                  <a:pt x="308610" y="809625"/>
                  <a:pt x="317183" y="809625"/>
                </a:cubicBezTo>
                <a:lnTo>
                  <a:pt x="421958" y="809625"/>
                </a:lnTo>
                <a:cubicBezTo>
                  <a:pt x="429578" y="809625"/>
                  <a:pt x="433388" y="802005"/>
                  <a:pt x="430530" y="795338"/>
                </a:cubicBezTo>
                <a:cubicBezTo>
                  <a:pt x="430530" y="795338"/>
                  <a:pt x="425768" y="785813"/>
                  <a:pt x="422910" y="782955"/>
                </a:cubicBezTo>
                <a:cubicBezTo>
                  <a:pt x="420053" y="779145"/>
                  <a:pt x="417195" y="775335"/>
                  <a:pt x="417195" y="769620"/>
                </a:cubicBezTo>
                <a:lnTo>
                  <a:pt x="413385" y="654368"/>
                </a:lnTo>
                <a:cubicBezTo>
                  <a:pt x="413385" y="653415"/>
                  <a:pt x="414338" y="652463"/>
                  <a:pt x="414338" y="652463"/>
                </a:cubicBezTo>
                <a:cubicBezTo>
                  <a:pt x="421958" y="618173"/>
                  <a:pt x="467678" y="595313"/>
                  <a:pt x="516255" y="571500"/>
                </a:cubicBezTo>
                <a:cubicBezTo>
                  <a:pt x="564833" y="547688"/>
                  <a:pt x="621983" y="519113"/>
                  <a:pt x="640080" y="469583"/>
                </a:cubicBezTo>
                <a:cubicBezTo>
                  <a:pt x="651510" y="473393"/>
                  <a:pt x="663893" y="476250"/>
                  <a:pt x="677228" y="476250"/>
                </a:cubicBezTo>
                <a:cubicBezTo>
                  <a:pt x="740093" y="476250"/>
                  <a:pt x="791528" y="424815"/>
                  <a:pt x="791528" y="361950"/>
                </a:cubicBezTo>
                <a:cubicBezTo>
                  <a:pt x="790575" y="313373"/>
                  <a:pt x="760095" y="271463"/>
                  <a:pt x="717233" y="255270"/>
                </a:cubicBezTo>
                <a:close/>
                <a:moveTo>
                  <a:pt x="374333" y="545783"/>
                </a:moveTo>
                <a:cubicBezTo>
                  <a:pt x="371475" y="521970"/>
                  <a:pt x="365760" y="493395"/>
                  <a:pt x="354330" y="465773"/>
                </a:cubicBezTo>
                <a:cubicBezTo>
                  <a:pt x="378143" y="462915"/>
                  <a:pt x="400050" y="455295"/>
                  <a:pt x="419100" y="443865"/>
                </a:cubicBezTo>
                <a:cubicBezTo>
                  <a:pt x="399098" y="478155"/>
                  <a:pt x="383858" y="515303"/>
                  <a:pt x="374333" y="545783"/>
                </a:cubicBezTo>
                <a:close/>
                <a:moveTo>
                  <a:pt x="230505" y="502920"/>
                </a:moveTo>
                <a:cubicBezTo>
                  <a:pt x="247650" y="489585"/>
                  <a:pt x="261938" y="471488"/>
                  <a:pt x="272415" y="451485"/>
                </a:cubicBezTo>
                <a:cubicBezTo>
                  <a:pt x="280988" y="455295"/>
                  <a:pt x="289560" y="459105"/>
                  <a:pt x="299085" y="461010"/>
                </a:cubicBezTo>
                <a:cubicBezTo>
                  <a:pt x="323850" y="501968"/>
                  <a:pt x="328613" y="548640"/>
                  <a:pt x="328613" y="578168"/>
                </a:cubicBezTo>
                <a:cubicBezTo>
                  <a:pt x="298133" y="545783"/>
                  <a:pt x="259080" y="520065"/>
                  <a:pt x="230505" y="502920"/>
                </a:cubicBezTo>
                <a:close/>
                <a:moveTo>
                  <a:pt x="494348" y="528638"/>
                </a:moveTo>
                <a:cubicBezTo>
                  <a:pt x="466725" y="541973"/>
                  <a:pt x="438150" y="556260"/>
                  <a:pt x="415290" y="573405"/>
                </a:cubicBezTo>
                <a:cubicBezTo>
                  <a:pt x="427673" y="534353"/>
                  <a:pt x="449580" y="475298"/>
                  <a:pt x="483870" y="432435"/>
                </a:cubicBezTo>
                <a:cubicBezTo>
                  <a:pt x="507683" y="447675"/>
                  <a:pt x="536258" y="456248"/>
                  <a:pt x="566738" y="456248"/>
                </a:cubicBezTo>
                <a:cubicBezTo>
                  <a:pt x="576263" y="456248"/>
                  <a:pt x="584835" y="455295"/>
                  <a:pt x="593408" y="453390"/>
                </a:cubicBezTo>
                <a:cubicBezTo>
                  <a:pt x="582930" y="482918"/>
                  <a:pt x="545783" y="502920"/>
                  <a:pt x="494348" y="528638"/>
                </a:cubicBezTo>
                <a:close/>
              </a:path>
            </a:pathLst>
          </a:custGeom>
          <a:solidFill>
            <a:srgbClr val="76717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pic>
        <p:nvPicPr>
          <p:cNvPr id="9" name="그래픽 8" descr="아기">
            <a:extLst>
              <a:ext uri="{FF2B5EF4-FFF2-40B4-BE49-F238E27FC236}">
                <a16:creationId xmlns:a16="http://schemas.microsoft.com/office/drawing/2014/main" id="{BFCF00EB-68F1-4D51-88F5-E2EB54AC4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0408" y="37480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0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5FE0EFAD-86C2-4185-A375-AC0BB18AC2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52" y="1"/>
            <a:ext cx="4068854" cy="68580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65ED44B-783E-434F-B3A2-A0CF0B024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54292" y="7685"/>
            <a:ext cx="4068854" cy="684262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50162711-B15E-446B-B72D-C24289C79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6113" y="7685"/>
            <a:ext cx="4068854" cy="6842628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9EBF4A23-CC7A-40C8-8D86-984F54C90D84}"/>
              </a:ext>
            </a:extLst>
          </p:cNvPr>
          <p:cNvSpPr/>
          <p:nvPr/>
        </p:nvSpPr>
        <p:spPr>
          <a:xfrm>
            <a:off x="-4982" y="-15239"/>
            <a:ext cx="4056444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75765C6-2975-4002-833A-D42B12F4E454}"/>
              </a:ext>
            </a:extLst>
          </p:cNvPr>
          <p:cNvSpPr/>
          <p:nvPr/>
        </p:nvSpPr>
        <p:spPr>
          <a:xfrm>
            <a:off x="4069532" y="-19082"/>
            <a:ext cx="4056444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E6F3187-0B5E-4AE6-AD12-CD0A52E3FFBB}"/>
              </a:ext>
            </a:extLst>
          </p:cNvPr>
          <p:cNvSpPr/>
          <p:nvPr/>
        </p:nvSpPr>
        <p:spPr>
          <a:xfrm>
            <a:off x="8122470" y="-7687"/>
            <a:ext cx="4056444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2E784C-0BD3-4583-B27C-45C7868B9364}"/>
              </a:ext>
            </a:extLst>
          </p:cNvPr>
          <p:cNvSpPr txBox="1"/>
          <p:nvPr/>
        </p:nvSpPr>
        <p:spPr>
          <a:xfrm>
            <a:off x="1134802" y="352864"/>
            <a:ext cx="178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rgbClr val="3E526B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七夕</a:t>
            </a:r>
            <a:r>
              <a:rPr lang="en-US" altLang="ko-KR" sz="2800" b="1" dirty="0">
                <a:solidFill>
                  <a:srgbClr val="3E526B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2800" b="1" dirty="0">
                <a:solidFill>
                  <a:srgbClr val="3E526B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칠석</a:t>
            </a:r>
            <a:r>
              <a:rPr lang="ja-JP" altLang="en-US" sz="2000" b="1" dirty="0">
                <a:solidFill>
                  <a:srgbClr val="3E526B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endParaRPr lang="en-US" altLang="ja-JP" sz="2000" b="1" dirty="0">
              <a:solidFill>
                <a:srgbClr val="3E526B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1E1D69-11FC-4C28-BC17-E33B6C7095C2}"/>
              </a:ext>
            </a:extLst>
          </p:cNvPr>
          <p:cNvSpPr txBox="1"/>
          <p:nvPr/>
        </p:nvSpPr>
        <p:spPr>
          <a:xfrm>
            <a:off x="4871983" y="352864"/>
            <a:ext cx="244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3E526B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お</a:t>
            </a:r>
            <a:r>
              <a:rPr lang="ko-KR" altLang="en-US" sz="2800" b="1" dirty="0">
                <a:solidFill>
                  <a:srgbClr val="3E526B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盆</a:t>
            </a:r>
            <a:r>
              <a:rPr lang="en-US" altLang="ko-KR" sz="2800" b="1" dirty="0">
                <a:solidFill>
                  <a:srgbClr val="3E526B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2800" b="1" dirty="0">
                <a:solidFill>
                  <a:srgbClr val="3E526B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오봉</a:t>
            </a:r>
            <a:endParaRPr lang="en-US" altLang="ko-KR" sz="2800" b="1" dirty="0">
              <a:solidFill>
                <a:srgbClr val="3E526B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43D43A-7DAF-485A-AF75-0372DB1E591F}"/>
              </a:ext>
            </a:extLst>
          </p:cNvPr>
          <p:cNvSpPr txBox="1"/>
          <p:nvPr/>
        </p:nvSpPr>
        <p:spPr>
          <a:xfrm>
            <a:off x="8811170" y="352864"/>
            <a:ext cx="270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rgbClr val="3E526B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お月見</a:t>
            </a:r>
            <a:r>
              <a:rPr lang="en-US" altLang="ko-KR" sz="2800" b="1" dirty="0">
                <a:solidFill>
                  <a:srgbClr val="3E526B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2800" b="1" dirty="0">
                <a:solidFill>
                  <a:srgbClr val="3E526B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달맞이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57EBA-44B9-47F6-B107-ADC7C82EFC22}"/>
              </a:ext>
            </a:extLst>
          </p:cNvPr>
          <p:cNvSpPr txBox="1"/>
          <p:nvPr/>
        </p:nvSpPr>
        <p:spPr>
          <a:xfrm>
            <a:off x="31442" y="1897670"/>
            <a:ext cx="39835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r>
              <a:rPr lang="ko-KR" altLang="en-US" dirty="0" err="1"/>
              <a:t>오리히메</a:t>
            </a:r>
            <a:r>
              <a:rPr lang="en-US" altLang="ko-KR" dirty="0"/>
              <a:t>(</a:t>
            </a:r>
            <a:r>
              <a:rPr lang="ko-KR" altLang="en-US" dirty="0"/>
              <a:t>직녀</a:t>
            </a:r>
            <a:r>
              <a:rPr lang="en-US" altLang="ko-KR" dirty="0"/>
              <a:t>)</a:t>
            </a:r>
            <a:r>
              <a:rPr lang="ko-KR" altLang="en-US" dirty="0"/>
              <a:t>와 </a:t>
            </a:r>
            <a:r>
              <a:rPr lang="ko-KR" altLang="en-US" dirty="0" err="1"/>
              <a:t>와히코보시</a:t>
            </a:r>
            <a:r>
              <a:rPr lang="en-US" altLang="ko-KR" dirty="0"/>
              <a:t>(</a:t>
            </a:r>
            <a:r>
              <a:rPr lang="ko-KR" altLang="en-US" dirty="0"/>
              <a:t>견우성</a:t>
            </a:r>
            <a:r>
              <a:rPr lang="en-US" altLang="ko-KR" dirty="0"/>
              <a:t>)</a:t>
            </a:r>
            <a:r>
              <a:rPr lang="ko-KR" altLang="en-US" dirty="0"/>
              <a:t>이 </a:t>
            </a:r>
            <a:r>
              <a:rPr lang="en-US" altLang="ko-KR" dirty="0"/>
              <a:t>1</a:t>
            </a:r>
            <a:r>
              <a:rPr lang="ko-KR" altLang="en-US" dirty="0"/>
              <a:t>년에 한 번 만날 수 있게 </a:t>
            </a:r>
            <a:r>
              <a:rPr lang="ko-KR" altLang="en-US" dirty="0" err="1"/>
              <a:t>허락된날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에도시대    명절 중 하나로 </a:t>
            </a:r>
            <a:r>
              <a:rPr lang="ko-KR" altLang="en-US" dirty="0" err="1"/>
              <a:t>에도막부의</a:t>
            </a:r>
            <a:r>
              <a:rPr lang="ko-KR" altLang="en-US" dirty="0"/>
              <a:t> 공식 행사</a:t>
            </a:r>
            <a:endParaRPr lang="en-US" altLang="ko-KR" dirty="0"/>
          </a:p>
          <a:p>
            <a:r>
              <a:rPr lang="ko-KR" altLang="en-US" dirty="0"/>
              <a:t>그 후</a:t>
            </a:r>
            <a:r>
              <a:rPr lang="en-US" altLang="ko-KR" dirty="0"/>
              <a:t>, </a:t>
            </a:r>
            <a:r>
              <a:rPr lang="ko-KR" altLang="en-US" dirty="0" err="1"/>
              <a:t>다나바타</a:t>
            </a:r>
            <a:r>
              <a:rPr lang="ko-KR" altLang="en-US" dirty="0"/>
              <a:t> 폐지 되고 점차 소규모의 </a:t>
            </a:r>
            <a:r>
              <a:rPr lang="ko-KR" altLang="en-US" dirty="0" err="1"/>
              <a:t>마쓰리로</a:t>
            </a:r>
            <a:r>
              <a:rPr lang="ko-KR" altLang="en-US" dirty="0"/>
              <a:t> 바뀜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오늘날</a:t>
            </a:r>
            <a:r>
              <a:rPr lang="en-US" altLang="ko-KR" dirty="0"/>
              <a:t>, </a:t>
            </a:r>
            <a:r>
              <a:rPr lang="ko-KR" altLang="en-US" dirty="0" err="1"/>
              <a:t>다나바타</a:t>
            </a:r>
            <a:r>
              <a:rPr lang="ko-KR" altLang="en-US" dirty="0"/>
              <a:t> 무렵이 되면 문구점에서 </a:t>
            </a:r>
            <a:r>
              <a:rPr lang="ko-KR" altLang="en-US" dirty="0" err="1"/>
              <a:t>단자쿠를</a:t>
            </a:r>
            <a:r>
              <a:rPr lang="ko-KR" altLang="en-US" dirty="0"/>
              <a:t> 팔고 꽃가게에서는 대나무를 팜</a:t>
            </a:r>
            <a:r>
              <a:rPr lang="en-US" altLang="ko-KR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FD96CF-CF07-4888-B11B-41B0E99FBD35}"/>
              </a:ext>
            </a:extLst>
          </p:cNvPr>
          <p:cNvSpPr txBox="1"/>
          <p:nvPr/>
        </p:nvSpPr>
        <p:spPr>
          <a:xfrm>
            <a:off x="4157620" y="1935545"/>
            <a:ext cx="39835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우란봉에</a:t>
            </a:r>
            <a:r>
              <a:rPr lang="en-US" altLang="ko-KR" dirty="0"/>
              <a:t>, </a:t>
            </a:r>
            <a:r>
              <a:rPr lang="ko-KR" altLang="en-US" dirty="0"/>
              <a:t>즉 백중맞이를 줄인 말로 조상을 공양하는 행사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각 지역에 따라 다르지만 일반적으로 </a:t>
            </a:r>
            <a:r>
              <a:rPr lang="en-US" altLang="ko-KR" dirty="0"/>
              <a:t>8</a:t>
            </a:r>
            <a:r>
              <a:rPr lang="ko-KR" altLang="en-US" dirty="0"/>
              <a:t>월</a:t>
            </a:r>
            <a:r>
              <a:rPr lang="en-US" altLang="ko-KR" dirty="0"/>
              <a:t>13~16</a:t>
            </a:r>
            <a:r>
              <a:rPr lang="ko-KR" altLang="en-US" dirty="0"/>
              <a:t>일까지 오봉이라 함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첫날인 </a:t>
            </a:r>
            <a:r>
              <a:rPr lang="en-US" altLang="ko-KR" dirty="0"/>
              <a:t>13</a:t>
            </a:r>
            <a:r>
              <a:rPr lang="ko-KR" altLang="en-US" dirty="0"/>
              <a:t>일은 저승에서 돌아온 선조의 영혼을 맞이하는 날로 </a:t>
            </a:r>
            <a:r>
              <a:rPr lang="ko-KR" altLang="en-US" dirty="0" err="1"/>
              <a:t>무카에봉</a:t>
            </a:r>
            <a:r>
              <a:rPr lang="en-US" altLang="ko-KR" dirty="0"/>
              <a:t>(</a:t>
            </a:r>
            <a:r>
              <a:rPr lang="ko-KR" altLang="en-US" dirty="0"/>
              <a:t>오봉의 시작</a:t>
            </a:r>
            <a:r>
              <a:rPr lang="en-US" altLang="ko-KR" dirty="0"/>
              <a:t>)</a:t>
            </a:r>
            <a:r>
              <a:rPr lang="ko-KR" altLang="en-US" dirty="0"/>
              <a:t>이라 하고 오봉의 마지막날인 </a:t>
            </a:r>
            <a:r>
              <a:rPr lang="en-US" altLang="ko-KR" dirty="0"/>
              <a:t>16</a:t>
            </a:r>
            <a:r>
              <a:rPr lang="ko-KR" altLang="en-US" dirty="0"/>
              <a:t>일은 영혼을 하늘로 보내는 </a:t>
            </a:r>
            <a:r>
              <a:rPr lang="ko-KR" altLang="en-US" dirty="0" err="1"/>
              <a:t>오쿠리봉</a:t>
            </a:r>
            <a:r>
              <a:rPr lang="en-US" altLang="ko-KR" dirty="0"/>
              <a:t>(</a:t>
            </a:r>
            <a:r>
              <a:rPr lang="ko-KR" altLang="en-US" dirty="0"/>
              <a:t>오봉을 마침</a:t>
            </a:r>
            <a:r>
              <a:rPr lang="en-US" altLang="ko-KR" dirty="0"/>
              <a:t>)</a:t>
            </a:r>
            <a:r>
              <a:rPr lang="ko-KR" altLang="en-US" dirty="0"/>
              <a:t>이라고 함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오늘 날</a:t>
            </a:r>
            <a:r>
              <a:rPr lang="en-US" altLang="ko-KR" dirty="0"/>
              <a:t>, </a:t>
            </a:r>
            <a:r>
              <a:rPr lang="ko-KR" altLang="en-US" dirty="0"/>
              <a:t>종교적인 색채가 약해지고 형식 또한 간소화</a:t>
            </a:r>
            <a:r>
              <a:rPr lang="en-US" altLang="ko-KR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E5742C-DB1A-43D4-A42E-4B62B716E605}"/>
              </a:ext>
            </a:extLst>
          </p:cNvPr>
          <p:cNvSpPr txBox="1"/>
          <p:nvPr/>
        </p:nvSpPr>
        <p:spPr>
          <a:xfrm>
            <a:off x="8201371" y="2303874"/>
            <a:ext cx="39835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오츠키미</a:t>
            </a:r>
            <a:r>
              <a:rPr lang="en-US" altLang="ko-KR" dirty="0"/>
              <a:t>(</a:t>
            </a:r>
            <a:r>
              <a:rPr lang="ko-KR" altLang="en-US" dirty="0"/>
              <a:t>달맞이</a:t>
            </a:r>
            <a:r>
              <a:rPr lang="en-US" altLang="ko-KR" dirty="0"/>
              <a:t>)</a:t>
            </a:r>
            <a:r>
              <a:rPr lang="ko-KR" altLang="en-US" dirty="0"/>
              <a:t>는 뜻은 말 그대로 「月を見る</a:t>
            </a:r>
            <a:r>
              <a:rPr lang="en-US" altLang="ko-KR" dirty="0"/>
              <a:t>(</a:t>
            </a:r>
            <a:r>
              <a:rPr lang="ko-KR" altLang="en-US" dirty="0"/>
              <a:t>달을 보다</a:t>
            </a:r>
            <a:r>
              <a:rPr lang="en-US" altLang="ko-KR" dirty="0"/>
              <a:t>)</a:t>
            </a:r>
            <a:r>
              <a:rPr lang="ko-KR" altLang="en-US" dirty="0"/>
              <a:t>」 라는 뜻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과거</a:t>
            </a:r>
            <a:r>
              <a:rPr lang="en-US" altLang="ko-KR" dirty="0"/>
              <a:t>: </a:t>
            </a:r>
            <a:r>
              <a:rPr lang="ko-KR" altLang="en-US" dirty="0"/>
              <a:t>귀족들이 술자리나 잔치를 하며 달을 보거나</a:t>
            </a:r>
            <a:r>
              <a:rPr lang="en-US" altLang="ko-KR" dirty="0"/>
              <a:t>, </a:t>
            </a:r>
            <a:r>
              <a:rPr lang="ko-KR" altLang="en-US" dirty="0"/>
              <a:t>배를 타고 수명에 비치는 달을 감상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현재</a:t>
            </a:r>
            <a:r>
              <a:rPr lang="en-US" altLang="ko-KR" dirty="0"/>
              <a:t>: </a:t>
            </a:r>
            <a:r>
              <a:rPr lang="ko-KR" altLang="en-US" dirty="0"/>
              <a:t>억새풀을 장식하고 토란</a:t>
            </a:r>
            <a:r>
              <a:rPr lang="en-US" altLang="ko-KR" dirty="0"/>
              <a:t>,</a:t>
            </a:r>
            <a:r>
              <a:rPr lang="ko-KR" altLang="en-US" dirty="0"/>
              <a:t>밤 등을 신불에 오림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D39FC872-DF23-4680-8FEC-F189309CAB50}"/>
              </a:ext>
            </a:extLst>
          </p:cNvPr>
          <p:cNvCxnSpPr>
            <a:cxnSpLocks/>
          </p:cNvCxnSpPr>
          <p:nvPr/>
        </p:nvCxnSpPr>
        <p:spPr>
          <a:xfrm>
            <a:off x="1104985" y="3180521"/>
            <a:ext cx="21692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10" grpId="0"/>
      <p:bldP spid="11" grpId="0"/>
      <p:bldP spid="12" grpId="0"/>
      <p:bldP spid="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827ADDC0-6E09-41AA-8CA7-519A604F2E17}"/>
              </a:ext>
            </a:extLst>
          </p:cNvPr>
          <p:cNvSpPr/>
          <p:nvPr/>
        </p:nvSpPr>
        <p:spPr>
          <a:xfrm rot="18869945">
            <a:off x="11564667" y="-1346887"/>
            <a:ext cx="221771" cy="4407902"/>
          </a:xfrm>
          <a:prstGeom prst="rect">
            <a:avLst/>
          </a:prstGeom>
          <a:solidFill>
            <a:srgbClr val="3E4E61"/>
          </a:solidFill>
          <a:ln>
            <a:solidFill>
              <a:srgbClr val="3E4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평행 사변형 10">
            <a:extLst>
              <a:ext uri="{FF2B5EF4-FFF2-40B4-BE49-F238E27FC236}">
                <a16:creationId xmlns:a16="http://schemas.microsoft.com/office/drawing/2014/main" id="{A683DF39-2310-4F2B-AA1B-FE273EE914EC}"/>
              </a:ext>
            </a:extLst>
          </p:cNvPr>
          <p:cNvSpPr/>
          <p:nvPr/>
        </p:nvSpPr>
        <p:spPr>
          <a:xfrm rot="8004621">
            <a:off x="11310184" y="-1024704"/>
            <a:ext cx="301380" cy="4497507"/>
          </a:xfrm>
          <a:prstGeom prst="parallelogram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D4AF4-C9A0-4A8A-A772-1C25FDD12223}"/>
              </a:ext>
            </a:extLst>
          </p:cNvPr>
          <p:cNvSpPr txBox="1"/>
          <p:nvPr/>
        </p:nvSpPr>
        <p:spPr>
          <a:xfrm>
            <a:off x="0" y="3948275"/>
            <a:ext cx="2502536" cy="461665"/>
          </a:xfrm>
          <a:prstGeom prst="rect">
            <a:avLst/>
          </a:prstGeom>
          <a:noFill/>
          <a:ln w="19050">
            <a:solidFill>
              <a:srgbClr val="76717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3E526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神無月</a:t>
            </a:r>
            <a:r>
              <a:rPr lang="en-US" altLang="ko-KR" sz="2400" b="1" dirty="0">
                <a:solidFill>
                  <a:srgbClr val="3E526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ko-KR" altLang="en-US" sz="2400" b="1" dirty="0">
                <a:solidFill>
                  <a:srgbClr val="3E526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음력</a:t>
            </a:r>
            <a:r>
              <a:rPr lang="en-US" altLang="ko-KR" sz="2400" b="1" dirty="0">
                <a:solidFill>
                  <a:srgbClr val="3E526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10</a:t>
            </a:r>
            <a:r>
              <a:rPr lang="ko-KR" altLang="en-US" sz="2400" b="1" dirty="0">
                <a:solidFill>
                  <a:srgbClr val="3E526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월</a:t>
            </a:r>
            <a:endParaRPr lang="en-US" altLang="ja-JP" b="1" dirty="0">
              <a:solidFill>
                <a:srgbClr val="3E526B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458B4-9CCF-47C9-AAB4-ED9AE9015DDC}"/>
              </a:ext>
            </a:extLst>
          </p:cNvPr>
          <p:cNvSpPr txBox="1"/>
          <p:nvPr/>
        </p:nvSpPr>
        <p:spPr>
          <a:xfrm>
            <a:off x="4685545" y="410102"/>
            <a:ext cx="2396620" cy="461665"/>
          </a:xfrm>
          <a:prstGeom prst="rect">
            <a:avLst/>
          </a:prstGeom>
          <a:noFill/>
          <a:ln w="19050">
            <a:solidFill>
              <a:srgbClr val="76717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3E526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七五三</a:t>
            </a:r>
            <a:r>
              <a:rPr lang="en-US" altLang="ko-KR" sz="2400" b="1" dirty="0">
                <a:solidFill>
                  <a:srgbClr val="3E526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ko-KR" altLang="en-US" sz="2400" b="1" dirty="0" err="1">
                <a:solidFill>
                  <a:srgbClr val="3E526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시치고산</a:t>
            </a:r>
            <a:endParaRPr lang="en-US" altLang="ko-KR" sz="2400" b="1" dirty="0">
              <a:solidFill>
                <a:srgbClr val="3E526B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DCA35-4E93-4B64-91C2-805992729413}"/>
              </a:ext>
            </a:extLst>
          </p:cNvPr>
          <p:cNvSpPr txBox="1"/>
          <p:nvPr/>
        </p:nvSpPr>
        <p:spPr>
          <a:xfrm>
            <a:off x="9659609" y="3346194"/>
            <a:ext cx="2613671" cy="461665"/>
          </a:xfrm>
          <a:prstGeom prst="rect">
            <a:avLst/>
          </a:prstGeom>
          <a:noFill/>
          <a:ln w="19050">
            <a:solidFill>
              <a:srgbClr val="76717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3E526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大晦日</a:t>
            </a:r>
            <a:r>
              <a:rPr lang="en-US" altLang="ko-KR" sz="2400" b="1" dirty="0">
                <a:solidFill>
                  <a:srgbClr val="3E526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ko-KR" altLang="en-US" sz="2400" b="1" dirty="0" err="1">
                <a:solidFill>
                  <a:srgbClr val="3E526B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섣달그믐달</a:t>
            </a:r>
            <a:endParaRPr lang="ko-KR" altLang="en-US" sz="2000" b="1" dirty="0">
              <a:solidFill>
                <a:srgbClr val="3E526B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B8B48AA-E2DE-43CF-8CFD-86EEDBC849D7}"/>
              </a:ext>
            </a:extLst>
          </p:cNvPr>
          <p:cNvSpPr/>
          <p:nvPr/>
        </p:nvSpPr>
        <p:spPr>
          <a:xfrm>
            <a:off x="4044824" y="4409940"/>
            <a:ext cx="1533546" cy="15020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3E5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031D418-BB3F-4DAA-B0FE-BDCC8B861DB4}"/>
              </a:ext>
            </a:extLst>
          </p:cNvPr>
          <p:cNvSpPr/>
          <p:nvPr/>
        </p:nvSpPr>
        <p:spPr>
          <a:xfrm>
            <a:off x="4079987" y="1284776"/>
            <a:ext cx="1533546" cy="150206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3F4E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4FAE281-A419-4BF7-AB4F-D2FD490EE15D}"/>
              </a:ext>
            </a:extLst>
          </p:cNvPr>
          <p:cNvSpPr/>
          <p:nvPr/>
        </p:nvSpPr>
        <p:spPr>
          <a:xfrm>
            <a:off x="6668092" y="4409940"/>
            <a:ext cx="1533546" cy="150206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3F4E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6B3C3B7-757E-4F86-92ED-DE6D64730C5C}"/>
              </a:ext>
            </a:extLst>
          </p:cNvPr>
          <p:cNvSpPr/>
          <p:nvPr/>
        </p:nvSpPr>
        <p:spPr>
          <a:xfrm>
            <a:off x="6668092" y="1284776"/>
            <a:ext cx="1533546" cy="15020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rgbClr val="3E5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514929-917D-425C-9C8A-544DAAB3D1D9}"/>
              </a:ext>
            </a:extLst>
          </p:cNvPr>
          <p:cNvSpPr/>
          <p:nvPr/>
        </p:nvSpPr>
        <p:spPr>
          <a:xfrm>
            <a:off x="2416147" y="2556604"/>
            <a:ext cx="2072500" cy="202995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3E5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D839829-3BAD-46B0-8A7B-27AC1AB0E016}"/>
              </a:ext>
            </a:extLst>
          </p:cNvPr>
          <p:cNvSpPr/>
          <p:nvPr/>
        </p:nvSpPr>
        <p:spPr>
          <a:xfrm>
            <a:off x="7703353" y="2556604"/>
            <a:ext cx="2072500" cy="202995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3E5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5C28348-3369-404A-A171-C449F6CABF7D}"/>
              </a:ext>
            </a:extLst>
          </p:cNvPr>
          <p:cNvSpPr/>
          <p:nvPr/>
        </p:nvSpPr>
        <p:spPr>
          <a:xfrm>
            <a:off x="5090595" y="2556604"/>
            <a:ext cx="2072500" cy="2029952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3E5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2F202A-FFEF-4783-A218-799D0B79F1C4}"/>
              </a:ext>
            </a:extLst>
          </p:cNvPr>
          <p:cNvSpPr txBox="1"/>
          <p:nvPr/>
        </p:nvSpPr>
        <p:spPr>
          <a:xfrm>
            <a:off x="42333" y="5339946"/>
            <a:ext cx="3948029" cy="923330"/>
          </a:xfrm>
          <a:prstGeom prst="rect">
            <a:avLst/>
          </a:prstGeom>
          <a:noFill/>
          <a:ln w="28575">
            <a:solidFill>
              <a:srgbClr val="76717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달의 차고 기움의 기준으로 생활하고 있던 무렵의 달을 칭하는 이름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45D3A3-67FA-4D3D-970D-B0DD10CA88B2}"/>
              </a:ext>
            </a:extLst>
          </p:cNvPr>
          <p:cNvSpPr txBox="1"/>
          <p:nvPr/>
        </p:nvSpPr>
        <p:spPr>
          <a:xfrm>
            <a:off x="8201638" y="4696061"/>
            <a:ext cx="3948029" cy="203132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오곡을 지키는 신을 맞이하기 위해 대청소를 함</a:t>
            </a:r>
            <a:endParaRPr lang="en-US" altLang="ko-KR" dirty="0"/>
          </a:p>
          <a:p>
            <a:r>
              <a:rPr lang="ko-KR" altLang="en-US" dirty="0"/>
              <a:t>온 가족인 </a:t>
            </a:r>
            <a:r>
              <a:rPr lang="ko-KR" altLang="en-US" dirty="0" err="1"/>
              <a:t>소바를</a:t>
            </a:r>
            <a:r>
              <a:rPr lang="ko-KR" altLang="en-US" dirty="0"/>
              <a:t> 먹기도 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밤 </a:t>
            </a:r>
            <a:r>
              <a:rPr lang="en-US" altLang="ko-KR" dirty="0"/>
              <a:t>11</a:t>
            </a:r>
            <a:r>
              <a:rPr lang="ko-KR" altLang="en-US" dirty="0"/>
              <a:t>시 반쯤 부터 전국각지의      절에서 제야의 종소리를 치기 시작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남녀대항 형식의 대형음악프로그램을 방송함</a:t>
            </a:r>
            <a:r>
              <a:rPr lang="en-US" altLang="ko-KR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ECD7FB-C87E-4F94-83B6-FB300AD90CF3}"/>
              </a:ext>
            </a:extLst>
          </p:cNvPr>
          <p:cNvSpPr txBox="1"/>
          <p:nvPr/>
        </p:nvSpPr>
        <p:spPr>
          <a:xfrm>
            <a:off x="114065" y="388201"/>
            <a:ext cx="3965922" cy="2031325"/>
          </a:xfrm>
          <a:prstGeom prst="rect">
            <a:avLst/>
          </a:prstGeom>
          <a:noFill/>
          <a:ln w="28575">
            <a:solidFill>
              <a:srgbClr val="76717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어린이의 성장과 행복을 빌고 신사에 참배하는 날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옛날</a:t>
            </a:r>
            <a:r>
              <a:rPr lang="en-US" altLang="ko-KR" dirty="0"/>
              <a:t>, </a:t>
            </a:r>
            <a:r>
              <a:rPr lang="ko-KR" altLang="en-US" dirty="0"/>
              <a:t>머리 기르는 의식</a:t>
            </a:r>
            <a:r>
              <a:rPr lang="en-US" altLang="ko-KR" dirty="0"/>
              <a:t>, </a:t>
            </a:r>
            <a:r>
              <a:rPr lang="ko-KR" altLang="en-US" dirty="0" err="1"/>
              <a:t>하카마를</a:t>
            </a:r>
            <a:r>
              <a:rPr lang="ko-KR" altLang="en-US" dirty="0"/>
              <a:t> 입는 의식</a:t>
            </a:r>
            <a:r>
              <a:rPr lang="en-US" altLang="ko-KR" dirty="0"/>
              <a:t>, </a:t>
            </a:r>
            <a:r>
              <a:rPr lang="ko-KR" altLang="en-US" dirty="0" err="1"/>
              <a:t>츠케오비</a:t>
            </a:r>
            <a:r>
              <a:rPr lang="en-US" altLang="ko-KR" dirty="0"/>
              <a:t>, </a:t>
            </a:r>
            <a:r>
              <a:rPr lang="ko-KR" altLang="en-US" dirty="0" err="1"/>
              <a:t>오비를</a:t>
            </a:r>
            <a:r>
              <a:rPr lang="ko-KR" altLang="en-US" dirty="0"/>
              <a:t> 매는 의식을 행함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C0CEE3-0454-44C4-8D9F-3A93659C3837}"/>
              </a:ext>
            </a:extLst>
          </p:cNvPr>
          <p:cNvSpPr txBox="1"/>
          <p:nvPr/>
        </p:nvSpPr>
        <p:spPr>
          <a:xfrm>
            <a:off x="8301707" y="1838644"/>
            <a:ext cx="3840572" cy="646331"/>
          </a:xfrm>
          <a:prstGeom prst="rect">
            <a:avLst/>
          </a:prstGeom>
          <a:noFill/>
          <a:ln w="28575">
            <a:solidFill>
              <a:srgbClr val="76717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 </a:t>
            </a:r>
            <a:r>
              <a:rPr lang="ko-KR" altLang="en-US" dirty="0"/>
              <a:t>현재</a:t>
            </a:r>
            <a:r>
              <a:rPr lang="en-US" altLang="ko-KR" dirty="0"/>
              <a:t>, </a:t>
            </a:r>
            <a:r>
              <a:rPr lang="ko-KR" altLang="en-US" dirty="0"/>
              <a:t>어린이에게 명절 옷 </a:t>
            </a:r>
            <a:r>
              <a:rPr lang="ko-KR" altLang="en-US" dirty="0" err="1"/>
              <a:t>하레기를</a:t>
            </a:r>
            <a:r>
              <a:rPr lang="ko-KR" altLang="en-US" dirty="0"/>
              <a:t> 입히고 신사를 찾아가 참배</a:t>
            </a:r>
            <a:endParaRPr lang="en-US" altLang="ko-KR" dirty="0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49F2B5CC-C8BF-4103-9FB3-47025FEB793C}"/>
              </a:ext>
            </a:extLst>
          </p:cNvPr>
          <p:cNvCxnSpPr>
            <a:cxnSpLocks/>
            <a:stCxn id="7" idx="2"/>
            <a:endCxn id="20" idx="0"/>
          </p:cNvCxnSpPr>
          <p:nvPr/>
        </p:nvCxnSpPr>
        <p:spPr>
          <a:xfrm flipH="1">
            <a:off x="10175653" y="3807859"/>
            <a:ext cx="790792" cy="888202"/>
          </a:xfrm>
          <a:prstGeom prst="line">
            <a:avLst/>
          </a:prstGeom>
          <a:ln w="28575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4E38A3C3-990B-49B5-BADB-1AF64388E120}"/>
              </a:ext>
            </a:extLst>
          </p:cNvPr>
          <p:cNvCxnSpPr>
            <a:cxnSpLocks/>
            <a:stCxn id="6" idx="1"/>
            <a:endCxn id="21" idx="3"/>
          </p:cNvCxnSpPr>
          <p:nvPr/>
        </p:nvCxnSpPr>
        <p:spPr>
          <a:xfrm flipH="1">
            <a:off x="4079987" y="640935"/>
            <a:ext cx="605558" cy="762929"/>
          </a:xfrm>
          <a:prstGeom prst="line">
            <a:avLst/>
          </a:prstGeom>
          <a:ln w="28575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F22E754D-E7C4-484E-84F8-23BA03E4DF07}"/>
              </a:ext>
            </a:extLst>
          </p:cNvPr>
          <p:cNvCxnSpPr>
            <a:cxnSpLocks/>
            <a:stCxn id="22" idx="0"/>
            <a:endCxn id="6" idx="3"/>
          </p:cNvCxnSpPr>
          <p:nvPr/>
        </p:nvCxnSpPr>
        <p:spPr>
          <a:xfrm flipH="1" flipV="1">
            <a:off x="7082165" y="640935"/>
            <a:ext cx="3139828" cy="1197709"/>
          </a:xfrm>
          <a:prstGeom prst="line">
            <a:avLst/>
          </a:prstGeom>
          <a:ln w="28575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7756C5FB-4415-43A0-BDB3-559C5EA3FF36}"/>
              </a:ext>
            </a:extLst>
          </p:cNvPr>
          <p:cNvCxnSpPr>
            <a:cxnSpLocks/>
            <a:stCxn id="5" idx="2"/>
            <a:endCxn id="19" idx="0"/>
          </p:cNvCxnSpPr>
          <p:nvPr/>
        </p:nvCxnSpPr>
        <p:spPr>
          <a:xfrm>
            <a:off x="1251268" y="4409940"/>
            <a:ext cx="765080" cy="930006"/>
          </a:xfrm>
          <a:prstGeom prst="line">
            <a:avLst/>
          </a:prstGeom>
          <a:ln w="28575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1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4" grpId="0" animBg="1"/>
      <p:bldP spid="17" grpId="0" animBg="1"/>
      <p:bldP spid="18" grpId="0" animBg="1"/>
      <p:bldP spid="12" grpId="0" animBg="1"/>
      <p:bldP spid="16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Words>473</Words>
  <Application>Microsoft Office PowerPoint</Application>
  <PresentationFormat>와이드스크린</PresentationFormat>
  <Paragraphs>84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나눔고딕 ExtraBold</vt:lpstr>
      <vt:lpstr>나눔스퀘어</vt:lpstr>
      <vt:lpstr>나눔스퀘어 ExtraBold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LG</dc:creator>
  <cp:lastModifiedBy>이 동현</cp:lastModifiedBy>
  <cp:revision>66</cp:revision>
  <dcterms:created xsi:type="dcterms:W3CDTF">2019-03-21T08:34:05Z</dcterms:created>
  <dcterms:modified xsi:type="dcterms:W3CDTF">2019-03-29T14:54:15Z</dcterms:modified>
</cp:coreProperties>
</file>