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7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FFB3-2490-4BC6-9208-29BB4A707177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B6A0C-18F3-4AF5-96A8-64E4ECCBD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6B98B-591A-4180-845E-48AFB458F64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4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71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5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782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24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54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6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D8BCD8-99CD-49D6-ADA1-CCCFFF79CEC6}" type="slidenum">
              <a:rPr lang="ko-KR" altLang="en-US" smtClean="0">
                <a:solidFill>
                  <a:srgbClr val="637052"/>
                </a:solidFill>
              </a:rPr>
              <a:pPr/>
              <a:t>‹#›</a:t>
            </a:fld>
            <a:endParaRPr lang="ko-KR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2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4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73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E1DB-0D27-4972-8757-77081B0E7A38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CD8-99CD-49D6-ADA1-CCCFFF79CE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333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915D00-72B5-470E-A6CF-2D98FAD3AD34}" type="datetimeFigureOut">
              <a:rPr lang="ko-KR" altLang="en-US" smtClean="0"/>
              <a:pPr/>
              <a:t>2019-03-30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9A94ED-7D2A-4926-9D8B-E7C37CC47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07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665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white"/>
                </a:solidFill>
              </a:rPr>
              <a:pPr/>
              <a:t>2019-03-30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8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white"/>
                </a:solidFill>
              </a:rPr>
              <a:pPr/>
              <a:t>2019-03-30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973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1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white"/>
                </a:solidFill>
              </a:rPr>
              <a:pPr/>
              <a:t>2019-03-30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6858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40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1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1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white"/>
                </a:solidFill>
              </a:rPr>
              <a:pPr/>
              <a:t>2019-03-30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9A94ED-7D2A-4926-9D8B-E7C37CC47C59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65698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latinLnBrk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latinLnBrk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8055" y="5791253"/>
            <a:ext cx="453641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6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76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1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15D00-72B5-470E-A6CF-2D98FAD3AD34}" type="datetimeFigureOut">
              <a:rPr lang="ko-KR" altLang="en-US" smtClean="0">
                <a:solidFill>
                  <a:prstClr val="black"/>
                </a:solidFill>
              </a:rPr>
              <a:pPr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A94ED-7D2A-4926-9D8B-E7C37CC47C5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 latinLnBrk="1"/>
            <a:fld id="{022DE1DB-0D27-4972-8757-77081B0E7A38}" type="datetimeFigureOut">
              <a:rPr lang="ko-KR" altLang="en-US" smtClean="0"/>
              <a:pPr defTabSz="914400" latinLnBrk="1"/>
              <a:t>2019-03-30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 latinLnBrk="1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 latinLnBrk="1"/>
            <a:fld id="{7CD8BCD8-99CD-49D6-ADA1-CCCFFF79CEC6}" type="slidenum">
              <a:rPr lang="ko-KR" altLang="en-US" smtClean="0"/>
              <a:pPr defTabSz="914400" latinLnBrk="1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665698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latinLnBrk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latinLnBrk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8055" y="5791253"/>
            <a:ext cx="4536418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B6915D00-72B5-470E-A6CF-2D98FAD3AD34}" type="datetimeFigureOut">
              <a:rPr lang="ko-KR" altLang="en-US" smtClean="0">
                <a:solidFill>
                  <a:prstClr val="black"/>
                </a:solidFill>
              </a:rPr>
              <a:pPr defTabSz="914400"/>
              <a:t>2019-03-30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E19A94ED-7D2A-4926-9D8B-E7C37CC47C59}" type="slidenum">
              <a:rPr lang="ko-KR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log.energy.or.kr/?p=14095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ews.chosun.com/site/data/html_dir/2016/10/12/2016101200183.html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FMnH69OtU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n57KJNKP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일본은 왜 독도를 일본영토라고 </a:t>
            </a:r>
            <a:r>
              <a:rPr lang="ko-KR" altLang="en-US" dirty="0" smtClean="0"/>
              <a:t>주장하는가</a:t>
            </a:r>
            <a:r>
              <a:rPr lang="en-US" altLang="ko-KR" dirty="0" smtClean="0"/>
              <a:t>-</a:t>
            </a:r>
            <a:r>
              <a:rPr lang="ko-KR" altLang="en-US" dirty="0"/>
              <a:t>역사적 증거로서 날조된 논리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1. </a:t>
            </a:r>
            <a:r>
              <a:rPr lang="ko-KR" altLang="en-US" sz="2000" dirty="0" smtClean="0"/>
              <a:t>독도를 일본의 영토로 주장한 역사들과 그에 대한 역사적 사실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641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일본이 독도를 </a:t>
            </a:r>
            <a:r>
              <a:rPr lang="ko-KR" altLang="en-US" sz="4000" dirty="0" err="1" smtClean="0"/>
              <a:t>자기땅이라</a:t>
            </a:r>
            <a:r>
              <a:rPr lang="ko-KR" altLang="en-US" sz="4000" dirty="0" smtClean="0"/>
              <a:t> 주장하는 이유 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/>
              <a:t/>
            </a:r>
            <a:br>
              <a:rPr lang="en-US" altLang="ko-KR" sz="4000" dirty="0"/>
            </a:b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경제적 정치적 측면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94499" y="5805576"/>
            <a:ext cx="2208362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21824361 </a:t>
            </a:r>
            <a:r>
              <a:rPr lang="ko-KR" altLang="en-US" dirty="0" smtClean="0">
                <a:solidFill>
                  <a:srgbClr val="000000"/>
                </a:solidFill>
              </a:rPr>
              <a:t>오인식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9554" y="5371050"/>
            <a:ext cx="244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</a:rPr>
              <a:t>화학공학과</a:t>
            </a:r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일본이 독도를 </a:t>
            </a:r>
            <a:r>
              <a:rPr lang="ko-KR" altLang="en-US" dirty="0" err="1" smtClean="0"/>
              <a:t>자기땅이라</a:t>
            </a:r>
            <a:r>
              <a:rPr lang="ko-KR" altLang="en-US" dirty="0" smtClean="0"/>
              <a:t> 주장하는 이유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-</a:t>
            </a:r>
            <a:r>
              <a:rPr lang="ko-KR" altLang="en-US" dirty="0" smtClean="0"/>
              <a:t>경제적 측면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-</a:t>
            </a:r>
            <a:r>
              <a:rPr lang="ko-KR" altLang="en-US" dirty="0" smtClean="0"/>
              <a:t>정치적 측면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7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경제적 측면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풍부한 수산 자원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지하자원의 매장 가능성</a:t>
            </a:r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독도의 관광자원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8" name="Picture 4" descr="메탄 하이드레이트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23" y="1845734"/>
            <a:ext cx="523845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정치적 측면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1705" y="1952731"/>
            <a:ext cx="10058400" cy="4023360"/>
          </a:xfrm>
        </p:spPr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군사 요충지</a:t>
            </a:r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배타적 경제수역</a:t>
            </a:r>
            <a:endParaRPr lang="ko-KR" altLang="en-US" dirty="0"/>
          </a:p>
        </p:txBody>
      </p:sp>
      <p:pic>
        <p:nvPicPr>
          <p:cNvPr id="5" name="Picture 2" descr="배타적 경제수역 독도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64" y="2022476"/>
            <a:ext cx="3599516" cy="38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일본이 독도를 노리는 이유에 대한 영상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1580" y="1951241"/>
            <a:ext cx="10058400" cy="4023360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https://www.youtube.com/watch?v=XHFMnH69OtU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3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9405" y="1772821"/>
            <a:ext cx="10849205" cy="1470025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>일본이 독도를 </a:t>
            </a:r>
            <a:r>
              <a:rPr lang="ko-KR" altLang="en-US">
                <a:solidFill>
                  <a:srgbClr val="FF0000"/>
                </a:solidFill>
              </a:rPr>
              <a:t>자원</a:t>
            </a:r>
            <a:r>
              <a:rPr lang="ko-KR" altLang="en-US"/>
              <a:t>에 관련하여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자기땅이라고 주장하는 이유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5473" y="6488668"/>
            <a:ext cx="219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21810375 </a:t>
            </a:r>
            <a:r>
              <a:rPr lang="ko-KR" altLang="en-US" dirty="0" smtClean="0">
                <a:solidFill>
                  <a:prstClr val="black"/>
                </a:solidFill>
              </a:rPr>
              <a:t>김소영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0888" y="6062157"/>
            <a:ext cx="15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회계학</a:t>
            </a:r>
            <a:r>
              <a:rPr lang="ko-KR" altLang="en-US" dirty="0">
                <a:solidFill>
                  <a:prstClr val="black"/>
                </a:solidFill>
              </a:rPr>
              <a:t>과</a:t>
            </a:r>
          </a:p>
        </p:txBody>
      </p:sp>
    </p:spTree>
    <p:extLst>
      <p:ext uri="{BB962C8B-B14F-4D97-AF65-F5344CB8AC3E}">
        <p14:creationId xmlns:p14="http://schemas.microsoft.com/office/powerpoint/2010/main" val="218104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288" indent="-385560">
              <a:buFont typeface="Wingdings"/>
              <a:buChar char="u"/>
              <a:defRPr/>
            </a:pPr>
            <a:r>
              <a:rPr lang="ko-KR" altLang="en-US"/>
              <a:t>메탄 하이드레이트</a:t>
            </a:r>
          </a:p>
          <a:p>
            <a:pPr marL="495288" indent="-385560">
              <a:buFont typeface="Wingdings"/>
              <a:buChar char="u"/>
              <a:defRPr/>
            </a:pPr>
            <a:r>
              <a:rPr lang="ko-KR" altLang="en-US"/>
              <a:t>인산엽 광물</a:t>
            </a:r>
          </a:p>
          <a:p>
            <a:pPr marL="495288" indent="-385560">
              <a:buFont typeface="Wingdings"/>
              <a:buChar char="u"/>
              <a:defRPr/>
            </a:pPr>
            <a:r>
              <a:rPr lang="ko-KR" altLang="en-US"/>
              <a:t>망간단괴</a:t>
            </a:r>
          </a:p>
          <a:p>
            <a:pPr marL="495288" indent="-385560">
              <a:buFont typeface="Wingdings"/>
              <a:buChar char="u"/>
              <a:defRPr/>
            </a:pPr>
            <a:r>
              <a:rPr lang="ko-KR" altLang="en-US"/>
              <a:t>방대한 자원</a:t>
            </a:r>
            <a:r>
              <a:rPr lang="en-US" altLang="ko-KR"/>
              <a:t>(</a:t>
            </a:r>
            <a:r>
              <a:rPr lang="ko-KR" altLang="en-US"/>
              <a:t>어류</a:t>
            </a:r>
            <a:r>
              <a:rPr lang="en-US" altLang="ko-KR"/>
              <a:t>)</a:t>
            </a:r>
          </a:p>
          <a:p>
            <a:pPr marL="495288" indent="-385560">
              <a:buFont typeface="Wingdings"/>
              <a:buChar char="u"/>
              <a:defRPr/>
            </a:pPr>
            <a:r>
              <a:rPr lang="ko-KR" altLang="en-US"/>
              <a:t>해양심층수</a:t>
            </a:r>
          </a:p>
        </p:txBody>
      </p:sp>
      <p:sp>
        <p:nvSpPr>
          <p:cNvPr id="3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204502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메탄 하이드레이트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defTabSz="914400" latinLnBrk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025" name="_x218923320" descr="EMB00001acc26fb"/>
          <p:cNvPicPr>
            <a:picLocks noChangeAspect="1" noChangeArrowheads="1"/>
          </p:cNvPicPr>
          <p:nvPr/>
        </p:nvPicPr>
        <p:blipFill rotWithShape="1">
          <a:blip r:embed="rId2"/>
          <a:srcRect l="34160" t="27560" r="34840" b="16860"/>
          <a:stretch>
            <a:fillRect/>
          </a:stretch>
        </p:blipFill>
        <p:spPr>
          <a:xfrm>
            <a:off x="858856" y="1361970"/>
            <a:ext cx="5237145" cy="3960440"/>
          </a:xfrm>
          <a:prstGeom prst="rect">
            <a:avLst/>
          </a:prstGeom>
          <a:noFill/>
        </p:spPr>
      </p:pic>
      <p:sp>
        <p:nvSpPr>
          <p:cNvPr id="1028" name="TextBox 1027"/>
          <p:cNvSpPr txBox="1"/>
          <p:nvPr/>
        </p:nvSpPr>
        <p:spPr>
          <a:xfrm>
            <a:off x="6432717" y="2058190"/>
            <a:ext cx="5519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메탄하이드레이트는 </a:t>
            </a:r>
          </a:p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일반적으로 접하는 가스보다 200배에 가까운 효율을 내는 우수한 자원으로 평가받고 있습니다.</a:t>
            </a:r>
          </a:p>
        </p:txBody>
      </p:sp>
    </p:spTree>
    <p:extLst>
      <p:ext uri="{BB962C8B-B14F-4D97-AF65-F5344CB8AC3E}">
        <p14:creationId xmlns:p14="http://schemas.microsoft.com/office/powerpoint/2010/main" val="2566908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인산염 광물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defTabSz="914400" latinLnBrk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049" name="_x218925960" descr="EMB00001acc26fe"/>
          <p:cNvPicPr>
            <a:picLocks noChangeAspect="1" noChangeArrowheads="1"/>
          </p:cNvPicPr>
          <p:nvPr/>
        </p:nvPicPr>
        <p:blipFill rotWithShape="1">
          <a:blip r:embed="rId2"/>
          <a:srcRect l="5060" t="20740" r="53600" b="23560"/>
          <a:stretch>
            <a:fillRect/>
          </a:stretch>
        </p:blipFill>
        <p:spPr>
          <a:xfrm>
            <a:off x="815414" y="1412776"/>
            <a:ext cx="5952661" cy="3798242"/>
          </a:xfrm>
          <a:prstGeom prst="rect">
            <a:avLst/>
          </a:prstGeom>
          <a:noFill/>
        </p:spPr>
      </p:pic>
      <p:sp>
        <p:nvSpPr>
          <p:cNvPr id="2050" name="TextBox 2049"/>
          <p:cNvSpPr txBox="1"/>
          <p:nvPr/>
        </p:nvSpPr>
        <p:spPr>
          <a:xfrm>
            <a:off x="7056107" y="2461666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</a:rPr>
              <a:t>세계적으로 산출지가 적지만 독도인근 한국지대에서 인산염 광물 발견</a:t>
            </a:r>
          </a:p>
        </p:txBody>
      </p:sp>
    </p:spTree>
    <p:extLst>
      <p:ext uri="{BB962C8B-B14F-4D97-AF65-F5344CB8AC3E}">
        <p14:creationId xmlns:p14="http://schemas.microsoft.com/office/powerpoint/2010/main" val="195546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망간단괴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defTabSz="914400" latinLnBrk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073" name="_x219377632" descr="EMB00001acc2705"/>
          <p:cNvPicPr>
            <a:picLocks noChangeAspect="1" noChangeArrowheads="1"/>
          </p:cNvPicPr>
          <p:nvPr/>
        </p:nvPicPr>
        <p:blipFill rotWithShape="1">
          <a:blip r:embed="rId2"/>
          <a:srcRect l="28760" t="24500" r="29470" b="25850"/>
          <a:stretch>
            <a:fillRect/>
          </a:stretch>
        </p:blipFill>
        <p:spPr>
          <a:xfrm>
            <a:off x="815413" y="1412776"/>
            <a:ext cx="6048672" cy="3672132"/>
          </a:xfrm>
          <a:prstGeom prst="rect">
            <a:avLst/>
          </a:prstGeom>
          <a:noFill/>
        </p:spPr>
      </p:pic>
      <p:sp>
        <p:nvSpPr>
          <p:cNvPr id="3074" name="TextBox 3073"/>
          <p:cNvSpPr txBox="1"/>
          <p:nvPr/>
        </p:nvSpPr>
        <p:spPr>
          <a:xfrm>
            <a:off x="6864088" y="2132857"/>
            <a:ext cx="5664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우리나라의 금속 자급률이 1%에 불과하기 때문에 </a:t>
            </a:r>
          </a:p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망간단괴 개발을 궤도에 올린다면 금속 수입 대체효과를 </a:t>
            </a:r>
          </a:p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톡톡히 볼 수 있을 것으로 </a:t>
            </a:r>
          </a:p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기대되는 물질</a:t>
            </a:r>
          </a:p>
        </p:txBody>
      </p:sp>
    </p:spTree>
    <p:extLst>
      <p:ext uri="{BB962C8B-B14F-4D97-AF65-F5344CB8AC3E}">
        <p14:creationId xmlns:p14="http://schemas.microsoft.com/office/powerpoint/2010/main" val="336111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독도편입의 역사</a:t>
            </a:r>
            <a:endParaRPr lang="en-US" altLang="ko-KR" sz="2400" dirty="0" smtClean="0"/>
          </a:p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독도를 쟁취하기 위한 조약들</a:t>
            </a:r>
            <a:endParaRPr lang="en-US" altLang="ko-KR" sz="2400" dirty="0"/>
          </a:p>
          <a:p>
            <a:r>
              <a:rPr lang="en-US" altLang="ko-KR" sz="2400" dirty="0" smtClean="0"/>
              <a:t>3. </a:t>
            </a:r>
            <a:r>
              <a:rPr lang="ko-KR" altLang="en-US" sz="2400" dirty="0" smtClean="0"/>
              <a:t>신 한일 어업협정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동영상</a:t>
            </a:r>
            <a:r>
              <a:rPr lang="en-US" altLang="ko-KR" sz="2400" dirty="0" smtClean="0"/>
              <a:t>)</a:t>
            </a:r>
          </a:p>
          <a:p>
            <a:r>
              <a:rPr lang="en-US" altLang="ko-KR" sz="2400" dirty="0"/>
              <a:t>4</a:t>
            </a:r>
            <a:r>
              <a:rPr lang="en-US" altLang="ko-KR" sz="2400" dirty="0" smtClean="0"/>
              <a:t>. </a:t>
            </a:r>
            <a:r>
              <a:rPr lang="ko-KR" altLang="en-US" sz="2400" dirty="0"/>
              <a:t>독도에 관한 일본의 문서 </a:t>
            </a:r>
          </a:p>
        </p:txBody>
      </p:sp>
    </p:spTree>
    <p:extLst>
      <p:ext uri="{BB962C8B-B14F-4D97-AF65-F5344CB8AC3E}">
        <p14:creationId xmlns:p14="http://schemas.microsoft.com/office/powerpoint/2010/main" val="10908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방대한 자원 </a:t>
            </a:r>
            <a:r>
              <a:rPr lang="en-US" altLang="ko-KR"/>
              <a:t>(</a:t>
            </a:r>
            <a:r>
              <a:rPr lang="ko-KR" altLang="en-US"/>
              <a:t>어류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defTabSz="914400" latinLnBrk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097" name="_x219117952" descr="EMB00001acc2706"/>
          <p:cNvPicPr>
            <a:picLocks noChangeAspect="1" noChangeArrowheads="1"/>
          </p:cNvPicPr>
          <p:nvPr/>
        </p:nvPicPr>
        <p:blipFill rotWithShape="1">
          <a:blip r:embed="rId2"/>
          <a:srcRect l="6180" t="29230" r="55030" b="29120"/>
          <a:stretch>
            <a:fillRect/>
          </a:stretch>
        </p:blipFill>
        <p:spPr>
          <a:xfrm>
            <a:off x="1007437" y="1772816"/>
            <a:ext cx="5952661" cy="3056970"/>
          </a:xfrm>
          <a:prstGeom prst="rect">
            <a:avLst/>
          </a:prstGeom>
          <a:noFill/>
        </p:spPr>
      </p:pic>
      <p:sp>
        <p:nvSpPr>
          <p:cNvPr id="4098" name="TextBox 4097"/>
          <p:cNvSpPr txBox="1"/>
          <p:nvPr/>
        </p:nvSpPr>
        <p:spPr>
          <a:xfrm>
            <a:off x="7536162" y="2492900"/>
            <a:ext cx="3264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</a:rPr>
              <a:t>황금어장</a:t>
            </a:r>
          </a:p>
        </p:txBody>
      </p:sp>
    </p:spTree>
    <p:extLst>
      <p:ext uri="{BB962C8B-B14F-4D97-AF65-F5344CB8AC3E}">
        <p14:creationId xmlns:p14="http://schemas.microsoft.com/office/powerpoint/2010/main" val="2377456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o-KR" altLang="en-US"/>
              <a:t>해양 심층수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defTabSz="914400" latinLnBrk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5121" name="_x219117952" descr="EMB00001acc2709"/>
          <p:cNvPicPr>
            <a:picLocks noChangeAspect="1" noChangeArrowheads="1"/>
          </p:cNvPicPr>
          <p:nvPr/>
        </p:nvPicPr>
        <p:blipFill rotWithShape="1">
          <a:blip r:embed="rId2"/>
          <a:srcRect l="36950" t="18000" r="37790" b="21790"/>
          <a:stretch>
            <a:fillRect/>
          </a:stretch>
        </p:blipFill>
        <p:spPr>
          <a:xfrm>
            <a:off x="911424" y="1340768"/>
            <a:ext cx="4320480" cy="4345433"/>
          </a:xfrm>
          <a:prstGeom prst="rect">
            <a:avLst/>
          </a:prstGeom>
          <a:noFill/>
        </p:spPr>
      </p:pic>
      <p:sp>
        <p:nvSpPr>
          <p:cNvPr id="5122" name="TextBox 5121"/>
          <p:cNvSpPr txBox="1"/>
          <p:nvPr/>
        </p:nvSpPr>
        <p:spPr>
          <a:xfrm>
            <a:off x="5952662" y="2564909"/>
            <a:ext cx="5903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태양광이 거의 미치지 못하는 </a:t>
            </a:r>
          </a:p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수심 200m 이하인 지점에서 </a:t>
            </a:r>
          </a:p>
          <a:p>
            <a:pPr defTabSz="914400" latinLnBrk="1">
              <a:defRPr/>
            </a:pPr>
            <a:r>
              <a:rPr lang="ko-KR" altLang="en-US" sz="2400">
                <a:solidFill>
                  <a:prstClr val="black"/>
                </a:solidFill>
                <a:latin typeface="함초롬바탕"/>
                <a:ea typeface="함초롬바탕"/>
              </a:rPr>
              <a:t>흐르는 바닷물</a:t>
            </a:r>
          </a:p>
        </p:txBody>
      </p:sp>
    </p:spTree>
    <p:extLst>
      <p:ext uri="{BB962C8B-B14F-4D97-AF65-F5344CB8AC3E}">
        <p14:creationId xmlns:p14="http://schemas.microsoft.com/office/powerpoint/2010/main" val="2394483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768077" y="1628800"/>
            <a:ext cx="5102357" cy="388843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pc="-300" dirty="0">
                <a:latin typeface="HY울릉도M"/>
                <a:ea typeface="HY울릉도M"/>
              </a:rPr>
              <a:t>이제 독도 영유권 분쟁이</a:t>
            </a:r>
          </a:p>
          <a:p>
            <a:pPr marL="109728" indent="0">
              <a:buNone/>
              <a:defRPr/>
            </a:pPr>
            <a:r>
              <a:rPr lang="en-US" altLang="ko-KR" spc="-300" dirty="0">
                <a:latin typeface="HY울릉도M"/>
                <a:ea typeface="HY울릉도M"/>
              </a:rPr>
              <a:t> </a:t>
            </a:r>
            <a:r>
              <a:rPr lang="ko-KR" altLang="en-US" spc="-300" dirty="0">
                <a:latin typeface="HY울릉도M"/>
                <a:ea typeface="HY울릉도M"/>
              </a:rPr>
              <a:t> 단순한 역사적 영토 분쟁   의 문제가 아니라 </a:t>
            </a:r>
          </a:p>
          <a:p>
            <a:pPr marL="109728" indent="0">
              <a:buNone/>
              <a:defRPr/>
            </a:pPr>
            <a:r>
              <a:rPr lang="en-US" altLang="ko-KR" spc="-300" dirty="0">
                <a:latin typeface="HY울릉도M"/>
                <a:ea typeface="HY울릉도M"/>
              </a:rPr>
              <a:t>  </a:t>
            </a:r>
            <a:r>
              <a:rPr lang="ko-KR" altLang="en-US" spc="-300" dirty="0">
                <a:latin typeface="HY울릉도M"/>
                <a:ea typeface="HY울릉도M"/>
              </a:rPr>
              <a:t>미래 에너지 자원을 확보하느냐 </a:t>
            </a:r>
            <a:r>
              <a:rPr lang="ko-KR" altLang="en-US" spc="-300" dirty="0" smtClean="0">
                <a:latin typeface="HY울릉도M"/>
                <a:ea typeface="HY울릉도M"/>
              </a:rPr>
              <a:t>빼   </a:t>
            </a:r>
            <a:r>
              <a:rPr lang="ko-KR" altLang="en-US" spc="-300" dirty="0" err="1" smtClean="0">
                <a:latin typeface="HY울릉도M"/>
                <a:ea typeface="HY울릉도M"/>
              </a:rPr>
              <a:t>얏기느냐의</a:t>
            </a:r>
            <a:r>
              <a:rPr lang="ko-KR" altLang="en-US" spc="-300" dirty="0" smtClean="0">
                <a:latin typeface="HY울릉도M"/>
                <a:ea typeface="HY울릉도M"/>
              </a:rPr>
              <a:t> </a:t>
            </a:r>
            <a:r>
              <a:rPr lang="ko-KR" altLang="en-US" spc="-300" dirty="0">
                <a:latin typeface="HY울릉도M"/>
                <a:ea typeface="HY울릉도M"/>
              </a:rPr>
              <a:t>문제로까지 발전한 것입니다</a:t>
            </a:r>
            <a:r>
              <a:rPr lang="en-US" altLang="ko-KR" spc="-300" dirty="0">
                <a:latin typeface="HY울릉도M"/>
                <a:ea typeface="HY울릉도M"/>
              </a:rPr>
              <a:t>.</a:t>
            </a:r>
          </a:p>
          <a:p>
            <a:pPr lvl="0">
              <a:defRPr/>
            </a:pPr>
            <a:endParaRPr lang="ko-KR" altLang="en-US" spc="-300" dirty="0">
              <a:latin typeface="HY울릉도M"/>
              <a:ea typeface="HY울릉도M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defTabSz="914400" latinLnBrk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6145" name="_x219381072" descr="EMB00001acc270a"/>
          <p:cNvPicPr>
            <a:picLocks noChangeAspect="1" noChangeArrowheads="1"/>
          </p:cNvPicPr>
          <p:nvPr/>
        </p:nvPicPr>
        <p:blipFill rotWithShape="1">
          <a:blip r:embed="rId2"/>
          <a:srcRect l="35400" t="17860" r="36220" b="47780"/>
          <a:stretch>
            <a:fillRect/>
          </a:stretch>
        </p:blipFill>
        <p:spPr>
          <a:xfrm>
            <a:off x="143339" y="1124744"/>
            <a:ext cx="6784683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44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독도 편입의 역사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92" y="1589518"/>
            <a:ext cx="7118647" cy="4322332"/>
          </a:xfrm>
        </p:spPr>
      </p:pic>
    </p:spTree>
    <p:extLst>
      <p:ext uri="{BB962C8B-B14F-4D97-AF65-F5344CB8AC3E}">
        <p14:creationId xmlns:p14="http://schemas.microsoft.com/office/powerpoint/2010/main" val="3277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독도를 향한 여러 조약들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80" y="2392823"/>
            <a:ext cx="7400657" cy="3674691"/>
          </a:xfrm>
        </p:spPr>
      </p:pic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 flipH="1">
            <a:off x="2640649" y="1418602"/>
            <a:ext cx="5785501" cy="606751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포츠머스 조약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595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한일 의정서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6" y="1374641"/>
            <a:ext cx="9075634" cy="5111617"/>
          </a:xfrm>
        </p:spPr>
      </p:pic>
    </p:spTree>
    <p:extLst>
      <p:ext uri="{BB962C8B-B14F-4D97-AF65-F5344CB8AC3E}">
        <p14:creationId xmlns:p14="http://schemas.microsoft.com/office/powerpoint/2010/main" val="324551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가쓰라태프트</a:t>
            </a:r>
            <a:r>
              <a:rPr lang="ko-KR" altLang="en-US" dirty="0" smtClean="0"/>
              <a:t> 밀약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046" y="1555484"/>
            <a:ext cx="7989724" cy="45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3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 한일 어업협정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8" y="2056688"/>
            <a:ext cx="3778250" cy="3778250"/>
          </a:xfrm>
        </p:spPr>
      </p:pic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youtu.be/wcn57KJNKP8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9</a:t>
            </a:r>
            <a:r>
              <a:rPr lang="ko-KR" altLang="en-US" dirty="0" smtClean="0"/>
              <a:t>분</a:t>
            </a:r>
            <a:r>
              <a:rPr lang="en-US" altLang="ko-KR" dirty="0" smtClean="0"/>
              <a:t>04</a:t>
            </a:r>
            <a:r>
              <a:rPr lang="ko-KR" altLang="en-US" dirty="0" smtClean="0"/>
              <a:t>초</a:t>
            </a:r>
            <a:r>
              <a:rPr lang="en-US" altLang="ko-KR" dirty="0" smtClean="0"/>
              <a:t>~10</a:t>
            </a:r>
            <a:r>
              <a:rPr lang="ko-KR" altLang="en-US" dirty="0" smtClean="0"/>
              <a:t>분</a:t>
            </a:r>
            <a:r>
              <a:rPr lang="en-US" altLang="ko-KR" dirty="0" smtClean="0"/>
              <a:t>23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768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독도에 관한 일본의 문서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삼국접양지도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채색으로 구분</a:t>
            </a:r>
            <a:endParaRPr lang="ko-KR" altLang="en-US" sz="3200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56" y="2247543"/>
            <a:ext cx="5056558" cy="4043050"/>
          </a:xfrm>
        </p:spPr>
      </p:pic>
    </p:spTree>
    <p:extLst>
      <p:ext uri="{BB962C8B-B14F-4D97-AF65-F5344CB8AC3E}">
        <p14:creationId xmlns:p14="http://schemas.microsoft.com/office/powerpoint/2010/main" val="380880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태정관 문서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 flipV="1">
            <a:off x="11458891" y="5903843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sz="2000" dirty="0" smtClean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11" y="1538244"/>
            <a:ext cx="7255379" cy="5063674"/>
          </a:xfrm>
        </p:spPr>
      </p:pic>
    </p:spTree>
    <p:extLst>
      <p:ext uri="{BB962C8B-B14F-4D97-AF65-F5344CB8AC3E}">
        <p14:creationId xmlns:p14="http://schemas.microsoft.com/office/powerpoint/2010/main" val="78117911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MS PGothic"/>
        <a:font script="Hang" typeface="맑은 고딕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MS PGothic"/>
        <a:font script="Hang" typeface="맑은 고딕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258</Words>
  <Application>Microsoft Office PowerPoint</Application>
  <PresentationFormat>사용자 지정</PresentationFormat>
  <Paragraphs>65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줄기</vt:lpstr>
      <vt:lpstr>추억</vt:lpstr>
      <vt:lpstr>광장</vt:lpstr>
      <vt:lpstr>일본은 왜 독도를 일본영토라고 주장하는가-역사적 증거로서 날조된 논리</vt:lpstr>
      <vt:lpstr>목차</vt:lpstr>
      <vt:lpstr>1. 독도 편입의 역사</vt:lpstr>
      <vt:lpstr>2. 독도를 향한 여러 조약들</vt:lpstr>
      <vt:lpstr>한일 의정서</vt:lpstr>
      <vt:lpstr>가쓰라태프트 밀약</vt:lpstr>
      <vt:lpstr>신 한일 어업협정</vt:lpstr>
      <vt:lpstr>4. 독도에 관한 일본의 문서   삼국접양지도</vt:lpstr>
      <vt:lpstr>태정관 문서</vt:lpstr>
      <vt:lpstr>일본이 독도를 자기땅이라 주장하는 이유   </vt:lpstr>
      <vt:lpstr>목차</vt:lpstr>
      <vt:lpstr>경제적 측면</vt:lpstr>
      <vt:lpstr>정치적 측면</vt:lpstr>
      <vt:lpstr>일본이 독도를 노리는 이유에 대한 영상 </vt:lpstr>
      <vt:lpstr>일본이 독도를 자원에 관련하여 자기땅이라고 주장하는 이유</vt:lpstr>
      <vt:lpstr>목차</vt:lpstr>
      <vt:lpstr>메탄 하이드레이트</vt:lpstr>
      <vt:lpstr>인산염 광물</vt:lpstr>
      <vt:lpstr>망간단괴</vt:lpstr>
      <vt:lpstr>방대한 자원 (어류)</vt:lpstr>
      <vt:lpstr>해양 심층수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일본은 왜 독도를 일본영토라고 주장하는가-역사적 증거로서 날조된 논리</dc:title>
  <dc:creator>Windows User</dc:creator>
  <cp:lastModifiedBy>MS</cp:lastModifiedBy>
  <cp:revision>15</cp:revision>
  <dcterms:created xsi:type="dcterms:W3CDTF">2019-03-23T08:50:04Z</dcterms:created>
  <dcterms:modified xsi:type="dcterms:W3CDTF">2019-03-30T14:29:58Z</dcterms:modified>
</cp:coreProperties>
</file>