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9" r:id="rId4"/>
  </p:sldMasterIdLst>
  <p:sldIdLst>
    <p:sldId id="256" r:id="rId5"/>
    <p:sldId id="261" r:id="rId6"/>
    <p:sldId id="258" r:id="rId7"/>
    <p:sldId id="259" r:id="rId8"/>
    <p:sldId id="260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70" autoAdjust="0"/>
    <p:restoredTop sz="94660"/>
  </p:normalViewPr>
  <p:slideViewPr>
    <p:cSldViewPr>
      <p:cViewPr>
        <p:scale>
          <a:sx n="117" d="100"/>
          <a:sy n="117" d="100"/>
        </p:scale>
        <p:origin x="-146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5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5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048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476" cy="6858635"/>
          </a:xfrm>
          <a:prstGeom prst="rect">
            <a:avLst/>
          </a:prstGeom>
          <a:noFill/>
        </p:spPr>
      </p:pic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defTabSz="914400"/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 defTabSz="914400"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defTabSz="914400"/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pPr defTabSz="914400"/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 defTabSz="914400"/>
              <a:t>‹#›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1" y="1381763"/>
            <a:ext cx="4606766" cy="23882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5000" b="1">
                <a:solidFill>
                  <a:srgbClr val="F05F5C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1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5000" b="1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83419" y="3861435"/>
            <a:ext cx="4609148" cy="165608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  <a:lvl2pPr marL="457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2pPr>
            <a:lvl3pPr marL="914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Arial" charset="0"/>
                <a:ea typeface="Arial" charset="0"/>
              </a:defRPr>
            </a:lvl3pPr>
            <a:lvl4pPr marL="1371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4pPr>
            <a:lvl5pPr marL="18288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5pPr>
            <a:lvl6pPr marL="22860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6pPr>
            <a:lvl7pPr marL="2743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7pPr>
            <a:lvl8pPr marL="3200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8pPr>
            <a:lvl9pPr marL="3657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solidFill>
                  <a:schemeClr val="bg2">
                    <a:lumMod val="50000"/>
                  </a:schemeClr>
                </a:solidFill>
                <a:latin typeface="맑은 고딕" charset="0"/>
                <a:ea typeface="맑은 고딕" charset="0"/>
              </a:rPr>
              <a:t>부제목을 입력하십시오</a:t>
            </a:r>
            <a:endParaRPr lang="ko-KR" altLang="en-US" sz="2400">
              <a:solidFill>
                <a:schemeClr val="bg2">
                  <a:lumMod val="50000"/>
                </a:scheme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5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3000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1" y="1484630"/>
            <a:ext cx="7887176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구역 머리글">
    <p:bg>
      <p:bgPr>
        <a:solidFill>
          <a:srgbClr val="F05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C:/Users/임진평/AppData/Roaming/PolarisOffice/ETemp/240_9914752/fImage23603644846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476" cy="6858635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90" y="1710058"/>
            <a:ext cx="7887176" cy="285305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44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>
                <a:solidFill>
                  <a:schemeClr val="bg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440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90" y="4589783"/>
            <a:ext cx="7887176" cy="150050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bg1"/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>
                <a:solidFill>
                  <a:schemeClr val="bg1"/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200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0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3000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628651" y="1484633"/>
            <a:ext cx="3886676" cy="4693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29151" y="1484633"/>
            <a:ext cx="3886676" cy="46932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 sz="1200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 sz="1200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 sz="1200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 sz="1200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2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30080" y="1484630"/>
            <a:ext cx="3868579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1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30080" y="2505075"/>
            <a:ext cx="3868579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29150" y="1484630"/>
            <a:ext cx="3888105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 b="1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 b="1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000" b="1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2000" b="1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29150" y="2505075"/>
            <a:ext cx="3888105" cy="3685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2">
                    <a:lumMod val="25000"/>
                  </a:schemeClr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3000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3000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/>
          </p:cNvSpPr>
          <p:nvPr/>
        </p:nvSpPr>
        <p:spPr>
          <a:xfrm>
            <a:off x="1" y="0"/>
            <a:ext cx="3895249" cy="6858635"/>
          </a:xfrm>
          <a:prstGeom prst="rect">
            <a:avLst/>
          </a:prstGeom>
          <a:solidFill>
            <a:srgbClr val="60C9DE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맑은 고딕" charset="0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081" y="457203"/>
            <a:ext cx="2949416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800" b="1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chemeClr val="bg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2800" b="1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211957" y="987425"/>
            <a:ext cx="4304824" cy="487426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</a:defRPr>
            </a:lvl5pPr>
            <a:lvl6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6pPr>
            <a:lvl7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7pPr>
            <a:lvl8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8pPr>
            <a:lvl9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9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240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630081" y="2057400"/>
            <a:ext cx="2949416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bg1"/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400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solidFill>
                  <a:schemeClr val="bg1"/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60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 sz="1200">
                <a:solidFill>
                  <a:prstClr val="white">
                    <a:lumMod val="65000"/>
                  </a:prst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 sz="1200">
              <a:solidFill>
                <a:prstClr val="white">
                  <a:lumMod val="65000"/>
                </a:prst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890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>
            <a:spLocks/>
          </p:cNvSpPr>
          <p:nvPr/>
        </p:nvSpPr>
        <p:spPr>
          <a:xfrm>
            <a:off x="1" y="0"/>
            <a:ext cx="3895249" cy="6858635"/>
          </a:xfrm>
          <a:prstGeom prst="rect">
            <a:avLst/>
          </a:prstGeom>
          <a:solidFill>
            <a:srgbClr val="F05F5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맑은 고딕" charset="0"/>
            </a:endParaRPr>
          </a:p>
        </p:txBody>
      </p:sp>
      <p:sp>
        <p:nvSpPr>
          <p:cNvPr id="3" name="Picture Placeholder 2"/>
          <p:cNvSpPr txBox="1">
            <a:spLocks noGrp="1" noChangeAspect="1"/>
          </p:cNvSpPr>
          <p:nvPr>
            <p:ph type="pic" idx="1"/>
          </p:nvPr>
        </p:nvSpPr>
        <p:spPr>
          <a:xfrm>
            <a:off x="4211479" y="987425"/>
            <a:ext cx="4305300" cy="4874260"/>
          </a:xfrm>
          <a:prstGeom prst="rect">
            <a:avLst/>
          </a:prstGeom>
        </p:spPr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30081" y="457203"/>
            <a:ext cx="2949416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800" b="1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b="1">
                <a:solidFill>
                  <a:schemeClr val="bg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2800" b="1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630081" y="2057400"/>
            <a:ext cx="2949416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solidFill>
                  <a:schemeClr val="bg1"/>
                </a:solidFill>
                <a:latin typeface="Arial" charset="0"/>
                <a:ea typeface="Arial" charset="0"/>
              </a:defRPr>
            </a:lvl1pPr>
            <a:lvl2pPr marL="457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400">
                <a:latin typeface="Arial" charset="0"/>
                <a:ea typeface="Arial" charset="0"/>
              </a:defRPr>
            </a:lvl2pPr>
            <a:lvl3pPr marL="914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latin typeface="Arial" charset="0"/>
                <a:ea typeface="Arial" charset="0"/>
              </a:defRPr>
            </a:lvl3pPr>
            <a:lvl4pPr marL="1371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4pPr>
            <a:lvl5pPr marL="18288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5pPr>
            <a:lvl6pPr marL="22860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6pPr>
            <a:lvl7pPr marL="27432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7pPr>
            <a:lvl8pPr marL="32004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8pPr>
            <a:lvl9pPr marL="365760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0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1600">
                <a:solidFill>
                  <a:schemeClr val="bg1"/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60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 sz="1200">
                <a:solidFill>
                  <a:prstClr val="white">
                    <a:lumMod val="65000"/>
                  </a:prst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 sz="1200">
              <a:solidFill>
                <a:prstClr val="white">
                  <a:lumMod val="65000"/>
                </a:prst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solidFill>
                  <a:srgbClr val="F05F5C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3000">
              <a:solidFill>
                <a:srgbClr val="F05F5C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1" y="1484630"/>
            <a:ext cx="7887176" cy="469265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4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24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20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0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6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600">
                <a:solidFill>
                  <a:schemeClr val="bg2">
                    <a:lumMod val="25000"/>
                  </a:schemeClr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>
              <a:solidFill>
                <a:schemeClr val="bg2">
                  <a:lumMod val="25000"/>
                </a:scheme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9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세로 제목 및 텍스트">
    <p:bg>
      <p:bgPr>
        <a:solidFill>
          <a:srgbClr val="60C9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6" y="365125"/>
            <a:ext cx="1972151" cy="5812790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 b="1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1">
                <a:solidFill>
                  <a:schemeClr val="bg1"/>
                </a:solidFill>
                <a:latin typeface="맑은 고딕" charset="0"/>
                <a:ea typeface="맑은 고딕" charset="0"/>
              </a:rPr>
              <a:t>제목을 입력하십시오</a:t>
            </a:r>
            <a:endParaRPr lang="ko-KR" altLang="en-US" sz="1800" b="1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1" y="365125"/>
            <a:ext cx="5801201" cy="5812790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  <a:lvl2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2pPr>
            <a:lvl3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3pPr>
            <a:lvl4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4pPr>
            <a:lvl5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5pPr>
          </a:lstStyle>
          <a:p>
            <a:pPr marL="228600" indent="-22860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1"/>
                </a:solidFill>
                <a:latin typeface="맑은 고딕" charset="0"/>
                <a:ea typeface="맑은 고딕" charset="0"/>
              </a:rPr>
              <a:t>텍스트를 입력하십시오</a:t>
            </a:r>
            <a:endParaRPr lang="ko-KR" altLang="en-US" sz="180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180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180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>
              <a:solidFill>
                <a:schemeClr val="bg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91440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</a:pPr>
            <a:r>
              <a:rPr lang="en-US" altLang="ko-KR" sz="1800">
                <a:solidFill>
                  <a:schemeClr val="bg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800">
              <a:solidFill>
                <a:schemeClr val="bg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solidFill>
                  <a:schemeClr val="bg1"/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 sz="1200">
                <a:solidFill>
                  <a:prstClr val="white"/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 sz="1200">
              <a:solidFill>
                <a:prstClr val="white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3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2" y="2404534"/>
            <a:ext cx="5825203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2" y="4050838"/>
            <a:ext cx="582520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38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67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579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1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1" y="2737250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50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7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078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715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9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5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32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latinLnBrk="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latinLnBrk="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45450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48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latinLnBrk="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latinLnBrk="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8105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3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3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5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91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7" y="609604"/>
            <a:ext cx="978557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43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1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651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2_picture1" descr="d16_패브릭_표지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3_shape2"/>
          <p:cNvSpPr/>
          <p:nvPr/>
        </p:nvSpPr>
        <p:spPr>
          <a:xfrm>
            <a:off x="0" y="0"/>
            <a:ext cx="7452323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91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4_shape2"/>
          <p:cNvSpPr/>
          <p:nvPr/>
        </p:nvSpPr>
        <p:spPr>
          <a:xfrm>
            <a:off x="0" y="0"/>
            <a:ext cx="7452323" cy="686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87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5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5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r>
              <a:rPr lang="en-US" altLang="en-US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altLang="ko-KR">
                <a:solidFill>
                  <a:srgbClr val="000000">
                    <a:tint val="75000"/>
                  </a:srgbClr>
                </a:solidFill>
              </a:rPr>
              <a:t>/ 12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59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alpha val="68000"/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6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6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r>
              <a:rPr lang="en-US" altLang="en-US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altLang="ko-KR">
                <a:solidFill>
                  <a:srgbClr val="000000">
                    <a:tint val="75000"/>
                  </a:srgbClr>
                </a:solidFill>
              </a:rPr>
              <a:t>/ 12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283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7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ayout7_shape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8716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ayout8_picture1" descr="d16_패브릭_표지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layout8_shape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5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28616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9_shape2"/>
          <p:cNvSpPr/>
          <p:nvPr/>
        </p:nvSpPr>
        <p:spPr>
          <a:xfrm>
            <a:off x="0" y="0"/>
            <a:ext cx="7452323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9_shape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30870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10_shape2"/>
          <p:cNvSpPr/>
          <p:nvPr/>
        </p:nvSpPr>
        <p:spPr>
          <a:xfrm>
            <a:off x="0" y="0"/>
            <a:ext cx="7452323" cy="686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10_shape3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5000"/>
              </a:lnSpc>
              <a:defRPr sz="4000" b="1" spc="-1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5507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11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11_shape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prstGeom prst="rect">
            <a:avLst/>
          </a:prstGeom>
        </p:spPr>
        <p:txBody>
          <a:bodyPr/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6" name="layout11_shape4"/>
          <p:cNvSpPr>
            <a:spLocks noGrp="1"/>
          </p:cNvSpPr>
          <p:nvPr>
            <p:ph type="subTitle" idx="1"/>
          </p:nvPr>
        </p:nvSpPr>
        <p:spPr>
          <a:xfrm>
            <a:off x="1323772" y="1628800"/>
            <a:ext cx="3312368" cy="360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내용</a:t>
            </a:r>
            <a:r>
              <a:rPr lang="en-US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제목</a:t>
            </a:r>
            <a:endParaRPr sz="1400" b="1" spc="-2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  <p:sp>
        <p:nvSpPr>
          <p:cNvPr id="7" name="layout11_shape5"/>
          <p:cNvSpPr>
            <a:spLocks noGrp="1"/>
          </p:cNvSpPr>
          <p:nvPr>
            <p:ph type="sldNum" sz="quarter" idx="12"/>
          </p:nvPr>
        </p:nvSpPr>
        <p:spPr>
          <a:xfrm>
            <a:off x="675888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r>
              <a:rPr lang="en-US" altLang="en-US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altLang="ko-KR">
                <a:solidFill>
                  <a:srgbClr val="000000">
                    <a:tint val="75000"/>
                  </a:srgbClr>
                </a:solidFill>
              </a:rPr>
              <a:t>/ 12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2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49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2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2">
              <a:alpha val="68000"/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4" name="layout12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5" name="layout12_shape3"/>
          <p:cNvSpPr>
            <a:spLocks noGrp="1"/>
          </p:cNvSpPr>
          <p:nvPr>
            <p:ph type="sldNum" sz="quarter" idx="12"/>
          </p:nvPr>
        </p:nvSpPr>
        <p:spPr>
          <a:xfrm>
            <a:off x="6758880" y="635635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fld id="{4BEDD84E-25D4-4983-8AA1-2863C96F08D9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r>
              <a:rPr lang="en-US" altLang="en-US">
                <a:solidFill>
                  <a:srgbClr val="000000">
                    <a:tint val="75000"/>
                  </a:srgbClr>
                </a:solidFill>
              </a:rPr>
              <a:t> </a:t>
            </a:r>
            <a:r>
              <a:rPr lang="en-US" altLang="ko-KR">
                <a:solidFill>
                  <a:srgbClr val="000000">
                    <a:tint val="75000"/>
                  </a:srgbClr>
                </a:solidFill>
              </a:rPr>
              <a:t>/ 12</a:t>
            </a:r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layout12_shape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  <a:prstGeom prst="rect">
            <a:avLst/>
          </a:prstGeom>
        </p:spPr>
        <p:txBody>
          <a:bodyPr/>
          <a:lstStyle>
            <a:lvl1pPr algn="l">
              <a:defRPr sz="2400" b="1" spc="-50" baseline="0">
                <a:solidFill>
                  <a:schemeClr val="bg1"/>
                </a:solidFill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7" name="layout12_shape5"/>
          <p:cNvSpPr>
            <a:spLocks noGrp="1"/>
          </p:cNvSpPr>
          <p:nvPr>
            <p:ph type="subTitle" idx="1"/>
          </p:nvPr>
        </p:nvSpPr>
        <p:spPr>
          <a:xfrm>
            <a:off x="1323772" y="1628800"/>
            <a:ext cx="3312368" cy="36004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algn="l"/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내용</a:t>
            </a:r>
            <a:r>
              <a:rPr lang="en-US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 </a:t>
            </a:r>
            <a:r>
              <a:rPr lang="ko-KR" altLang="en-US" sz="1400" b="1" spc="-2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</a:rPr>
              <a:t>제목</a:t>
            </a:r>
            <a:endParaRPr sz="1400" b="1" spc="-20">
              <a:solidFill>
                <a:schemeClr val="tx1">
                  <a:lumMod val="75000"/>
                  <a:lumOff val="25000"/>
                </a:schemeClr>
              </a:solidFill>
              <a:latin typeface="나눔고딕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7182215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53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6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61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00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97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94C3-2908-4820-BB73-177EA691DF91}" type="datetimeFigureOut">
              <a:rPr lang="ko-KR" altLang="en-US" smtClean="0"/>
              <a:t>2019-03-30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2886-7170-4500-A802-44131874A0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1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/>
          </p:cNvSpPr>
          <p:nvPr/>
        </p:nvSpPr>
        <p:spPr>
          <a:xfrm>
            <a:off x="1" y="0"/>
            <a:ext cx="9144476" cy="36830"/>
          </a:xfrm>
          <a:prstGeom prst="rect">
            <a:avLst/>
          </a:prstGeom>
          <a:solidFill>
            <a:srgbClr val="F05F5C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algn="ctr"/>
            <a:endParaRPr lang="ko-KR" altLang="en-US">
              <a:solidFill>
                <a:srgbClr val="F05F5C"/>
              </a:solidFill>
              <a:latin typeface="맑은 고딕" charset="0"/>
            </a:endParaRPr>
          </a:p>
        </p:txBody>
      </p:sp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1" y="365128"/>
            <a:ext cx="7887176" cy="83248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000">
                <a:latin typeface="맑은 고딕" charset="0"/>
                <a:ea typeface="맑은 고딕" charset="0"/>
              </a:rPr>
              <a:t>마스터 제목 스타일 편집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1" y="1484630"/>
            <a:ext cx="7887176" cy="469265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228600" indent="-228600" defTabSz="508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B3838"/>
              </a:buClr>
              <a:buFont typeface="Arial"/>
              <a:buChar char="•"/>
            </a:pPr>
            <a:r>
              <a:rPr lang="en-US" altLang="ko-KR" sz="2400">
                <a:latin typeface="맑은 고딕" charset="0"/>
                <a:ea typeface="맑은 고딕" charset="0"/>
              </a:rPr>
              <a:t>마스터 부제목 스타일 편집</a:t>
            </a:r>
          </a:p>
          <a:p>
            <a:pPr marL="6858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8"/>
              </a:buClr>
              <a:buFont typeface="Arial"/>
              <a:buChar char="•"/>
            </a:pPr>
            <a:r>
              <a:rPr lang="en-US" altLang="ko-KR" sz="2000">
                <a:latin typeface="맑은 고딕" charset="0"/>
                <a:ea typeface="맑은 고딕" charset="0"/>
              </a:rPr>
              <a:t>둘째 수준</a:t>
            </a:r>
          </a:p>
          <a:p>
            <a:pPr marL="11430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8"/>
              </a:buClr>
              <a:buFont typeface="Arial"/>
              <a:buChar char="•"/>
            </a:pPr>
            <a:r>
              <a:rPr lang="en-US" altLang="ko-KR" sz="1800">
                <a:latin typeface="맑은 고딕" charset="0"/>
                <a:ea typeface="맑은 고딕" charset="0"/>
              </a:rPr>
              <a:t>셋째 수준</a:t>
            </a:r>
          </a:p>
          <a:p>
            <a:pPr marL="16002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8"/>
              </a:buClr>
              <a:buFont typeface="Arial"/>
              <a:buChar char="•"/>
            </a:pPr>
            <a:r>
              <a:rPr lang="en-US" altLang="ko-KR" sz="1600">
                <a:latin typeface="맑은 고딕" charset="0"/>
                <a:ea typeface="맑은 고딕" charset="0"/>
              </a:rPr>
              <a:t>넷째 수준</a:t>
            </a:r>
          </a:p>
          <a:p>
            <a:pPr marL="2057400" indent="-228600" defTabSz="50800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8"/>
              </a:buClr>
              <a:buFont typeface="Arial"/>
              <a:buChar char="•"/>
            </a:pPr>
            <a:r>
              <a:rPr lang="en-US" altLang="ko-KR" sz="1600">
                <a:latin typeface="맑은 고딕" charset="0"/>
                <a:ea typeface="맑은 고딕" charset="0"/>
              </a:rPr>
              <a:t>다섯째 수준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datetime1">
              <a:rPr 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2019-03-30</a:t>
            </a:fld>
            <a:endParaRPr 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51" y="6356350"/>
            <a:ext cx="30865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endParaRPr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1" y="6356350"/>
            <a:ext cx="2057876" cy="36576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>
            <a:lvl1pPr marL="0" indent="0" algn="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2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</a:lstStyle>
          <a:p>
            <a:fld id="{B9320F77-B9A0-41C5-862A-B4B631284C64}" type="slidenum">
              <a:rPr lang="en-US" altLang="ko-KR">
                <a:solidFill>
                  <a:srgbClr val="E7E6E6">
                    <a:lumMod val="50000"/>
                  </a:srgbClr>
                </a:solidFill>
                <a:latin typeface="맑은 고딕" charset="0"/>
                <a:ea typeface="맑은 고딕" charset="0"/>
              </a:rPr>
              <a:pPr/>
              <a:t>‹#›</a:t>
            </a:fld>
            <a:endParaRPr lang="en-US" altLang="ko-KR">
              <a:solidFill>
                <a:srgbClr val="E7E6E6">
                  <a:lumMod val="50000"/>
                </a:srgbClr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•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7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3/30/2019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7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7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 latinLnBrk="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 latinLnBrk="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1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1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제목</a:t>
            </a:r>
            <a:r>
              <a:rPr lang="en-US" altLang="en-US"/>
              <a:t> </a:t>
            </a:r>
            <a:r>
              <a:rPr lang="ko-KR" altLang="en-US"/>
              <a:t>스타일</a:t>
            </a:r>
            <a:r>
              <a:rPr lang="en-US" altLang="en-US"/>
              <a:t> </a:t>
            </a:r>
            <a:r>
              <a:rPr lang="ko-KR" altLang="en-US"/>
              <a:t>편집</a:t>
            </a:r>
            <a:endParaRPr/>
          </a:p>
        </p:txBody>
      </p:sp>
      <p:sp>
        <p:nvSpPr>
          <p:cNvPr id="4" name="master1_shape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ko-KR" altLang="en-US"/>
              <a:t>마스터</a:t>
            </a:r>
            <a:r>
              <a:rPr lang="en-US" altLang="en-US"/>
              <a:t> </a:t>
            </a:r>
            <a:r>
              <a:rPr lang="ko-KR" altLang="en-US"/>
              <a:t>텍스트</a:t>
            </a:r>
            <a:r>
              <a:rPr lang="en-US" altLang="en-US"/>
              <a:t> </a:t>
            </a:r>
            <a:r>
              <a:rPr lang="ko-KR" altLang="en-US"/>
              <a:t>스타일을</a:t>
            </a:r>
            <a:r>
              <a:rPr lang="en-US" altLang="en-US"/>
              <a:t> </a:t>
            </a:r>
            <a:r>
              <a:rPr lang="ko-KR" altLang="en-US"/>
              <a:t>편집합니다</a:t>
            </a:r>
          </a:p>
          <a:p>
            <a:pPr lvl="1"/>
            <a:r>
              <a:rPr lang="ko-KR" altLang="en-US"/>
              <a:t>둘째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2"/>
            <a:r>
              <a:rPr lang="ko-KR" altLang="en-US"/>
              <a:t>셋째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3"/>
            <a:r>
              <a:rPr lang="ko-KR" altLang="en-US"/>
              <a:t>넷째</a:t>
            </a:r>
            <a:r>
              <a:rPr lang="en-US" altLang="en-US"/>
              <a:t> </a:t>
            </a:r>
            <a:r>
              <a:rPr lang="ko-KR" altLang="en-US"/>
              <a:t>수준</a:t>
            </a:r>
          </a:p>
          <a:p>
            <a:pPr lvl="4"/>
            <a:r>
              <a:rPr lang="ko-KR" altLang="en-US"/>
              <a:t>다섯째</a:t>
            </a:r>
            <a:r>
              <a:rPr lang="en-US" altLang="en-US"/>
              <a:t> </a:t>
            </a:r>
            <a:r>
              <a:rPr lang="ko-KR" altLang="en-US"/>
              <a:t>수준</a:t>
            </a:r>
            <a:endParaRPr/>
          </a:p>
        </p:txBody>
      </p:sp>
      <p:sp>
        <p:nvSpPr>
          <p:cNvPr id="5" name="master1_shape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fld id="{FB30EDBD-1C2D-4C1E-B459-B60219FAB484}" type="datetimeFigureOut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3/30/2019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ster1_shape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master1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/>
                <a:ea typeface="나눔고딕"/>
              </a:defRPr>
            </a:lvl1pPr>
          </a:lstStyle>
          <a:p>
            <a:fld id="{4BEDD84E-25D4-4983-8AA1-2863C96F08D9}" type="slidenum">
              <a:rPr lang="en-US" altLang="ko-KR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ctr" defTabSz="914400" latinLnBrk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j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 pitchFamily="2" charset="2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1pPr>
      <a:lvl2pPr marL="742950" indent="-285750" algn="l" defTabSz="914400" latinLnBrk="1">
        <a:spcBef>
          <a:spcPct val="20000"/>
        </a:spcBef>
        <a:buFont typeface="Arial" pitchFamily="2" charset="2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2pPr>
      <a:lvl3pPr marL="1143000" indent="-228600" algn="l" defTabSz="914400" latinLnBrk="1">
        <a:spcBef>
          <a:spcPct val="20000"/>
        </a:spcBef>
        <a:buFont typeface="Arial" pitchFamily="2" charset="2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3pPr>
      <a:lvl4pPr marL="1600200" indent="-228600" algn="l" defTabSz="914400" latinLnBrk="1">
        <a:spcBef>
          <a:spcPct val="20000"/>
        </a:spcBef>
        <a:buFont typeface="Arial" pitchFamily="2" charset="2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4pPr>
      <a:lvl5pPr marL="2057400" indent="-228600" algn="l" defTabSz="914400" latinLnBrk="1">
        <a:spcBef>
          <a:spcPct val="20000"/>
        </a:spcBef>
        <a:buFont typeface="Arial" pitchFamily="2" charset="2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나눔고딕"/>
          <a:ea typeface="나눔고딕"/>
          <a:cs typeface="+mn-cs"/>
        </a:defRPr>
      </a:lvl5pPr>
      <a:lvl6pPr marL="25146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latinLnBrk="1">
        <a:spcBef>
          <a:spcPct val="20000"/>
        </a:spcBef>
        <a:buFont typeface="Arial" pitchFamily="2" charset="2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latinLnBrk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RvCG-iE1k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vpd4_Kr9LA/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4" Type="http://schemas.openxmlformats.org/officeDocument/2006/relationships/hyperlink" Target="http://clipbank.ebs.co.kr/clip/view?clipId=VOD_20120119_00179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6.jpeg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일본은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왜 독도를 일본영토라고 주장하는가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영토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2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/Users/임진평/AppData/Roaming/PolarisOffice/ETemp/1776_9848176/fImage1516001354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" y="1092835"/>
            <a:ext cx="5903119" cy="4536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1608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:/Users/임진평/AppData/Roaming/PolarisOffice/ETemp/1776_9848176/fImage594613121846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92835"/>
            <a:ext cx="5321141" cy="5033010"/>
          </a:xfrm>
          <a:prstGeom prst="rect">
            <a:avLst/>
          </a:prstGeom>
          <a:noFill/>
        </p:spPr>
      </p:pic>
      <p:pic>
        <p:nvPicPr>
          <p:cNvPr id="3" name="그림 2" descr="C:/Users/임진평/AppData/Roaming/PolarisOffice/ETemp/1776_9848176/fImage23779134633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" y="-1270"/>
            <a:ext cx="5334476" cy="1393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1564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C:/Users/임진평/AppData/Roaming/PolarisOffice/ETemp/1776_9848176/fImage2817491196500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13" y="793752"/>
            <a:ext cx="5366861" cy="5282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67762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C:/Users/임진평/AppData/Roaming/PolarisOffice/ETemp/3600_21242416/fImage115061104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" y="551180"/>
            <a:ext cx="4822508" cy="4071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94540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 txBox="1">
            <a:spLocks noGrp="1"/>
          </p:cNvSpPr>
          <p:nvPr>
            <p:ph type="subTitle" idx="1"/>
          </p:nvPr>
        </p:nvSpPr>
        <p:spPr>
          <a:xfrm>
            <a:off x="413387" y="1028705"/>
            <a:ext cx="4609624" cy="165671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4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</a:defRPr>
            </a:lvl1pPr>
            <a:lvl2pPr marL="457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2000">
                <a:latin typeface="Arial" charset="0"/>
                <a:ea typeface="Arial" charset="0"/>
              </a:defRPr>
            </a:lvl2pPr>
            <a:lvl3pPr marL="914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800">
                <a:latin typeface="Arial" charset="0"/>
                <a:ea typeface="Arial" charset="0"/>
              </a:defRPr>
            </a:lvl3pPr>
            <a:lvl4pPr marL="1371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4pPr>
            <a:lvl5pPr marL="18288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5pPr>
            <a:lvl6pPr marL="22860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6pPr>
            <a:lvl7pPr marL="27432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7pPr>
            <a:lvl8pPr marL="32004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8pPr>
            <a:lvl9pPr marL="3657600" indent="0" algn="ctr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1600">
                <a:latin typeface="Arial" charset="0"/>
                <a:ea typeface="Arial" charset="0"/>
              </a:defRPr>
            </a:lvl9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</a:pPr>
            <a:r>
              <a:rPr lang="en-US" altLang="ko-KR" sz="2400">
                <a:latin typeface="맑은 고딕" charset="0"/>
                <a:ea typeface="맑은 고딕" charset="0"/>
                <a:hlinkClick r:id="rId2"/>
              </a:rPr>
              <a:t>https://www.youtube.com/watch?v=eRvCG-iE1kE</a:t>
            </a:r>
            <a:endParaRPr lang="ko-KR" altLang="en-US" sz="2400"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36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" y="532020"/>
            <a:ext cx="8198427" cy="1089787"/>
          </a:xfrm>
        </p:spPr>
        <p:txBody>
          <a:bodyPr/>
          <a:lstStyle/>
          <a:p>
            <a:pPr algn="ctr"/>
            <a:r>
              <a:rPr lang="ko-KR" altLang="en-US" sz="4000" dirty="0" smtClean="0"/>
              <a:t>일본의 주장이 날조되었다는 증거</a:t>
            </a:r>
            <a:endParaRPr lang="ko-KR" altLang="en-US" sz="4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47" y="2428136"/>
            <a:ext cx="3812944" cy="3617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3" name="TextBox 2"/>
          <p:cNvSpPr txBox="1"/>
          <p:nvPr/>
        </p:nvSpPr>
        <p:spPr>
          <a:xfrm>
            <a:off x="7652707" y="6119336"/>
            <a:ext cx="13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en-US" dirty="0" smtClean="0">
                <a:solidFill>
                  <a:prstClr val="black"/>
                </a:solidFill>
              </a:rPr>
              <a:t> 중국어중국학과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5366" y="6488670"/>
            <a:ext cx="157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 21602266 </a:t>
            </a:r>
            <a:r>
              <a:rPr lang="ko-KR" altLang="en-US" dirty="0" smtClean="0">
                <a:solidFill>
                  <a:prstClr val="black"/>
                </a:solidFill>
              </a:rPr>
              <a:t>김유정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57" y="1085064"/>
            <a:ext cx="3280756" cy="275047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6" y="1085063"/>
            <a:ext cx="3239107" cy="275047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46152" y="249757"/>
            <a:ext cx="6447501" cy="1320800"/>
          </a:xfrm>
        </p:spPr>
        <p:txBody>
          <a:bodyPr/>
          <a:lstStyle/>
          <a:p>
            <a:r>
              <a:rPr lang="ko-KR" altLang="en-US" dirty="0" smtClean="0"/>
              <a:t>일본</a:t>
            </a:r>
            <a:r>
              <a:rPr lang="ko-KR" altLang="en-US" dirty="0"/>
              <a:t>의</a:t>
            </a:r>
            <a:r>
              <a:rPr lang="ko-KR" altLang="en-US" dirty="0" smtClean="0"/>
              <a:t> 주장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16" y="4291449"/>
            <a:ext cx="2804075" cy="209370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7" y="4291448"/>
            <a:ext cx="2830483" cy="209370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2" y="449875"/>
            <a:ext cx="1182451" cy="1576601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298" y="490513"/>
            <a:ext cx="1146422" cy="14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4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6152" y="249757"/>
            <a:ext cx="6447501" cy="1320800"/>
          </a:xfrm>
        </p:spPr>
        <p:txBody>
          <a:bodyPr/>
          <a:lstStyle/>
          <a:p>
            <a:r>
              <a:rPr lang="ko-KR" altLang="en-US" dirty="0"/>
              <a:t>일본 주장의 허구성</a:t>
            </a:r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4" y="932295"/>
            <a:ext cx="2274137" cy="3506124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90" y="910164"/>
            <a:ext cx="2399954" cy="3780069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074" y="822736"/>
            <a:ext cx="2451932" cy="3725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1723" y="4680962"/>
            <a:ext cx="2204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>
                <a:solidFill>
                  <a:prstClr val="black"/>
                </a:solidFill>
              </a:rPr>
              <a:t>&lt;</a:t>
            </a:r>
            <a:r>
              <a:rPr lang="ko-KR" altLang="ko-KR" dirty="0">
                <a:solidFill>
                  <a:prstClr val="black"/>
                </a:solidFill>
              </a:rPr>
              <a:t>세종실록 지리지</a:t>
            </a:r>
            <a:r>
              <a:rPr lang="en-US" altLang="ko-KR" dirty="0">
                <a:solidFill>
                  <a:prstClr val="black"/>
                </a:solidFill>
              </a:rPr>
              <a:t>&gt;-</a:t>
            </a:r>
            <a:r>
              <a:rPr lang="ko-KR" altLang="ko-KR" dirty="0">
                <a:solidFill>
                  <a:prstClr val="black"/>
                </a:solidFill>
              </a:rPr>
              <a:t>세종</a:t>
            </a:r>
            <a:r>
              <a:rPr lang="en-US" altLang="ko-KR" dirty="0">
                <a:solidFill>
                  <a:prstClr val="black"/>
                </a:solidFill>
              </a:rPr>
              <a:t>14,1432</a:t>
            </a:r>
            <a:r>
              <a:rPr lang="ko-KR" altLang="ko-KR" dirty="0">
                <a:solidFill>
                  <a:prstClr val="black"/>
                </a:solidFill>
              </a:rPr>
              <a:t>년</a:t>
            </a:r>
          </a:p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9495" y="4791027"/>
            <a:ext cx="2331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>
                <a:solidFill>
                  <a:prstClr val="black"/>
                </a:solidFill>
              </a:rPr>
              <a:t>&lt;</a:t>
            </a:r>
            <a:r>
              <a:rPr lang="ko-KR" altLang="ko-KR" dirty="0">
                <a:solidFill>
                  <a:prstClr val="black"/>
                </a:solidFill>
              </a:rPr>
              <a:t>신증동국여지승람</a:t>
            </a:r>
            <a:r>
              <a:rPr lang="en-US" altLang="ko-KR" dirty="0">
                <a:solidFill>
                  <a:prstClr val="black"/>
                </a:solidFill>
              </a:rPr>
              <a:t>&gt;-</a:t>
            </a:r>
            <a:r>
              <a:rPr lang="ko-KR" altLang="ko-KR" dirty="0">
                <a:solidFill>
                  <a:prstClr val="black"/>
                </a:solidFill>
              </a:rPr>
              <a:t>조선 중기 </a:t>
            </a:r>
            <a:r>
              <a:rPr lang="en-US" altLang="ko-KR" dirty="0">
                <a:solidFill>
                  <a:prstClr val="black"/>
                </a:solidFill>
              </a:rPr>
              <a:t>1530</a:t>
            </a:r>
            <a:endParaRPr lang="ko-KR" altLang="ko-KR" dirty="0">
              <a:solidFill>
                <a:prstClr val="black"/>
              </a:solidFill>
            </a:endParaRPr>
          </a:p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0141" y="4794081"/>
            <a:ext cx="250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>
                <a:solidFill>
                  <a:prstClr val="black"/>
                </a:solidFill>
              </a:rPr>
              <a:t>&lt;</a:t>
            </a:r>
            <a:r>
              <a:rPr lang="ko-KR" altLang="ko-KR" dirty="0">
                <a:solidFill>
                  <a:prstClr val="black"/>
                </a:solidFill>
              </a:rPr>
              <a:t>칙령 제 </a:t>
            </a:r>
            <a:r>
              <a:rPr lang="en-US" altLang="ko-KR" dirty="0">
                <a:solidFill>
                  <a:prstClr val="black"/>
                </a:solidFill>
              </a:rPr>
              <a:t>41</a:t>
            </a:r>
            <a:r>
              <a:rPr lang="ko-KR" altLang="ko-KR" dirty="0">
                <a:solidFill>
                  <a:prstClr val="black"/>
                </a:solidFill>
              </a:rPr>
              <a:t>호</a:t>
            </a:r>
            <a:r>
              <a:rPr lang="en-US" altLang="ko-KR" dirty="0" smtClean="0">
                <a:solidFill>
                  <a:prstClr val="black"/>
                </a:solidFill>
              </a:rPr>
              <a:t>&gt;1900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7894" y="5604297"/>
            <a:ext cx="3304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=&gt;</a:t>
            </a:r>
            <a:r>
              <a:rPr lang="ko-KR" altLang="en-US" dirty="0" smtClean="0">
                <a:solidFill>
                  <a:prstClr val="black"/>
                </a:solidFill>
              </a:rPr>
              <a:t>일본은 이미 예전부터 독도가 한국땅이라는 것을 알고 있었다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38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2168" y="380643"/>
            <a:ext cx="6447501" cy="1320800"/>
          </a:xfrm>
        </p:spPr>
        <p:txBody>
          <a:bodyPr/>
          <a:lstStyle/>
          <a:p>
            <a:r>
              <a:rPr lang="ko-KR" altLang="en-US" dirty="0" smtClean="0"/>
              <a:t>일본의 역사적 근거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6" y="1439951"/>
            <a:ext cx="2026228" cy="3273366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01" y="1418714"/>
            <a:ext cx="2370167" cy="34488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788" y="5769034"/>
            <a:ext cx="258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4011" y="5079081"/>
            <a:ext cx="225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>
                <a:solidFill>
                  <a:prstClr val="black"/>
                </a:solidFill>
              </a:rPr>
              <a:t>[</a:t>
            </a:r>
            <a:r>
              <a:rPr lang="ko-KR" altLang="ko-KR" dirty="0">
                <a:solidFill>
                  <a:prstClr val="black"/>
                </a:solidFill>
              </a:rPr>
              <a:t>태정관 </a:t>
            </a:r>
            <a:r>
              <a:rPr lang="ko-KR" altLang="ko-KR" dirty="0" err="1">
                <a:solidFill>
                  <a:prstClr val="black"/>
                </a:solidFill>
              </a:rPr>
              <a:t>지시문</a:t>
            </a:r>
            <a:r>
              <a:rPr lang="en-US" altLang="ko-KR" dirty="0" smtClean="0">
                <a:solidFill>
                  <a:prstClr val="black"/>
                </a:solidFill>
              </a:rPr>
              <a:t>]-1877</a:t>
            </a:r>
            <a:endParaRPr lang="ko-KR" altLang="ko-KR" dirty="0">
              <a:solidFill>
                <a:prstClr val="black"/>
              </a:solidFill>
            </a:endParaRPr>
          </a:p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6631" y="5139332"/>
            <a:ext cx="225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[</a:t>
            </a:r>
            <a:r>
              <a:rPr lang="ko-KR" altLang="en-US" dirty="0" smtClean="0">
                <a:solidFill>
                  <a:prstClr val="black"/>
                </a:solidFill>
              </a:rPr>
              <a:t>조선동해안도</a:t>
            </a:r>
            <a:r>
              <a:rPr lang="en-US" altLang="ko-KR" dirty="0" smtClean="0">
                <a:solidFill>
                  <a:prstClr val="black"/>
                </a:solidFill>
              </a:rPr>
              <a:t>]-1876</a:t>
            </a:r>
            <a:endParaRPr lang="ko-KR" altLang="ko-KR" dirty="0">
              <a:solidFill>
                <a:prstClr val="black"/>
              </a:solidFill>
            </a:endParaRPr>
          </a:p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204" y="2398222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ko-KR" b="1" dirty="0">
                <a:solidFill>
                  <a:prstClr val="black"/>
                </a:solidFill>
              </a:rPr>
              <a:t>일본은 독도가 일본 땅이 </a:t>
            </a:r>
            <a:r>
              <a:rPr lang="ko-KR" altLang="ko-KR" b="1" dirty="0" smtClean="0">
                <a:solidFill>
                  <a:prstClr val="black"/>
                </a:solidFill>
              </a:rPr>
              <a:t>아</a:t>
            </a:r>
            <a:r>
              <a:rPr lang="ko-KR" altLang="en-US" b="1" dirty="0" smtClean="0">
                <a:solidFill>
                  <a:prstClr val="black"/>
                </a:solidFill>
              </a:rPr>
              <a:t>님을</a:t>
            </a:r>
            <a:r>
              <a:rPr lang="ko-KR" altLang="ko-KR" b="1" dirty="0" smtClean="0">
                <a:solidFill>
                  <a:prstClr val="black"/>
                </a:solidFill>
              </a:rPr>
              <a:t> </a:t>
            </a:r>
            <a:r>
              <a:rPr lang="ko-KR" altLang="ko-KR" b="1" dirty="0">
                <a:solidFill>
                  <a:prstClr val="black"/>
                </a:solidFill>
              </a:rPr>
              <a:t>인정했다</a:t>
            </a:r>
            <a:endParaRPr lang="ko-KR" altLang="ko-KR" dirty="0">
              <a:solidFill>
                <a:prstClr val="black"/>
              </a:solidFill>
            </a:endParaRPr>
          </a:p>
          <a:p>
            <a:pPr defTabSz="457200" latinLnBrk="0"/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7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한국과 일본의 역사적 근거</a:t>
            </a:r>
            <a:endParaRPr lang="ko-KR" altLang="en-US" dirty="0"/>
          </a:p>
        </p:txBody>
      </p:sp>
      <p:pic>
        <p:nvPicPr>
          <p:cNvPr id="4" name="그림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60" y="2359781"/>
            <a:ext cx="1920240" cy="2960371"/>
          </a:xfrm>
          <a:prstGeom prst="rect">
            <a:avLst/>
          </a:prstGeom>
        </p:spPr>
      </p:pic>
      <p:pic>
        <p:nvPicPr>
          <p:cNvPr id="5" name="그림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5" y="2193404"/>
            <a:ext cx="1751908" cy="2859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849" y="5428216"/>
            <a:ext cx="2144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en-US" dirty="0" err="1" smtClean="0">
                <a:solidFill>
                  <a:prstClr val="black"/>
                </a:solidFill>
              </a:rPr>
              <a:t>만기요람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</a:rPr>
              <a:t>한국 정부관찬문서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09060" y="5428215"/>
            <a:ext cx="192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ko-KR" altLang="ko-KR" dirty="0" err="1" smtClean="0">
                <a:solidFill>
                  <a:prstClr val="black"/>
                </a:solidFill>
              </a:rPr>
              <a:t>조선국교제시말내탐서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</a:rPr>
              <a:t>일본 외무성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07704" y="2204864"/>
            <a:ext cx="6059016" cy="2985195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독도의 거리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2. </a:t>
            </a:r>
            <a:r>
              <a:rPr lang="ko-KR" altLang="en-US" sz="2000" dirty="0" smtClean="0"/>
              <a:t>옛 독도의 위치상 쓰임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3. </a:t>
            </a:r>
            <a:r>
              <a:rPr lang="ko-KR" altLang="en-US" sz="2000" dirty="0" smtClean="0"/>
              <a:t>일본이 주장하는 불법점거의 이유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4. </a:t>
            </a:r>
            <a:r>
              <a:rPr lang="ko-KR" altLang="en-US" sz="2000" dirty="0" smtClean="0"/>
              <a:t>일본의 주장 </a:t>
            </a:r>
            <a:endParaRPr lang="en-US" altLang="ko-KR" sz="2000" dirty="0" smtClean="0"/>
          </a:p>
          <a:p>
            <a:endParaRPr lang="en-US" altLang="ko-KR" sz="2000" dirty="0"/>
          </a:p>
          <a:p>
            <a:r>
              <a:rPr lang="en-US" altLang="ko-KR" sz="2000" dirty="0" smtClean="0"/>
              <a:t>5. </a:t>
            </a:r>
            <a:r>
              <a:rPr lang="ko-KR" altLang="en-US" sz="2000" dirty="0" smtClean="0"/>
              <a:t>이에 대한 우리의 자세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502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6706" y="1786516"/>
            <a:ext cx="6447501" cy="388077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https://www.youtube.com/watch?v=_</a:t>
            </a:r>
            <a:r>
              <a:rPr lang="en-US" altLang="ko-KR" dirty="0" smtClean="0">
                <a:hlinkClick r:id="rId2"/>
              </a:rPr>
              <a:t>vpd4_Kr9LA/</a:t>
            </a:r>
            <a:endParaRPr lang="en-US" altLang="ko-KR" dirty="0" smtClean="0"/>
          </a:p>
          <a:p>
            <a:r>
              <a:rPr lang="en-US" altLang="ko-KR" dirty="0" smtClean="0"/>
              <a:t>2:35~5:20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20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1_shape2"/>
          <p:cNvSpPr/>
          <p:nvPr/>
        </p:nvSpPr>
        <p:spPr>
          <a:xfrm>
            <a:off x="251525" y="350642"/>
            <a:ext cx="7942241" cy="2930504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>
              <a:lnSpc>
                <a:spcPct val="105000"/>
              </a:lnSpc>
              <a:spcBef>
                <a:spcPct val="0"/>
              </a:spcBef>
              <a:buNone/>
              <a:defRPr sz="4500" b="1" spc="-150">
                <a:solidFill>
                  <a:schemeClr val="bg1"/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r>
              <a:rPr altLang="ko-KR" sz="3200">
                <a:solidFill>
                  <a:srgbClr val="FFFFFF"/>
                </a:solidFill>
              </a:rPr>
              <a:t>일본이 독도를 자기네 땅이라고</a:t>
            </a:r>
          </a:p>
          <a:p>
            <a:r>
              <a:rPr altLang="ko-KR" sz="3200">
                <a:solidFill>
                  <a:srgbClr val="FFFFFF"/>
                </a:solidFill>
              </a:rPr>
              <a:t>주장하기 위해 하는 노력</a:t>
            </a:r>
          </a:p>
          <a:p>
            <a:pPr algn="ctr"/>
            <a:r>
              <a:rPr altLang="ko-KR" sz="1800">
                <a:solidFill>
                  <a:srgbClr val="FFFFFF"/>
                </a:solidFill>
              </a:rPr>
              <a:t>                              행사와 상품</a:t>
            </a:r>
          </a:p>
        </p:txBody>
      </p:sp>
      <p:sp>
        <p:nvSpPr>
          <p:cNvPr id="5" name="slide1_shape3"/>
          <p:cNvSpPr/>
          <p:nvPr/>
        </p:nvSpPr>
        <p:spPr>
          <a:xfrm>
            <a:off x="251523" y="4585412"/>
            <a:ext cx="2192339" cy="1400359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50000"/>
              </a:lnSpc>
              <a:spcBef>
                <a:spcPts val="300"/>
              </a:spcBef>
              <a:buFont typeface="Arial" pitchFamily="2" charset="2"/>
              <a:buNone/>
            </a:pPr>
            <a:r>
              <a:rPr lang="en-US" altLang="ko-KR" sz="1400" b="1" spc="-2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</a:rPr>
              <a:t>독도영토학 3조</a:t>
            </a:r>
          </a:p>
          <a:p>
            <a:pPr marL="0">
              <a:lnSpc>
                <a:spcPct val="150000"/>
              </a:lnSpc>
              <a:spcBef>
                <a:spcPts val="300"/>
              </a:spcBef>
              <a:buFont typeface="Arial" pitchFamily="2" charset="2"/>
              <a:buNone/>
            </a:pPr>
            <a:r>
              <a:rPr altLang="ko-KR" sz="1400" b="1">
                <a:solidFill>
                  <a:srgbClr val="3F3F3F"/>
                </a:solidFill>
              </a:rPr>
              <a:t>21727507 컴퓨터공학과</a:t>
            </a:r>
          </a:p>
          <a:p>
            <a:pPr marL="0">
              <a:lnSpc>
                <a:spcPct val="150000"/>
              </a:lnSpc>
              <a:spcBef>
                <a:spcPts val="300"/>
              </a:spcBef>
              <a:buFont typeface="Arial" pitchFamily="2" charset="2"/>
              <a:buNone/>
            </a:pPr>
            <a:r>
              <a:rPr lang="ko-KR" altLang="ko-KR" sz="1400" b="1" spc="-2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</a:rPr>
              <a:t>김은의</a:t>
            </a:r>
          </a:p>
        </p:txBody>
      </p:sp>
    </p:spTree>
    <p:extLst>
      <p:ext uri="{BB962C8B-B14F-4D97-AF65-F5344CB8AC3E}">
        <p14:creationId xmlns:p14="http://schemas.microsoft.com/office/powerpoint/2010/main" val="12562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3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slide3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slide3_shape4"/>
          <p:cNvSpPr/>
          <p:nvPr/>
        </p:nvSpPr>
        <p:spPr>
          <a:xfrm>
            <a:off x="1331644" y="3261885"/>
            <a:ext cx="3312368" cy="436310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spcBef>
                <a:spcPts val="350"/>
              </a:spcBef>
            </a:pPr>
            <a:r>
              <a:rPr lang="en-US" altLang="ko-KR" b="1" spc="-2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나눔고딕"/>
              </a:rPr>
              <a:t>02     다케시마 관련 상품</a:t>
            </a:r>
          </a:p>
        </p:txBody>
      </p:sp>
      <p:sp>
        <p:nvSpPr>
          <p:cNvPr id="6" name="slide3_shape10"/>
          <p:cNvSpPr/>
          <p:nvPr/>
        </p:nvSpPr>
        <p:spPr>
          <a:xfrm>
            <a:off x="323534" y="332219"/>
            <a:ext cx="2879725" cy="574675"/>
          </a:xfrm>
          <a:prstGeom prst="rect">
            <a:avLst/>
          </a:prstGeo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</a:rPr>
              <a:t>목차</a:t>
            </a:r>
          </a:p>
        </p:txBody>
      </p:sp>
      <p:sp>
        <p:nvSpPr>
          <p:cNvPr id="7" name="slide3_shape11"/>
          <p:cNvSpPr/>
          <p:nvPr/>
        </p:nvSpPr>
        <p:spPr>
          <a:xfrm>
            <a:off x="1331646" y="1787021"/>
            <a:ext cx="3311525" cy="589198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350"/>
              </a:spcBef>
              <a:buFont typeface="Arial" pitchFamily="2" charset="2"/>
              <a:buNone/>
            </a:pPr>
            <a:r>
              <a:rPr lang="en-US" altLang="ko-KR" sz="1800" b="1" spc="-2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</a:rPr>
              <a:t>01     다케시마의 날</a:t>
            </a:r>
          </a:p>
        </p:txBody>
      </p:sp>
      <p:sp>
        <p:nvSpPr>
          <p:cNvPr id="8" name="slide3_shape3"/>
          <p:cNvSpPr/>
          <p:nvPr/>
        </p:nvSpPr>
        <p:spPr>
          <a:xfrm>
            <a:off x="1763395" y="2241068"/>
            <a:ext cx="3312368" cy="64807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나눔고딕"/>
              </a:rPr>
              <a:t>1.1      다케시마란?</a:t>
            </a:r>
          </a:p>
          <a:p>
            <a:pPr>
              <a:lnSpc>
                <a:spcPct val="150000"/>
              </a:lnSpc>
            </a:pPr>
            <a:r>
              <a:rPr lang="en-US" altLang="ko-KR" sz="1200" spc="-20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나눔고딕"/>
              </a:rPr>
              <a:t>1.2      다케시마의 날</a:t>
            </a:r>
          </a:p>
        </p:txBody>
      </p:sp>
      <p:sp>
        <p:nvSpPr>
          <p:cNvPr id="9" name="nppt_15536137270796044"/>
          <p:cNvSpPr/>
          <p:nvPr/>
        </p:nvSpPr>
        <p:spPr>
          <a:xfrm>
            <a:off x="1843687" y="3826685"/>
            <a:ext cx="3312368" cy="648072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>
                <a:solidFill>
                  <a:srgbClr val="3F3F3F"/>
                </a:solidFill>
                <a:latin typeface="나눔고딕"/>
              </a:rPr>
              <a:t>2.1      다케시마 관련 상품</a:t>
            </a:r>
          </a:p>
          <a:p>
            <a:pPr>
              <a:lnSpc>
                <a:spcPct val="150000"/>
              </a:lnSpc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4_shape1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slide4_shape2"/>
          <p:cNvSpPr/>
          <p:nvPr/>
        </p:nvSpPr>
        <p:spPr>
          <a:xfrm>
            <a:off x="1" y="0"/>
            <a:ext cx="7452323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slide4_shape3"/>
          <p:cNvSpPr/>
          <p:nvPr/>
        </p:nvSpPr>
        <p:spPr>
          <a:xfrm>
            <a:off x="574689" y="1880788"/>
            <a:ext cx="7772400" cy="1713762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ko-KR" altLang="ko-KR" sz="4000" b="1" spc="-150">
                <a:solidFill>
                  <a:srgbClr val="FFFFFF">
                    <a:alpha val="100000"/>
                  </a:srgbClr>
                </a:solidFill>
              </a:rPr>
              <a:t>01 다케시마의 날</a:t>
            </a:r>
          </a:p>
        </p:txBody>
      </p:sp>
    </p:spTree>
    <p:extLst>
      <p:ext uri="{BB962C8B-B14F-4D97-AF65-F5344CB8AC3E}">
        <p14:creationId xmlns:p14="http://schemas.microsoft.com/office/powerpoint/2010/main" val="1327188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5_shape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slide5_shape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slide5_shape4"/>
          <p:cNvSpPr/>
          <p:nvPr/>
        </p:nvSpPr>
        <p:spPr>
          <a:xfrm>
            <a:off x="1259637" y="332207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다케시마란?</a:t>
            </a:r>
          </a:p>
        </p:txBody>
      </p:sp>
      <p:sp>
        <p:nvSpPr>
          <p:cNvPr id="6" name="slide5_shape7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24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slide5_shape8"/>
          <p:cNvSpPr/>
          <p:nvPr/>
        </p:nvSpPr>
        <p:spPr>
          <a:xfrm>
            <a:off x="323528" y="332668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/>
                </a:solidFill>
              </a:rPr>
              <a:t>1-1</a:t>
            </a:r>
            <a:endParaRPr sz="2400" b="1">
              <a:solidFill>
                <a:srgbClr val="FFFFFF"/>
              </a:solidFill>
            </a:endParaRPr>
          </a:p>
        </p:txBody>
      </p:sp>
      <p:sp>
        <p:nvSpPr>
          <p:cNvPr id="8" name="slide5_shape9"/>
          <p:cNvSpPr/>
          <p:nvPr/>
        </p:nvSpPr>
        <p:spPr>
          <a:xfrm>
            <a:off x="1331642" y="1629366"/>
            <a:ext cx="5301921" cy="136253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400"/>
              </a:spcBef>
              <a:buFont typeface="Arial" pitchFamily="2" charset="2"/>
              <a:buNone/>
            </a:pPr>
            <a:r>
              <a:rPr altLang="ko-KR" sz="2000" b="1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다케시마</a:t>
            </a:r>
            <a:r>
              <a:rPr altLang="ko-KR" sz="1800">
                <a:solidFill>
                  <a:srgbClr val="000000"/>
                </a:solidFill>
                <a:latin typeface="맑은 고딕"/>
                <a:ea typeface="맑은 고딕"/>
              </a:rPr>
              <a:t>(竹島)</a:t>
            </a:r>
            <a:r>
              <a:rPr altLang="ko-KR" sz="2000" b="1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란?</a:t>
            </a:r>
          </a:p>
          <a:p>
            <a:pPr marL="0">
              <a:spcBef>
                <a:spcPts val="400"/>
              </a:spcBef>
              <a:buFont typeface="Arial" pitchFamily="2" charset="2"/>
              <a:buNone/>
            </a:pPr>
            <a:endParaRPr altLang="ko-KR" sz="2000" b="1">
              <a:solidFill>
                <a:srgbClr val="000000">
                  <a:alpha val="100000"/>
                  <a:lumMod val="75000"/>
                  <a:lumOff val="25000"/>
                </a:srgbClr>
              </a:solidFill>
              <a:latin typeface="맑은 고딕"/>
              <a:ea typeface="맑은 고딕"/>
            </a:endParaRPr>
          </a:p>
          <a:p>
            <a:pPr marL="0">
              <a:spcBef>
                <a:spcPts val="350"/>
              </a:spcBef>
              <a:buFont typeface="Arial" pitchFamily="2" charset="2"/>
              <a:buNone/>
            </a:pPr>
            <a:r>
              <a:rPr altLang="ko-KR" sz="18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다케시마(竹島)는 독도의 일본식 명칭 </a:t>
            </a:r>
          </a:p>
        </p:txBody>
      </p:sp>
      <p:pic>
        <p:nvPicPr>
          <p:cNvPr id="9" name="nppt_15536137270791494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6513" y="2974414"/>
            <a:ext cx="4422743" cy="2975741"/>
          </a:xfrm>
          <a:prstGeom prst="rect">
            <a:avLst/>
          </a:prstGeom>
        </p:spPr>
      </p:pic>
      <p:pic>
        <p:nvPicPr>
          <p:cNvPr id="10" name="nppt_15536137270791709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2557" y="4250436"/>
            <a:ext cx="2798379" cy="22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8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216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216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2169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다케시마의 날</a:t>
            </a:r>
          </a:p>
        </p:txBody>
      </p:sp>
      <p:sp>
        <p:nvSpPr>
          <p:cNvPr id="6" name="nppt_15536137270792170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25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2172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1-2</a:t>
            </a:r>
          </a:p>
        </p:txBody>
      </p:sp>
      <p:sp>
        <p:nvSpPr>
          <p:cNvPr id="8" name="nppt_15536137270792173"/>
          <p:cNvSpPr/>
          <p:nvPr/>
        </p:nvSpPr>
        <p:spPr>
          <a:xfrm>
            <a:off x="1331592" y="1639219"/>
            <a:ext cx="7144516" cy="2160664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425"/>
              </a:spcBef>
              <a:buFont typeface="Arial" pitchFamily="2" charset="2"/>
              <a:buNone/>
            </a:pPr>
            <a:r>
              <a:rPr altLang="ko-KR" sz="2400" b="1">
                <a:solidFill>
                  <a:srgbClr val="000000">
                    <a:alpha val="100000"/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다케시마의 날이란?</a:t>
            </a:r>
          </a:p>
          <a:p>
            <a:pPr marL="0">
              <a:spcBef>
                <a:spcPts val="400"/>
              </a:spcBef>
              <a:buFont typeface="Arial" pitchFamily="2" charset="2"/>
              <a:buNone/>
            </a:pPr>
            <a:endParaRPr altLang="ko-KR" sz="2400" b="1">
              <a:solidFill>
                <a:srgbClr val="000000">
                  <a:alpha val="100000"/>
                  <a:lumMod val="75000"/>
                  <a:lumOff val="25000"/>
                </a:srgbClr>
              </a:solidFill>
              <a:latin typeface="맑은 고딕"/>
              <a:ea typeface="맑은 고딕"/>
            </a:endParaRPr>
          </a:p>
          <a:p>
            <a:pPr marL="0">
              <a:spcBef>
                <a:spcPts val="350"/>
              </a:spcBef>
              <a:buFont typeface="Arial" pitchFamily="2" charset="2"/>
              <a:buNone/>
            </a:pPr>
            <a:r>
              <a:rPr altLang="ko-KR" sz="18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 다케시마의 날은 일본 지방정부인 시마네현이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8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 매년 </a:t>
            </a:r>
            <a:r>
              <a:rPr altLang="ko-KR" sz="2400" b="1">
                <a:solidFill>
                  <a:srgbClr val="FF0000"/>
                </a:solidFill>
                <a:latin typeface="맑은 고딕"/>
                <a:ea typeface="맑은 고딕"/>
              </a:rPr>
              <a:t>2월 22일</a:t>
            </a:r>
            <a:r>
              <a:rPr altLang="ko-KR" sz="18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 주관하고 있는 행사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endParaRPr altLang="ko-KR" sz="1800">
              <a:solidFill>
                <a:srgbClr val="000000">
                  <a:lumMod val="75000"/>
                  <a:lumOff val="25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9" name="nppt_15536137270792380"/>
          <p:cNvSpPr/>
          <p:nvPr/>
        </p:nvSpPr>
        <p:spPr>
          <a:xfrm>
            <a:off x="1566701" y="4197568"/>
            <a:ext cx="532087" cy="394138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0000" tIns="46800" rIns="90000" bIns="4680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0" name="nppt_15536137270792480"/>
          <p:cNvSpPr/>
          <p:nvPr/>
        </p:nvSpPr>
        <p:spPr>
          <a:xfrm>
            <a:off x="2305709" y="4200036"/>
            <a:ext cx="5711715" cy="625686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r>
              <a:rPr altLang="ko-KR">
                <a:solidFill>
                  <a:srgbClr val="000000">
                    <a:alpha val="100000"/>
                  </a:srgbClr>
                </a:solidFill>
              </a:rPr>
              <a:t>일본의 독도 영유권을 주장하면서 제정한 날</a:t>
            </a:r>
          </a:p>
        </p:txBody>
      </p:sp>
    </p:spTree>
    <p:extLst>
      <p:ext uri="{BB962C8B-B14F-4D97-AF65-F5344CB8AC3E}">
        <p14:creationId xmlns:p14="http://schemas.microsoft.com/office/powerpoint/2010/main" val="3765037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470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470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4709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다케시마의 날</a:t>
            </a:r>
          </a:p>
        </p:txBody>
      </p:sp>
      <p:sp>
        <p:nvSpPr>
          <p:cNvPr id="6" name="nppt_15536137270794710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26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4712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1-2</a:t>
            </a:r>
          </a:p>
        </p:txBody>
      </p:sp>
      <p:sp>
        <p:nvSpPr>
          <p:cNvPr id="8" name="nppt_15536137270794713"/>
          <p:cNvSpPr/>
          <p:nvPr/>
        </p:nvSpPr>
        <p:spPr>
          <a:xfrm>
            <a:off x="1331592" y="1649073"/>
            <a:ext cx="7144516" cy="4614172"/>
          </a:xfrm>
          <a:prstGeom prst="rect">
            <a:avLst/>
          </a:prstGeom>
        </p:spPr>
        <p:txBody>
          <a:bodyPr lIns="91440" tIns="45720" rIns="91440" bIns="45720"/>
          <a:lstStyle>
            <a:lvl1pPr marL="342900" indent="-342900" algn="l" defTabSz="914400" latinLnBrk="1">
              <a:spcBef>
                <a:spcPct val="20000"/>
              </a:spcBef>
              <a:buFont typeface="Arial" pitchFamily="2" charset="2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1pPr>
            <a:lvl2pPr marL="742950" indent="-285750" algn="l" defTabSz="914400" latinLnBrk="1">
              <a:spcBef>
                <a:spcPct val="20000"/>
              </a:spcBef>
              <a:buFont typeface="Arial" pitchFamily="2" charset="2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2pPr>
            <a:lvl3pPr marL="1143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3pPr>
            <a:lvl4pPr marL="1600200" indent="-228600" algn="l" defTabSz="914400" latinLnBrk="1">
              <a:spcBef>
                <a:spcPct val="20000"/>
              </a:spcBef>
              <a:buFont typeface="Arial" pitchFamily="2" charset="2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4pPr>
            <a:lvl5pPr marL="2057400" indent="-228600" algn="l" defTabSz="914400" latinLnBrk="1">
              <a:spcBef>
                <a:spcPct val="20000"/>
              </a:spcBef>
              <a:buFont typeface="Arial" pitchFamily="2" charset="2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n-cs"/>
              </a:defRPr>
            </a:lvl5pPr>
            <a:lvl6pPr marL="25146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latinLnBrk="1">
              <a:spcBef>
                <a:spcPct val="20000"/>
              </a:spcBef>
              <a:buFont typeface="Arial" pitchFamily="2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425"/>
              </a:spcBef>
              <a:buFont typeface="Arial" pitchFamily="2" charset="2"/>
              <a:buNone/>
            </a:pPr>
            <a:endParaRPr lang="ko-KR" altLang="en-US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8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   </a:t>
            </a:r>
            <a:r>
              <a:rPr altLang="ko-KR" sz="1800" b="1">
                <a:solidFill>
                  <a:srgbClr val="000000">
                    <a:alpha val="100000"/>
                  </a:srgbClr>
                </a:solidFill>
                <a:latin typeface="맑은 고딕"/>
                <a:ea typeface="맑은 고딕"/>
              </a:rPr>
              <a:t>2005년 1월 14일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>
                    <a:lumMod val="75000"/>
                    <a:lumOff val="25000"/>
                  </a:srgbClr>
                </a:solidFill>
                <a:latin typeface="맑은 고딕"/>
                <a:ea typeface="맑은 고딕"/>
              </a:rPr>
              <a:t>    </a:t>
            </a: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2월 22일을 다케시마의 날로 정하는 조례안 제정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endParaRPr altLang="ko-KR" sz="14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>
              <a:spcBef>
                <a:spcPts val="575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 </a:t>
            </a: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2005년 2월 23일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 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 현 의뢰에 상정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endParaRPr altLang="ko-KR" sz="14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>
              <a:spcBef>
                <a:spcPts val="575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 </a:t>
            </a:r>
            <a:r>
              <a:rPr altLang="ko-KR" sz="1800" b="1">
                <a:solidFill>
                  <a:srgbClr val="000000"/>
                </a:solidFill>
                <a:latin typeface="맑은 고딕"/>
                <a:ea typeface="맑은 고딕"/>
              </a:rPr>
              <a:t>2005년 3월 16일</a:t>
            </a:r>
          </a:p>
          <a:p>
            <a:pPr marL="0">
              <a:spcBef>
                <a:spcPts val="575"/>
              </a:spcBef>
              <a:buFont typeface="Arial" pitchFamily="2" charset="2"/>
              <a:buNone/>
            </a:pPr>
            <a:endParaRPr altLang="ko-KR" sz="1800" b="1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 가결</a:t>
            </a: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endParaRPr altLang="ko-KR" sz="140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0">
              <a:spcBef>
                <a:spcPts val="575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</a:t>
            </a:r>
            <a:r>
              <a:rPr altLang="ko-KR" sz="1800" b="1">
                <a:solidFill>
                  <a:srgbClr val="FF0000"/>
                </a:solidFill>
                <a:latin typeface="맑은 고딕"/>
                <a:ea typeface="맑은 고딕"/>
              </a:rPr>
              <a:t> 2006년 2월 22일</a:t>
            </a:r>
          </a:p>
          <a:p>
            <a:pPr marL="0">
              <a:spcBef>
                <a:spcPts val="575"/>
              </a:spcBef>
              <a:buFont typeface="Arial" pitchFamily="2" charset="2"/>
              <a:buNone/>
            </a:pPr>
            <a:endParaRPr altLang="ko-KR" sz="1800" b="1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>
              <a:spcBef>
                <a:spcPts val="450"/>
              </a:spcBef>
              <a:buFont typeface="Arial" pitchFamily="2" charset="2"/>
              <a:buNone/>
            </a:pPr>
            <a:r>
              <a:rPr altLang="ko-KR" sz="1400">
                <a:solidFill>
                  <a:srgbClr val="000000"/>
                </a:solidFill>
                <a:latin typeface="맑은 고딕"/>
                <a:ea typeface="맑은 고딕"/>
              </a:rPr>
              <a:t>    첫 다케시마의 날 주최</a:t>
            </a:r>
          </a:p>
        </p:txBody>
      </p:sp>
      <p:sp>
        <p:nvSpPr>
          <p:cNvPr id="9" name="nppt_15536137270794743"/>
          <p:cNvSpPr/>
          <p:nvPr/>
        </p:nvSpPr>
        <p:spPr>
          <a:xfrm>
            <a:off x="1458316" y="1832742"/>
            <a:ext cx="118241" cy="118241"/>
          </a:xfrm>
          <a:prstGeom prst="flowChartConnector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0000" tIns="46800" rIns="90000" bIns="4680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0" name="nppt_15536137270794886"/>
          <p:cNvSpPr/>
          <p:nvPr/>
        </p:nvSpPr>
        <p:spPr>
          <a:xfrm>
            <a:off x="1468169" y="2975753"/>
            <a:ext cx="118241" cy="128095"/>
          </a:xfrm>
          <a:prstGeom prst="flowChartConnector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0000" tIns="46800" rIns="90000" bIns="4680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1" name="nppt_15536137270794960"/>
          <p:cNvSpPr/>
          <p:nvPr/>
        </p:nvSpPr>
        <p:spPr>
          <a:xfrm>
            <a:off x="1478022" y="4099033"/>
            <a:ext cx="118241" cy="137948"/>
          </a:xfrm>
          <a:prstGeom prst="flowChartConnector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0000" tIns="46800" rIns="90000" bIns="4680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12" name="nppt_15536137270795400"/>
          <p:cNvSpPr/>
          <p:nvPr/>
        </p:nvSpPr>
        <p:spPr>
          <a:xfrm>
            <a:off x="1497729" y="5301155"/>
            <a:ext cx="118241" cy="128094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0000" tIns="46800" rIns="90000" bIns="46800"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2575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2579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2583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다케시마의 날</a:t>
            </a:r>
          </a:p>
        </p:txBody>
      </p:sp>
      <p:sp>
        <p:nvSpPr>
          <p:cNvPr id="6" name="nppt_15536137270792584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27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2586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1-2</a:t>
            </a:r>
          </a:p>
        </p:txBody>
      </p:sp>
      <p:pic>
        <p:nvPicPr>
          <p:cNvPr id="8" name="nppt_15536137270792634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556844"/>
            <a:ext cx="4956284" cy="2862466"/>
          </a:xfrm>
          <a:prstGeom prst="rect">
            <a:avLst/>
          </a:prstGeom>
        </p:spPr>
      </p:pic>
      <p:pic>
        <p:nvPicPr>
          <p:cNvPr id="9" name="nppt_15536137270792772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8109" y="4101682"/>
            <a:ext cx="4275615" cy="2567109"/>
          </a:xfrm>
          <a:prstGeom prst="rect">
            <a:avLst/>
          </a:prstGeom>
        </p:spPr>
      </p:pic>
      <p:sp>
        <p:nvSpPr>
          <p:cNvPr id="10" name="nppt_15536137270793241"/>
          <p:cNvSpPr/>
          <p:nvPr/>
        </p:nvSpPr>
        <p:spPr>
          <a:xfrm>
            <a:off x="6292324" y="3431471"/>
            <a:ext cx="2804948" cy="852315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r>
              <a:rPr altLang="ko-KR" sz="1000" b="1" dirty="0">
                <a:solidFill>
                  <a:srgbClr val="777777"/>
                </a:solidFill>
              </a:rPr>
              <a:t>22일 '</a:t>
            </a:r>
            <a:r>
              <a:rPr altLang="ko-KR" sz="1000" b="1" dirty="0" err="1">
                <a:solidFill>
                  <a:srgbClr val="777777"/>
                </a:solidFill>
              </a:rPr>
              <a:t>다케시마의</a:t>
            </a:r>
            <a:r>
              <a:rPr altLang="ko-KR" sz="1000" b="1" dirty="0">
                <a:solidFill>
                  <a:srgbClr val="777777"/>
                </a:solidFill>
              </a:rPr>
              <a:t> 날' </a:t>
            </a:r>
            <a:r>
              <a:rPr altLang="ko-KR" sz="1000" b="1" dirty="0" err="1">
                <a:solidFill>
                  <a:srgbClr val="777777"/>
                </a:solidFill>
              </a:rPr>
              <a:t>행사를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준비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중인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시마네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현민회관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강당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모습</a:t>
            </a:r>
            <a:r>
              <a:rPr altLang="ko-KR" sz="1000" b="1" dirty="0">
                <a:solidFill>
                  <a:srgbClr val="777777"/>
                </a:solidFill>
              </a:rPr>
              <a:t>. </a:t>
            </a:r>
            <a:r>
              <a:rPr altLang="ko-KR" sz="1000" b="1" dirty="0" err="1">
                <a:solidFill>
                  <a:srgbClr val="777777"/>
                </a:solidFill>
              </a:rPr>
              <a:t>플래카드에</a:t>
            </a:r>
            <a:r>
              <a:rPr altLang="ko-KR" sz="1000" b="1" dirty="0">
                <a:solidFill>
                  <a:srgbClr val="777777"/>
                </a:solidFill>
              </a:rPr>
              <a:t> '</a:t>
            </a:r>
            <a:r>
              <a:rPr altLang="ko-KR" sz="1000" b="1" dirty="0" err="1">
                <a:solidFill>
                  <a:srgbClr val="777777"/>
                </a:solidFill>
              </a:rPr>
              <a:t>다케시마의</a:t>
            </a:r>
            <a:r>
              <a:rPr altLang="ko-KR" sz="1000" b="1" dirty="0">
                <a:solidFill>
                  <a:srgbClr val="777777"/>
                </a:solidFill>
              </a:rPr>
              <a:t> 날 </a:t>
            </a:r>
            <a:r>
              <a:rPr altLang="ko-KR" sz="1000" b="1" dirty="0" err="1">
                <a:solidFill>
                  <a:srgbClr val="777777"/>
                </a:solidFill>
              </a:rPr>
              <a:t>기념식전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다케시마·북방영토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반환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요구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운동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현민대회'라고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쓰여</a:t>
            </a:r>
            <a:r>
              <a:rPr altLang="ko-KR" sz="1000" b="1" dirty="0">
                <a:solidFill>
                  <a:srgbClr val="777777"/>
                </a:solidFill>
              </a:rPr>
              <a:t> </a:t>
            </a:r>
            <a:r>
              <a:rPr altLang="ko-KR" sz="1000" b="1" dirty="0" err="1">
                <a:solidFill>
                  <a:srgbClr val="777777"/>
                </a:solidFill>
              </a:rPr>
              <a:t>있다</a:t>
            </a:r>
            <a:endParaRPr altLang="ko-KR" sz="1000" b="1" dirty="0">
              <a:solidFill>
                <a:srgbClr val="777777"/>
              </a:solidFill>
            </a:endParaRPr>
          </a:p>
        </p:txBody>
      </p:sp>
      <p:sp>
        <p:nvSpPr>
          <p:cNvPr id="11" name="nppt_15536137270793551"/>
          <p:cNvSpPr/>
          <p:nvPr/>
        </p:nvSpPr>
        <p:spPr>
          <a:xfrm>
            <a:off x="899598" y="6298832"/>
            <a:ext cx="3110405" cy="527151"/>
          </a:xfrm>
          <a:prstGeom prst="rect">
            <a:avLst/>
          </a:prstGeom>
          <a:noFill/>
          <a:ln w="25400" cap="flat">
            <a:noFill/>
            <a:prstDash val="solid"/>
          </a:ln>
        </p:spPr>
        <p:txBody>
          <a:bodyPr lIns="90000" tIns="46800" rIns="90000" bIns="46800" anchor="t"/>
          <a:lstStyle/>
          <a:p>
            <a:pPr algn="r"/>
            <a:r>
              <a:rPr altLang="ko-KR" sz="1000" b="1">
                <a:solidFill>
                  <a:srgbClr val="FFFFFF">
                    <a:alpha val="100000"/>
                    <a:lumMod val="50000"/>
                  </a:srgbClr>
                </a:solidFill>
              </a:rPr>
              <a:t>2007년도. 2008년도 '다케시마의 날' 기념식이 개최됐던 시마네현민회관 중홀 입구모습</a:t>
            </a:r>
          </a:p>
        </p:txBody>
      </p:sp>
    </p:spTree>
    <p:extLst>
      <p:ext uri="{BB962C8B-B14F-4D97-AF65-F5344CB8AC3E}">
        <p14:creationId xmlns:p14="http://schemas.microsoft.com/office/powerpoint/2010/main" val="20081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6136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6140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6144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다케시마의 날</a:t>
            </a:r>
          </a:p>
        </p:txBody>
      </p:sp>
      <p:sp>
        <p:nvSpPr>
          <p:cNvPr id="6" name="nppt_15536137270796145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28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6147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1-2</a:t>
            </a:r>
          </a:p>
        </p:txBody>
      </p:sp>
      <p:pic>
        <p:nvPicPr>
          <p:cNvPr id="8" name="nppt_15536137270799833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937" y="2638676"/>
            <a:ext cx="6280587" cy="3748404"/>
          </a:xfrm>
          <a:prstGeom prst="rect">
            <a:avLst/>
          </a:prstGeom>
        </p:spPr>
      </p:pic>
      <p:sp>
        <p:nvSpPr>
          <p:cNvPr id="9" name="nppt_155361372707910010"/>
          <p:cNvSpPr/>
          <p:nvPr/>
        </p:nvSpPr>
        <p:spPr>
          <a:xfrm>
            <a:off x="1012941" y="1697260"/>
            <a:ext cx="6312775" cy="625686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dirty="0">
                <a:solidFill>
                  <a:srgbClr val="000000"/>
                </a:solidFill>
                <a:hlinkClick r:id="rId4"/>
              </a:rPr>
              <a:t>http://clipbank.ebs.co.kr/clip/view?clipId=VOD_20120119_00179</a:t>
            </a:r>
            <a:endParaRPr altLang="ko-K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5739"/>
          <p:cNvSpPr/>
          <p:nvPr/>
        </p:nvSpPr>
        <p:spPr>
          <a:xfrm>
            <a:off x="1" y="0"/>
            <a:ext cx="9144000" cy="5229200"/>
          </a:xfrm>
          <a:prstGeom prst="rect">
            <a:avLst/>
          </a:prstGeom>
          <a:solidFill>
            <a:schemeClr val="accent5">
              <a:alpha val="80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5743"/>
          <p:cNvSpPr/>
          <p:nvPr/>
        </p:nvSpPr>
        <p:spPr>
          <a:xfrm>
            <a:off x="1" y="0"/>
            <a:ext cx="7452323" cy="68616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5747"/>
          <p:cNvSpPr/>
          <p:nvPr/>
        </p:nvSpPr>
        <p:spPr>
          <a:xfrm>
            <a:off x="574689" y="1885555"/>
            <a:ext cx="7772400" cy="1713762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>
              <a:lnSpc>
                <a:spcPct val="140000"/>
              </a:lnSpc>
            </a:pPr>
            <a:r>
              <a:rPr lang="ko-KR" altLang="ko-KR" sz="4000" b="1" spc="-150">
                <a:solidFill>
                  <a:srgbClr val="FFFFFF">
                    <a:alpha val="100000"/>
                  </a:srgbClr>
                </a:solidFill>
              </a:rPr>
              <a:t>02 다케시마 관련 상품</a:t>
            </a:r>
          </a:p>
        </p:txBody>
      </p:sp>
    </p:spTree>
    <p:extLst>
      <p:ext uri="{BB962C8B-B14F-4D97-AF65-F5344CB8AC3E}">
        <p14:creationId xmlns:p14="http://schemas.microsoft.com/office/powerpoint/2010/main" val="12373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07904" y="2228441"/>
            <a:ext cx="6213376" cy="1232577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한국        </a:t>
            </a:r>
            <a:r>
              <a:rPr lang="ko-KR" altLang="en-US" dirty="0" err="1" smtClean="0"/>
              <a:t>다케시마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오키</a:t>
            </a:r>
            <a:r>
              <a:rPr lang="ko-KR" altLang="en-US" dirty="0" smtClean="0"/>
              <a:t>        </a:t>
            </a:r>
            <a:r>
              <a:rPr lang="ko-KR" altLang="en-US" dirty="0" err="1" smtClean="0"/>
              <a:t>다케시마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71240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>
            <a:off x="5775534" y="2636912"/>
            <a:ext cx="12241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>
            <a:off x="5775534" y="3284984"/>
            <a:ext cx="1224136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790537" y="2283769"/>
            <a:ext cx="1038917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217km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841944" y="2942571"/>
            <a:ext cx="936104" cy="294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156km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835696" y="188640"/>
            <a:ext cx="505596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tx1"/>
                </a:solidFill>
              </a:rPr>
              <a:t>독도와의</a:t>
            </a:r>
            <a:r>
              <a:rPr lang="ko-KR" altLang="en-US" sz="4400" dirty="0" smtClean="0"/>
              <a:t> </a:t>
            </a:r>
            <a:r>
              <a:rPr lang="ko-KR" altLang="en-US" sz="4400" dirty="0" smtClean="0">
                <a:solidFill>
                  <a:schemeClr val="tx1"/>
                </a:solidFill>
              </a:rPr>
              <a:t>거리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3981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398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3989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 관련 상품</a:t>
            </a:r>
          </a:p>
        </p:txBody>
      </p:sp>
      <p:sp>
        <p:nvSpPr>
          <p:cNvPr id="6" name="nppt_15536137270793990"/>
          <p:cNvSpPr/>
          <p:nvPr/>
        </p:nvSpPr>
        <p:spPr>
          <a:xfrm>
            <a:off x="7400023" y="6463189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30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3992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2-1</a:t>
            </a:r>
          </a:p>
        </p:txBody>
      </p:sp>
      <p:pic>
        <p:nvPicPr>
          <p:cNvPr id="8" name="nppt_15536137270796270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2595" y="1758249"/>
            <a:ext cx="2316671" cy="3650899"/>
          </a:xfrm>
          <a:prstGeom prst="rect">
            <a:avLst/>
          </a:prstGeom>
        </p:spPr>
      </p:pic>
      <p:pic>
        <p:nvPicPr>
          <p:cNvPr id="9" name="nppt_15536137270796368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781" y="1758249"/>
            <a:ext cx="2228851" cy="3609318"/>
          </a:xfrm>
          <a:prstGeom prst="rect">
            <a:avLst/>
          </a:prstGeom>
        </p:spPr>
      </p:pic>
      <p:sp>
        <p:nvSpPr>
          <p:cNvPr id="10" name="nppt_15536137270796855"/>
          <p:cNvSpPr/>
          <p:nvPr/>
        </p:nvSpPr>
        <p:spPr>
          <a:xfrm>
            <a:off x="3775981" y="5607502"/>
            <a:ext cx="3051284" cy="724220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sz="1000" b="1">
                <a:solidFill>
                  <a:srgbClr val="FFFFFF">
                    <a:alpha val="100000"/>
                    <a:lumMod val="50000"/>
                  </a:srgbClr>
                </a:solidFill>
              </a:rPr>
              <a:t>2008년 2월 22일 시마네현 '다케시마의 날' 기념식에서 판매됐던 독도관련 상품 중 '일본술': 독도는 일본 고유의 영토라는 글이 보임</a:t>
            </a:r>
          </a:p>
        </p:txBody>
      </p:sp>
      <p:sp>
        <p:nvSpPr>
          <p:cNvPr id="11" name="nppt_15536137270797368"/>
          <p:cNvSpPr/>
          <p:nvPr/>
        </p:nvSpPr>
        <p:spPr>
          <a:xfrm>
            <a:off x="1004496" y="5607514"/>
            <a:ext cx="3810000" cy="596125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sz="1000" b="1">
                <a:solidFill>
                  <a:srgbClr val="FFFFFF">
                    <a:alpha val="100000"/>
                    <a:lumMod val="50000"/>
                  </a:srgbClr>
                </a:solidFill>
              </a:rPr>
              <a:t>다케시마(竹島)빵</a:t>
            </a:r>
          </a:p>
          <a:p>
            <a:endParaRPr lang="ko-KR" altLang="en-US">
              <a:solidFill>
                <a:srgbClr val="000000"/>
              </a:solidFill>
            </a:endParaRPr>
          </a:p>
        </p:txBody>
      </p:sp>
      <p:pic>
        <p:nvPicPr>
          <p:cNvPr id="12" name="nppt_15536137270797375" descr="이미지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7079" y="3424077"/>
            <a:ext cx="9853" cy="9853"/>
          </a:xfrm>
          <a:prstGeom prst="rect">
            <a:avLst/>
          </a:prstGeom>
        </p:spPr>
      </p:pic>
      <p:pic>
        <p:nvPicPr>
          <p:cNvPr id="13" name="nppt_15536137270799147" descr="이미지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2323" y="1758249"/>
            <a:ext cx="2437696" cy="3614244"/>
          </a:xfrm>
          <a:prstGeom prst="rect">
            <a:avLst/>
          </a:prstGeom>
        </p:spPr>
      </p:pic>
      <p:sp>
        <p:nvSpPr>
          <p:cNvPr id="14" name="nppt_15536137270799328"/>
          <p:cNvSpPr/>
          <p:nvPr/>
        </p:nvSpPr>
        <p:spPr>
          <a:xfrm>
            <a:off x="7977261" y="5607514"/>
            <a:ext cx="3810000" cy="596125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sz="1000" b="1">
                <a:solidFill>
                  <a:srgbClr val="7F7F7F"/>
                </a:solidFill>
              </a:rPr>
              <a:t>다케시마 쌀</a:t>
            </a:r>
          </a:p>
          <a:p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5536137270797792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accent5">
              <a:alpha val="68000"/>
              <a:lumMod val="20000"/>
              <a:lumOff val="80000"/>
            </a:schemeClr>
          </a:solidFill>
          <a:ln w="25400" cap="flat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4" name="nppt_15536137270797796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blipFill rotWithShape="1">
            <a:blip r:embed="rId2" cstate="print">
              <a:alphaModFix amt="90000"/>
            </a:blip>
            <a:stretch>
              <a:fillRect/>
            </a:stretch>
          </a:blipFill>
          <a:ln w="25400" cap="flat">
            <a:noFill/>
            <a:prstDash val="solid"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000000"/>
              </a:solidFill>
            </a:endParaRPr>
          </a:p>
        </p:txBody>
      </p:sp>
      <p:sp>
        <p:nvSpPr>
          <p:cNvPr id="5" name="nppt_15536137270797800"/>
          <p:cNvSpPr/>
          <p:nvPr/>
        </p:nvSpPr>
        <p:spPr>
          <a:xfrm>
            <a:off x="1259637" y="328711"/>
            <a:ext cx="5032691" cy="576064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/>
          <a:p>
            <a:r>
              <a:rPr lang="ko-KR" altLang="ko-KR" sz="2400" b="1">
                <a:solidFill>
                  <a:srgbClr val="FFFFFF">
                    <a:alpha val="100000"/>
                  </a:srgbClr>
                </a:solidFill>
                <a:ea typeface="나눔고딕"/>
              </a:rPr>
              <a:t>다케시마 관련 상품</a:t>
            </a:r>
          </a:p>
        </p:txBody>
      </p:sp>
      <p:sp>
        <p:nvSpPr>
          <p:cNvPr id="6" name="nppt_15536137270797801"/>
          <p:cNvSpPr/>
          <p:nvPr/>
        </p:nvSpPr>
        <p:spPr>
          <a:xfrm>
            <a:off x="7380316" y="6453336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4BEDD84E-25D4-4983-8AA1-2863C96F08D9}" type="slidenum">
              <a:rPr lang="en-US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pPr algn="r"/>
              <a:t>31</a:t>
            </a:fld>
            <a:r>
              <a:rPr lang="en-US" altLang="ko-KR" sz="800" spc="-30">
                <a:solidFill>
                  <a:srgbClr val="000000">
                    <a:lumMod val="50000"/>
                    <a:lumOff val="50000"/>
                  </a:srgbClr>
                </a:solidFill>
                <a:latin typeface="나눔고딕"/>
                <a:ea typeface="나눔고딕"/>
              </a:rPr>
              <a:t> / 12</a:t>
            </a:r>
            <a:endParaRPr sz="800" spc="-30">
              <a:solidFill>
                <a:srgbClr val="000000">
                  <a:lumMod val="50000"/>
                  <a:lumOff val="50000"/>
                </a:srgbClr>
              </a:solidFill>
              <a:latin typeface="나눔고딕"/>
              <a:ea typeface="나눔고딕"/>
            </a:endParaRPr>
          </a:p>
        </p:txBody>
      </p:sp>
      <p:sp>
        <p:nvSpPr>
          <p:cNvPr id="7" name="nppt_15536137270797803"/>
          <p:cNvSpPr/>
          <p:nvPr/>
        </p:nvSpPr>
        <p:spPr>
          <a:xfrm>
            <a:off x="323528" y="328723"/>
            <a:ext cx="1008063" cy="574675"/>
          </a:xfrm>
          <a:prstGeom prst="rect">
            <a:avLst/>
          </a:prstGeom>
          <a:effectLst>
            <a:outerShdw blurRad="76200" dist="12700" dir="2700000" algn="tl" rotWithShape="0">
              <a:prstClr val="black">
                <a:alpha val="50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/>
            <a:r>
              <a:rPr lang="en-US" altLang="ko-KR" sz="2400" b="1">
                <a:solidFill>
                  <a:srgbClr val="FFFFFF">
                    <a:alpha val="100000"/>
                  </a:srgbClr>
                </a:solidFill>
              </a:rPr>
              <a:t>2-1</a:t>
            </a:r>
          </a:p>
        </p:txBody>
      </p:sp>
      <p:pic>
        <p:nvPicPr>
          <p:cNvPr id="8" name="nppt_15536137270797810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7079" y="3424077"/>
            <a:ext cx="9853" cy="9853"/>
          </a:xfrm>
          <a:prstGeom prst="rect">
            <a:avLst/>
          </a:prstGeom>
        </p:spPr>
      </p:pic>
      <p:pic>
        <p:nvPicPr>
          <p:cNvPr id="9" name="nppt_15536137270797852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101" y="1505118"/>
            <a:ext cx="3497975" cy="2573996"/>
          </a:xfrm>
          <a:prstGeom prst="rect">
            <a:avLst/>
          </a:prstGeom>
        </p:spPr>
      </p:pic>
      <p:sp>
        <p:nvSpPr>
          <p:cNvPr id="10" name="nppt_15536137270798022"/>
          <p:cNvSpPr/>
          <p:nvPr/>
        </p:nvSpPr>
        <p:spPr>
          <a:xfrm>
            <a:off x="4759215" y="3392053"/>
            <a:ext cx="3810000" cy="684806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일본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시마네현의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'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다케시마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자판기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' 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자판기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옆면에는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한국과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독도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,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독도와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일본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사이의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거리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비교까지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상세히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설명</a:t>
            </a:r>
            <a:endParaRPr altLang="ko-KR" sz="1000" b="1" dirty="0">
              <a:solidFill>
                <a:srgbClr val="FFFFFF">
                  <a:alpha val="100000"/>
                  <a:lumMod val="50000"/>
                </a:srgbClr>
              </a:solidFill>
            </a:endParaRPr>
          </a:p>
          <a:p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'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다케시마는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일본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고유의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영토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' '2월 22일은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다케시마의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날'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등의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문구가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인쇄돼</a:t>
            </a:r>
            <a:r>
              <a:rPr altLang="ko-KR" sz="1000" b="1" dirty="0">
                <a:solidFill>
                  <a:srgbClr val="FFFFFF">
                    <a:alpha val="100000"/>
                    <a:lumMod val="50000"/>
                  </a:srgbClr>
                </a:solidFill>
              </a:rPr>
              <a:t> </a:t>
            </a:r>
            <a:r>
              <a:rPr altLang="ko-KR" sz="1000" b="1" dirty="0" err="1">
                <a:solidFill>
                  <a:srgbClr val="FFFFFF">
                    <a:alpha val="100000"/>
                    <a:lumMod val="50000"/>
                  </a:srgbClr>
                </a:solidFill>
              </a:rPr>
              <a:t>있음</a:t>
            </a:r>
            <a:endParaRPr altLang="ko-KR" sz="1000" b="1" dirty="0">
              <a:solidFill>
                <a:srgbClr val="FFFFFF">
                  <a:alpha val="100000"/>
                  <a:lumMod val="50000"/>
                </a:srgbClr>
              </a:solidFill>
            </a:endParaRPr>
          </a:p>
        </p:txBody>
      </p:sp>
      <p:pic>
        <p:nvPicPr>
          <p:cNvPr id="11" name="nppt_15536137270798404" descr="이미지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097" y="4187727"/>
            <a:ext cx="3501950" cy="2621021"/>
          </a:xfrm>
          <a:prstGeom prst="rect">
            <a:avLst/>
          </a:prstGeom>
        </p:spPr>
      </p:pic>
      <p:sp>
        <p:nvSpPr>
          <p:cNvPr id="12" name="nppt_15536137270798614"/>
          <p:cNvSpPr/>
          <p:nvPr/>
        </p:nvSpPr>
        <p:spPr>
          <a:xfrm>
            <a:off x="4759215" y="6561058"/>
            <a:ext cx="3810000" cy="546100"/>
          </a:xfrm>
          <a:prstGeom prst="rect">
            <a:avLst/>
          </a:prstGeom>
          <a:noFill/>
        </p:spPr>
        <p:txBody>
          <a:bodyPr lIns="90000" tIns="46800" rIns="90000" bIns="46800" anchor="t"/>
          <a:lstStyle/>
          <a:p>
            <a:r>
              <a:rPr altLang="ko-KR" sz="1000" b="1">
                <a:solidFill>
                  <a:srgbClr val="FFFFFF">
                    <a:alpha val="100000"/>
                    <a:lumMod val="50000"/>
                  </a:srgbClr>
                </a:solidFill>
              </a:rPr>
              <a:t>다케시마는 일본의 영토다'라는 스티커를 부착한 자동차</a:t>
            </a:r>
          </a:p>
        </p:txBody>
      </p:sp>
    </p:spTree>
    <p:extLst>
      <p:ext uri="{BB962C8B-B14F-4D97-AF65-F5344CB8AC3E}">
        <p14:creationId xmlns:p14="http://schemas.microsoft.com/office/powerpoint/2010/main" val="39625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11_picture1" descr="d16_패브릭_표지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11_shape2"/>
          <p:cNvSpPr/>
          <p:nvPr/>
        </p:nvSpPr>
        <p:spPr>
          <a:xfrm>
            <a:off x="323528" y="407550"/>
            <a:ext cx="7772400" cy="1470025"/>
          </a:xfrm>
          <a:prstGeom prst="rect">
            <a:avLst/>
          </a:prstGeom>
          <a:effectLst>
            <a:outerShdw blurRad="63500" dir="2700000" algn="tl" rotWithShape="0">
              <a:prstClr val="black">
                <a:alpha val="37000"/>
              </a:prstClr>
            </a:outerShdw>
          </a:effectLst>
        </p:spPr>
        <p:txBody>
          <a:bodyPr lIns="91440" tIns="45720" rIns="91440" bIns="45720" anchor="ctr">
            <a:noAutofit/>
          </a:bodyPr>
          <a:lstStyle>
            <a:lvl1pPr algn="ctr" defTabSz="914400" latinLnBrk="1"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나눔고딕"/>
                <a:ea typeface="나눔고딕"/>
                <a:cs typeface="+mj-cs"/>
              </a:defRPr>
            </a:lvl1pPr>
          </a:lstStyle>
          <a:p>
            <a:pPr algn="l">
              <a:lnSpc>
                <a:spcPct val="124000"/>
              </a:lnSpc>
            </a:pPr>
            <a:r>
              <a:rPr altLang="ko-KR" sz="4500">
                <a:solidFill>
                  <a:srgbClr val="FFFFFF">
                    <a:alpha val="100000"/>
                  </a:srgbClr>
                </a:solidFill>
                <a:latin typeface="맑은 고딕"/>
                <a:ea typeface="맑은 고딕"/>
              </a:rPr>
              <a:t>감사합니다.</a:t>
            </a:r>
          </a:p>
        </p:txBody>
      </p:sp>
    </p:spTree>
    <p:extLst>
      <p:ext uri="{BB962C8B-B14F-4D97-AF65-F5344CB8AC3E}">
        <p14:creationId xmlns:p14="http://schemas.microsoft.com/office/powerpoint/2010/main" val="11003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60032" y="2276872"/>
            <a:ext cx="3898776" cy="2808312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오키</a:t>
            </a:r>
            <a:r>
              <a:rPr lang="ko-KR" altLang="en-US" sz="2000" dirty="0" smtClean="0"/>
              <a:t> 에서 </a:t>
            </a:r>
            <a:r>
              <a:rPr lang="ko-KR" altLang="en-US" sz="2000" dirty="0"/>
              <a:t>울릉도에 이르는 길에 위치한 </a:t>
            </a:r>
            <a:r>
              <a:rPr lang="ko-KR" altLang="en-US" sz="2000" dirty="0" err="1" smtClean="0"/>
              <a:t>다케시마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독도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는 항해의 목표지점으로서</a:t>
            </a:r>
            <a:r>
              <a:rPr lang="en-US" altLang="ko-KR" sz="2000" dirty="0" smtClean="0"/>
              <a:t>, </a:t>
            </a:r>
            <a:br>
              <a:rPr lang="en-US" altLang="ko-KR" sz="2000" dirty="0" smtClean="0"/>
            </a:b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dirty="0" smtClean="0">
                <a:solidFill>
                  <a:srgbClr val="FF0000"/>
                </a:solidFill>
              </a:rPr>
              <a:t>배의 </a:t>
            </a:r>
            <a:r>
              <a:rPr lang="ko-KR" altLang="en-US" sz="2000" dirty="0">
                <a:solidFill>
                  <a:srgbClr val="FF0000"/>
                </a:solidFill>
              </a:rPr>
              <a:t>중간 정박지</a:t>
            </a:r>
            <a:r>
              <a:rPr lang="ko-KR" altLang="en-US" sz="2000" dirty="0"/>
              <a:t>로서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ko-KR" altLang="en-US" sz="2000" dirty="0"/>
              <a:t>또한 </a:t>
            </a:r>
            <a:r>
              <a:rPr lang="ko-KR" altLang="en-US" sz="2000" dirty="0" err="1" smtClean="0"/>
              <a:t>강치</a:t>
            </a:r>
            <a:r>
              <a:rPr lang="ko-KR" altLang="en-US" sz="2000" dirty="0" smtClean="0"/>
              <a:t> 나 </a:t>
            </a:r>
            <a:r>
              <a:rPr lang="ko-KR" altLang="en-US" sz="2000" dirty="0"/>
              <a:t>전복 잡이의 장소로 자연스럽게 이용하게 </a:t>
            </a:r>
            <a:r>
              <a:rPr lang="ko-KR" altLang="en-US" sz="2000" dirty="0" smtClean="0"/>
              <a:t>되었다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672408" cy="2399476"/>
          </a:xfrm>
        </p:spPr>
      </p:pic>
      <p:sp>
        <p:nvSpPr>
          <p:cNvPr id="6" name="직사각형 5"/>
          <p:cNvSpPr/>
          <p:nvPr/>
        </p:nvSpPr>
        <p:spPr>
          <a:xfrm>
            <a:off x="1115616" y="334386"/>
            <a:ext cx="6464871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dirty="0" smtClean="0">
                <a:solidFill>
                  <a:schemeClr val="tx1"/>
                </a:solidFill>
              </a:rPr>
              <a:t>옛 독도의 위치상 쓰임  </a:t>
            </a:r>
            <a:endParaRPr lang="ko-KR" altLang="en-US" sz="4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Administrator\Desktop\h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4" y="4117974"/>
            <a:ext cx="3673227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일본이 주장하는 불법점거의 이유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6" name="타원형 설명선 5"/>
          <p:cNvSpPr/>
          <p:nvPr/>
        </p:nvSpPr>
        <p:spPr>
          <a:xfrm>
            <a:off x="2149854" y="1357115"/>
            <a:ext cx="6814634" cy="1639837"/>
          </a:xfrm>
          <a:prstGeom prst="wedgeEllipse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다케시마는</a:t>
            </a:r>
            <a:r>
              <a:rPr lang="ko-KR" altLang="en-US" dirty="0" smtClean="0">
                <a:solidFill>
                  <a:schemeClr val="tx1"/>
                </a:solidFill>
              </a:rPr>
              <a:t> 역사적으로나 국제법상으로나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일본의 영토인데 한국에게 불법점거를 </a:t>
            </a:r>
            <a:r>
              <a:rPr lang="ko-KR" altLang="en-US" dirty="0" err="1" smtClean="0">
                <a:solidFill>
                  <a:schemeClr val="tx1"/>
                </a:solidFill>
              </a:rPr>
              <a:t>당하고있다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형 설명선 9"/>
          <p:cNvSpPr/>
          <p:nvPr/>
        </p:nvSpPr>
        <p:spPr>
          <a:xfrm>
            <a:off x="179512" y="3501008"/>
            <a:ext cx="6624736" cy="2466915"/>
          </a:xfrm>
          <a:prstGeom prst="wedgeEllipseCallout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>
              <a:rot lat="219127" lon="10514063" rev="127151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  <a:flatTx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한국은 국제법에 위배됨에도 불구하고 일방적으로 </a:t>
            </a:r>
            <a:r>
              <a:rPr lang="ko-KR" altLang="en-US" dirty="0" err="1" smtClean="0">
                <a:solidFill>
                  <a:schemeClr val="tx1"/>
                </a:solidFill>
              </a:rPr>
              <a:t>다케시마를</a:t>
            </a:r>
            <a:r>
              <a:rPr lang="ko-KR" altLang="en-US" dirty="0" smtClean="0">
                <a:solidFill>
                  <a:schemeClr val="tx1"/>
                </a:solidFill>
              </a:rPr>
              <a:t> 불법점거를 하고 있다</a:t>
            </a:r>
            <a:r>
              <a:rPr lang="en-US" altLang="ko-KR" dirty="0" smtClean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그래서 국제사법재판소를 통해 정정당당하게 문제를 결착 지으려고 일본이 지금까지 </a:t>
            </a:r>
            <a:r>
              <a:rPr lang="en-US" altLang="ko-KR" dirty="0" smtClean="0">
                <a:solidFill>
                  <a:schemeClr val="tx1"/>
                </a:solidFill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</a:rPr>
              <a:t>번이나 제안해왔지만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한국측은 이를 계속 거부 </a:t>
            </a:r>
            <a:r>
              <a:rPr lang="ko-KR" altLang="en-US" dirty="0" err="1" smtClean="0">
                <a:solidFill>
                  <a:schemeClr val="tx1"/>
                </a:solidFill>
              </a:rPr>
              <a:t>하고있다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104" name="Picture 8" descr="C:\Users\Administrator\Desktop\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7115"/>
            <a:ext cx="1685900" cy="199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Administrator\Desktop\r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1245"/>
            <a:ext cx="1584176" cy="217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3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일본의 주장</a:t>
            </a:r>
            <a:r>
              <a:rPr lang="en-US" altLang="ko-KR" dirty="0"/>
              <a:t> </a:t>
            </a:r>
            <a:r>
              <a:rPr lang="en-US" altLang="ko-KR" dirty="0" smtClean="0"/>
              <a:t>1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5122" name="Picture 2" descr="C:\Users\Administrator\Desktop\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16" y="2301394"/>
            <a:ext cx="3240000" cy="235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211960" y="1566863"/>
            <a:ext cx="4932040" cy="455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altLang="ko-KR" dirty="0" smtClean="0">
                <a:solidFill>
                  <a:schemeClr val="tx1"/>
                </a:solidFill>
              </a:rPr>
              <a:t>1905</a:t>
            </a:r>
            <a:r>
              <a:rPr lang="ko-KR" altLang="en-US" dirty="0">
                <a:solidFill>
                  <a:schemeClr val="tx1"/>
                </a:solidFill>
              </a:rPr>
              <a:t>년 일본 </a:t>
            </a:r>
            <a:r>
              <a:rPr lang="ko-KR" altLang="en-US" dirty="0" err="1" smtClean="0">
                <a:solidFill>
                  <a:schemeClr val="tx1"/>
                </a:solidFill>
              </a:rPr>
              <a:t>시마네현의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‘</a:t>
            </a:r>
            <a:r>
              <a:rPr lang="ko-KR" altLang="en-US" dirty="0">
                <a:solidFill>
                  <a:srgbClr val="FF0000"/>
                </a:solidFill>
              </a:rPr>
              <a:t>독도는 원래 </a:t>
            </a:r>
            <a:r>
              <a:rPr lang="ko-KR" altLang="en-US" dirty="0" err="1">
                <a:solidFill>
                  <a:srgbClr val="FF0000"/>
                </a:solidFill>
              </a:rPr>
              <a:t>주인없는</a:t>
            </a:r>
            <a:r>
              <a:rPr lang="ko-KR" altLang="en-US" dirty="0">
                <a:solidFill>
                  <a:srgbClr val="FF0000"/>
                </a:solidFill>
              </a:rPr>
              <a:t> 땅이었다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>
                <a:solidFill>
                  <a:srgbClr val="FF0000"/>
                </a:solidFill>
              </a:rPr>
              <a:t>그러니 먼저 발견한 일본의 </a:t>
            </a:r>
            <a:r>
              <a:rPr lang="ko-KR" altLang="en-US" dirty="0" smtClean="0">
                <a:solidFill>
                  <a:srgbClr val="FF0000"/>
                </a:solidFill>
              </a:rPr>
              <a:t>것이다</a:t>
            </a:r>
            <a:r>
              <a:rPr lang="en-US" altLang="ko-KR" dirty="0" smtClean="0">
                <a:solidFill>
                  <a:schemeClr val="tx1"/>
                </a:solidFill>
              </a:rPr>
              <a:t>.’</a:t>
            </a:r>
            <a:r>
              <a:rPr lang="ko-KR" altLang="en-US" dirty="0" smtClean="0">
                <a:solidFill>
                  <a:schemeClr val="tx1"/>
                </a:solidFill>
              </a:rPr>
              <a:t>고 발표하였다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74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일본의 </a:t>
            </a:r>
            <a:r>
              <a:rPr lang="ko-KR" altLang="en-US" sz="4000" dirty="0" smtClean="0"/>
              <a:t>주장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960" y="2204864"/>
            <a:ext cx="4752528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3000" dirty="0"/>
              <a:t>“일본은 한국의 독립을 인정하고 제주도</a:t>
            </a:r>
            <a:r>
              <a:rPr lang="en-US" altLang="ko-KR" sz="3000" dirty="0"/>
              <a:t>, </a:t>
            </a:r>
            <a:r>
              <a:rPr lang="ko-KR" altLang="en-US" sz="3000" dirty="0"/>
              <a:t>거문도 및 울릉도를 포함한 한국에 대한 모든 권리</a:t>
            </a:r>
            <a:r>
              <a:rPr lang="en-US" altLang="ko-KR" sz="3000" dirty="0"/>
              <a:t>, </a:t>
            </a:r>
            <a:r>
              <a:rPr lang="ko-KR" altLang="en-US" sz="3000" dirty="0"/>
              <a:t>권원 및 청구권을 </a:t>
            </a:r>
            <a:r>
              <a:rPr lang="ko-KR" altLang="en-US" sz="3000" dirty="0" smtClean="0"/>
              <a:t>포기한다</a:t>
            </a:r>
            <a:r>
              <a:rPr lang="en-US" altLang="ko-KR" sz="3000" dirty="0" smtClean="0"/>
              <a:t>.” </a:t>
            </a:r>
          </a:p>
          <a:p>
            <a:pPr marL="0" indent="0">
              <a:buNone/>
            </a:pPr>
            <a:r>
              <a:rPr lang="ko-KR" altLang="en-US" sz="3000" dirty="0" smtClean="0"/>
              <a:t>라는 </a:t>
            </a:r>
            <a:r>
              <a:rPr lang="ko-KR" altLang="en-US" sz="3000" dirty="0"/>
              <a:t>규정에 독도가 </a:t>
            </a:r>
            <a:r>
              <a:rPr lang="ko-KR" altLang="en-US" sz="3000" dirty="0">
                <a:solidFill>
                  <a:srgbClr val="FF0000"/>
                </a:solidFill>
              </a:rPr>
              <a:t>직접적으로 거론되지 </a:t>
            </a:r>
            <a:r>
              <a:rPr lang="ko-KR" altLang="en-US" sz="3000" dirty="0" smtClean="0">
                <a:solidFill>
                  <a:srgbClr val="FF0000"/>
                </a:solidFill>
              </a:rPr>
              <a:t>않았다</a:t>
            </a:r>
            <a:r>
              <a:rPr lang="en-US" altLang="ko-KR" sz="3000" dirty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  <a:p>
            <a:endParaRPr lang="ko-KR" altLang="en-US" sz="3000" dirty="0"/>
          </a:p>
        </p:txBody>
      </p:sp>
      <p:pic>
        <p:nvPicPr>
          <p:cNvPr id="1026" name="Picture 2" descr="C:\Users\Administrator\Desktop\f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30075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61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이에 대한 우리의 자세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9616" y="2780928"/>
            <a:ext cx="4824536" cy="22763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ko-KR" altLang="en-US" dirty="0"/>
              <a:t>우리가 실효지배를 하고 있기 때문에 감정적으로 대응할 문제가 아니라 행동으로 이용하면 될 것이다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51" name="Picture 3" descr="C:\Users\Administrator\Desktop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5955"/>
            <a:ext cx="3672408" cy="32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273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ctrTitle"/>
          </p:nvPr>
        </p:nvSpPr>
        <p:spPr>
          <a:xfrm>
            <a:off x="825342" y="248285"/>
            <a:ext cx="6667500" cy="11988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>
            <a:lvl1pPr marL="0" indent="0" algn="l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GB" altLang="en-US" sz="5000" b="1">
                <a:solidFill>
                  <a:srgbClr val="F05F5C"/>
                </a:solidFill>
                <a:latin typeface="Arial" charset="0"/>
                <a:ea typeface="Arial" charset="0"/>
              </a:defRPr>
            </a:lvl1pPr>
          </a:lstStyle>
          <a:p>
            <a:pPr marL="0" indent="0" algn="l" defTabSz="91440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>
                <a:latin typeface="맑은 고딕" charset="0"/>
                <a:ea typeface="맑은 고딕" charset="0"/>
              </a:rPr>
              <a:t>독도가 일본의 영토라는 </a:t>
            </a:r>
            <a:br>
              <a:rPr lang="en-US" altLang="ko-KR" sz="4000" b="1">
                <a:latin typeface="맑은 고딕" charset="0"/>
                <a:ea typeface="맑은 고딕" charset="0"/>
              </a:rPr>
            </a:br>
            <a:r>
              <a:rPr lang="en-US" altLang="ko-KR" sz="4000" b="1">
                <a:latin typeface="맑은 고딕" charset="0"/>
                <a:ea typeface="맑은 고딕" charset="0"/>
              </a:rPr>
              <a:t>주장과 근거 </a:t>
            </a:r>
            <a:endParaRPr lang="ko-KR" altLang="en-US" sz="4000" b="1">
              <a:latin typeface="맑은 고딕" charset="0"/>
              <a:ea typeface="맑은 고딕" charset="0"/>
            </a:endParaRPr>
          </a:p>
        </p:txBody>
      </p:sp>
      <p:pic>
        <p:nvPicPr>
          <p:cNvPr id="4" name="그림 3" descr="C:/Users/임진평/AppData/Roaming/PolarisOffice/ETemp/1776_9848176/fImage1057929336334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151" y="1652905"/>
            <a:ext cx="5229225" cy="4535170"/>
          </a:xfrm>
          <a:prstGeom prst="rect">
            <a:avLst/>
          </a:prstGeom>
          <a:noFill/>
        </p:spPr>
      </p:pic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7847621" y="6056199"/>
            <a:ext cx="1248935" cy="534382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 화학공학과</a:t>
            </a:r>
            <a:endParaRPr lang="ko-KR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705545" y="6400801"/>
            <a:ext cx="139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latinLnBrk="0"/>
            <a:r>
              <a:rPr lang="en-US" altLang="ko-KR" dirty="0" smtClean="0">
                <a:solidFill>
                  <a:prstClr val="black"/>
                </a:solidFill>
              </a:rPr>
              <a:t>21824536 </a:t>
            </a:r>
            <a:r>
              <a:rPr lang="ko-KR" altLang="en-US" dirty="0" smtClean="0">
                <a:solidFill>
                  <a:prstClr val="black"/>
                </a:solidFill>
              </a:rPr>
              <a:t>임진평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04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pattern squar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 pattern square" id="{75BC75EF-76B6-4B94-B733-2849CA6003CC}" vid="{1A819B55-4FB7-449F-820E-7CE18E72BE96}"/>
    </a:ext>
  </a:extLst>
</a:theme>
</file>

<file path=ppt/theme/theme3.xml><?xml version="1.0" encoding="utf-8"?>
<a:theme xmlns:a="http://schemas.openxmlformats.org/drawingml/2006/main" name="패싯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1_Office 테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7F7F7F"/>
      </a:folHlink>
    </a:clrScheme>
    <a:fontScheme name="">
      <a:majorFont>
        <a:latin typeface="맑은 고딕"/>
        <a:ea typeface=""/>
        <a:cs typeface="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맑은 고딕"/>
        <a:ea typeface=""/>
        <a:cs typeface="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맑은 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438</Words>
  <Application>Microsoft Office PowerPoint</Application>
  <PresentationFormat>화면 슬라이드 쇼(4:3)</PresentationFormat>
  <Paragraphs>125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Office 테마</vt:lpstr>
      <vt:lpstr>theme pattern square</vt:lpstr>
      <vt:lpstr>패싯</vt:lpstr>
      <vt:lpstr>1_Office 테마</vt:lpstr>
      <vt:lpstr>일본은 왜 독도를 일본영토라고 주장하는가 - 영토</vt:lpstr>
      <vt:lpstr>목차</vt:lpstr>
      <vt:lpstr>한국        다케시마 오키        다케시마</vt:lpstr>
      <vt:lpstr>오키 에서 울릉도에 이르는 길에 위치한 다케시마(독도) 는 항해의 목표지점으로서,   배의 중간 정박지로서 또한 강치 나 전복 잡이의 장소로 자연스럽게 이용하게 되었다. </vt:lpstr>
      <vt:lpstr>일본이 주장하는 불법점거의 이유</vt:lpstr>
      <vt:lpstr> 일본의 주장 1 </vt:lpstr>
      <vt:lpstr>일본의 주장 2</vt:lpstr>
      <vt:lpstr>이에 대한 우리의 자세</vt:lpstr>
      <vt:lpstr>독도가 일본의 영토라는  주장과 근거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주장이 날조되었다는 증거</vt:lpstr>
      <vt:lpstr>일본의 주장</vt:lpstr>
      <vt:lpstr>일본 주장의 허구성</vt:lpstr>
      <vt:lpstr>일본의 역사적 근거</vt:lpstr>
      <vt:lpstr>한국과 일본의 역사적 근거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</dc:creator>
  <cp:lastModifiedBy>MS</cp:lastModifiedBy>
  <cp:revision>15</cp:revision>
  <dcterms:created xsi:type="dcterms:W3CDTF">2019-03-25T10:13:22Z</dcterms:created>
  <dcterms:modified xsi:type="dcterms:W3CDTF">2019-03-30T14:31:34Z</dcterms:modified>
</cp:coreProperties>
</file>