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손민정" initials="손" lastIdx="1" clrIdx="0">
    <p:extLst>
      <p:ext uri="{19B8F6BF-5375-455C-9EA6-DF929625EA0E}">
        <p15:presenceInfo xmlns:p15="http://schemas.microsoft.com/office/powerpoint/2012/main" userId="711e86e1bdaed7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5CCB-9EFE-4400-99FB-2669282EFD61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D6B1-1C20-4B2A-9958-37B997D99E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2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5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78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09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7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87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88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4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20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73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18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051E-042E-4B92-A91F-4A18B355E41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5B4D-87F8-445A-A993-A9348532D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06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tNAR47wT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2" y="3962400"/>
            <a:ext cx="9144002" cy="289560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4AD4F-21E3-415E-8393-B7BEE02152D4}"/>
              </a:ext>
            </a:extLst>
          </p:cNvPr>
          <p:cNvSpPr txBox="1"/>
          <p:nvPr/>
        </p:nvSpPr>
        <p:spPr>
          <a:xfrm>
            <a:off x="2746510" y="4433009"/>
            <a:ext cx="365097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100" spc="-150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660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</a:t>
            </a:r>
            <a:r>
              <a:rPr lang="ja-JP" altLang="en-US" sz="240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かぶき</a:t>
            </a:r>
            <a:endParaRPr lang="en-US" altLang="ja-JP" sz="2400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ja-JP" sz="2000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54C9626-ED1F-4070-BBB4-4B71454B9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91" y="1166186"/>
            <a:ext cx="2262814" cy="22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08" y="771093"/>
            <a:ext cx="253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 화장 특징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987827" y="712266"/>
            <a:ext cx="7156173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1" y="0"/>
            <a:ext cx="198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186608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   </a:t>
            </a:r>
            <a:r>
              <a:rPr lang="ko-KR" altLang="en-US" sz="20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시각미</a:t>
            </a:r>
            <a:endParaRPr lang="ko-KR" altLang="en-US" sz="20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3507265" y="1319249"/>
            <a:ext cx="411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8080"/>
              </a:buClr>
              <a:buSzPct val="97000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얼굴을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사실적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으로 표현하지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92F2A-5C6C-4F15-ACDD-7A3B1A76DA39}"/>
              </a:ext>
            </a:extLst>
          </p:cNvPr>
          <p:cNvSpPr txBox="1"/>
          <p:nvPr/>
        </p:nvSpPr>
        <p:spPr>
          <a:xfrm>
            <a:off x="2580859" y="1978028"/>
            <a:ext cx="2670319" cy="3016210"/>
          </a:xfrm>
          <a:prstGeom prst="rect">
            <a:avLst/>
          </a:prstGeom>
          <a:noFill/>
          <a:ln w="38100">
            <a:solidFill>
              <a:srgbClr val="F7AAA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400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년 전엔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촛불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아래서 공연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▼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조명이 충분하지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X</a:t>
            </a: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▼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</a:p>
          <a:p>
            <a:pPr algn="ctr"/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흰분을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진하게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바름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강렬한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원색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사용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marL="285750" indent="-285750" algn="ctr">
              <a:buFont typeface="한컴돋움" panose="02030600000101010101" pitchFamily="18" charset="2"/>
              <a:buChar char="흰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E3427F-D11B-47F2-B86A-4A2FC354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464" y="5163669"/>
            <a:ext cx="500898" cy="605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13779-07A6-46C6-BD6C-91D1014FB2F4}"/>
              </a:ext>
            </a:extLst>
          </p:cNvPr>
          <p:cNvSpPr txBox="1"/>
          <p:nvPr/>
        </p:nvSpPr>
        <p:spPr>
          <a:xfrm>
            <a:off x="2696818" y="5730235"/>
            <a:ext cx="573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발달된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조명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기술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화장의 색이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다양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&amp;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색채가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부드러워짐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1256379-4E3A-4118-944B-4743C9B32A26}"/>
              </a:ext>
            </a:extLst>
          </p:cNvPr>
          <p:cNvSpPr/>
          <p:nvPr/>
        </p:nvSpPr>
        <p:spPr>
          <a:xfrm>
            <a:off x="5868641" y="1978028"/>
            <a:ext cx="2670319" cy="3016210"/>
          </a:xfrm>
          <a:prstGeom prst="rect">
            <a:avLst/>
          </a:prstGeom>
          <a:noFill/>
          <a:ln w="38100"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0C9BB-ABA8-42BF-BA66-1FE62CC25C3D}"/>
              </a:ext>
            </a:extLst>
          </p:cNvPr>
          <p:cNvSpPr txBox="1"/>
          <p:nvPr/>
        </p:nvSpPr>
        <p:spPr>
          <a:xfrm>
            <a:off x="6124046" y="2378137"/>
            <a:ext cx="21595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무대의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어두움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보충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&lt;</a:t>
            </a:r>
          </a:p>
          <a:p>
            <a:pPr algn="ctr"/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하얀 피부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는 아름답고 귀한 것</a:t>
            </a:r>
          </a:p>
        </p:txBody>
      </p:sp>
    </p:spTree>
    <p:extLst>
      <p:ext uri="{BB962C8B-B14F-4D97-AF65-F5344CB8AC3E}">
        <p14:creationId xmlns:p14="http://schemas.microsoft.com/office/powerpoint/2010/main" val="5238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182790"/>
            <a:ext cx="9144000" cy="567521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DBF14-CED2-4E65-83F7-71E8DFC9DD3C}"/>
              </a:ext>
            </a:extLst>
          </p:cNvPr>
          <p:cNvSpPr txBox="1"/>
          <p:nvPr/>
        </p:nvSpPr>
        <p:spPr>
          <a:xfrm>
            <a:off x="4024517" y="576469"/>
            <a:ext cx="139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INDEX</a:t>
            </a:r>
            <a:endParaRPr lang="ko-KR" altLang="en-US" sz="240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77071D6-7BFA-4B12-AA47-16DFB33D8E1A}"/>
              </a:ext>
            </a:extLst>
          </p:cNvPr>
          <p:cNvGrpSpPr/>
          <p:nvPr/>
        </p:nvGrpSpPr>
        <p:grpSpPr>
          <a:xfrm>
            <a:off x="2776538" y="1974860"/>
            <a:ext cx="4553780" cy="1516366"/>
            <a:chOff x="5010028" y="1413379"/>
            <a:chExt cx="3044238" cy="6615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039D68-EB31-4D11-9E54-78055F76E448}"/>
                </a:ext>
              </a:extLst>
            </p:cNvPr>
            <p:cNvSpPr txBox="1"/>
            <p:nvPr/>
          </p:nvSpPr>
          <p:spPr>
            <a:xfrm>
              <a:off x="5010028" y="1413379"/>
              <a:ext cx="2213550" cy="402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01</a:t>
              </a:r>
              <a:r>
                <a:rPr lang="en-US" altLang="ko-KR" sz="4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</a:t>
              </a:r>
              <a:r>
                <a:rPr lang="ko-KR" altLang="en-US" sz="28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미의식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AEC5C8-1287-42B4-9E80-98E98D9F6A90}"/>
                </a:ext>
              </a:extLst>
            </p:cNvPr>
            <p:cNvSpPr txBox="1"/>
            <p:nvPr/>
          </p:nvSpPr>
          <p:spPr>
            <a:xfrm>
              <a:off x="5650658" y="1631810"/>
              <a:ext cx="2403608" cy="44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</a:pPr>
              <a:endParaRPr lang="en-US" altLang="ko-KR" sz="2000" spc="-1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ko-KR" altLang="en-US" sz="2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당대의 미의식</a:t>
              </a:r>
              <a:endParaRPr lang="en-US" altLang="ko-KR" sz="2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ko-KR" altLang="en-US" sz="2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가부키의 미의식</a:t>
              </a:r>
              <a:endParaRPr lang="en-US" altLang="ko-KR" sz="2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12CD212-1EDD-45DC-AF3A-253CD7967EE3}"/>
              </a:ext>
            </a:extLst>
          </p:cNvPr>
          <p:cNvGrpSpPr/>
          <p:nvPr/>
        </p:nvGrpSpPr>
        <p:grpSpPr>
          <a:xfrm>
            <a:off x="2775240" y="4189682"/>
            <a:ext cx="5559859" cy="1938993"/>
            <a:chOff x="5211867" y="2938964"/>
            <a:chExt cx="4269522" cy="12315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91966B-06C4-4A8A-B372-B93137362745}"/>
                </a:ext>
              </a:extLst>
            </p:cNvPr>
            <p:cNvSpPr txBox="1"/>
            <p:nvPr/>
          </p:nvSpPr>
          <p:spPr>
            <a:xfrm>
              <a:off x="5211867" y="2938964"/>
              <a:ext cx="1670682" cy="586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02</a:t>
              </a:r>
              <a:r>
                <a:rPr lang="en-US" altLang="ko-KR" sz="4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 </a:t>
              </a:r>
              <a:r>
                <a:rPr lang="ko-KR" altLang="en-US" sz="2800" spc="-150" dirty="0" err="1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시각미</a:t>
              </a:r>
              <a:endParaRPr lang="ko-KR" altLang="en-US" sz="28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FB5B9-A587-44F7-9B15-B37489C25780}"/>
                </a:ext>
              </a:extLst>
            </p:cNvPr>
            <p:cNvSpPr txBox="1"/>
            <p:nvPr/>
          </p:nvSpPr>
          <p:spPr>
            <a:xfrm>
              <a:off x="6027781" y="3525412"/>
              <a:ext cx="3453608" cy="64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ko-KR" altLang="en-US" sz="2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의상과 가발</a:t>
              </a:r>
              <a:endParaRPr lang="en-US" altLang="ko-KR" sz="2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ko-KR" altLang="en-US" sz="2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역할과 극에 따른 특징</a:t>
              </a:r>
              <a:endParaRPr lang="en-US" altLang="ko-KR" sz="2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pPr marL="342900" indent="-3429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ko-KR" altLang="en-US" sz="2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구마도리와 </a:t>
              </a:r>
              <a:r>
                <a:rPr lang="ko-KR" altLang="en-US" sz="2000" spc="-150" dirty="0" err="1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시로누리</a:t>
              </a:r>
              <a:endParaRPr lang="en-US" altLang="ko-KR" sz="2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4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08" y="771093"/>
            <a:ext cx="253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당대의 미의식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1987827" y="712266"/>
            <a:ext cx="7156173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40926"/>
          <a:stretch/>
        </p:blipFill>
        <p:spPr bwMode="auto">
          <a:xfrm>
            <a:off x="1" y="0"/>
            <a:ext cx="198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186608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   </a:t>
            </a:r>
            <a:r>
              <a:rPr lang="ko-KR" altLang="en-US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미의식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2186609" y="1692252"/>
            <a:ext cx="695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8080"/>
              </a:buClr>
              <a:buSzPct val="97000"/>
            </a:pP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현실적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&amp;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향락적인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쾌락 추구를 통해 형성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92F2A-5C6C-4F15-ACDD-7A3B1A76DA39}"/>
              </a:ext>
            </a:extLst>
          </p:cNvPr>
          <p:cNvSpPr txBox="1"/>
          <p:nvPr/>
        </p:nvSpPr>
        <p:spPr>
          <a:xfrm>
            <a:off x="3134136" y="2608346"/>
            <a:ext cx="5062335" cy="371061"/>
          </a:xfrm>
          <a:prstGeom prst="rect">
            <a:avLst/>
          </a:prstGeom>
          <a:noFill/>
          <a:ln w="38100">
            <a:solidFill>
              <a:srgbClr val="F7AA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e.g.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산문 문학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우키요조시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/ </a:t>
            </a: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샤레본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E3427F-D11B-47F2-B86A-4A2FC354A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231" y="3533837"/>
            <a:ext cx="1118143" cy="1118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B1C29-73E7-4026-8B35-7D9D8D3AAB29}"/>
              </a:ext>
            </a:extLst>
          </p:cNvPr>
          <p:cNvSpPr txBox="1"/>
          <p:nvPr/>
        </p:nvSpPr>
        <p:spPr>
          <a:xfrm>
            <a:off x="3969023" y="5020879"/>
            <a:ext cx="33925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미적가치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는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주로 유곽과 같은 곳에서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유흥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을 통해 느낌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75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8213" y="829883"/>
            <a:ext cx="227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가부키의 미의식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23823"/>
            <a:ext cx="7177883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967" y="5369910"/>
            <a:ext cx="410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가부키의 미는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‘예술적으로 고급스러운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비근미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’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5642391" y="270684"/>
            <a:ext cx="135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   </a:t>
            </a:r>
            <a:r>
              <a:rPr lang="ko-KR" altLang="en-US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미의식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2E6F8CD-767E-4F42-8B18-4D1AC492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84" y="-2"/>
            <a:ext cx="1987296" cy="687786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4CD9137-B5DD-4E89-A16B-85C226C1D1A1}"/>
              </a:ext>
            </a:extLst>
          </p:cNvPr>
          <p:cNvSpPr/>
          <p:nvPr/>
        </p:nvSpPr>
        <p:spPr>
          <a:xfrm>
            <a:off x="7185333" y="0"/>
            <a:ext cx="1972398" cy="6857999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34010-70AB-4C71-BFAD-57EAFCB100D1}"/>
              </a:ext>
            </a:extLst>
          </p:cNvPr>
          <p:cNvSpPr txBox="1"/>
          <p:nvPr/>
        </p:nvSpPr>
        <p:spPr>
          <a:xfrm>
            <a:off x="1836592" y="1851388"/>
            <a:ext cx="3504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다채로움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추구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근세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서민문화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의 표현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 미의 본질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= </a:t>
            </a:r>
            <a:r>
              <a:rPr lang="ko-KR" altLang="en-US" sz="2800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붉은색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9A13FB1-E9DC-4897-B272-F3BD1FF11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00" y="4567824"/>
            <a:ext cx="1967934" cy="17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8213" y="829883"/>
            <a:ext cx="227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가부키의 미의식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23823"/>
            <a:ext cx="7177883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5642391" y="270684"/>
            <a:ext cx="135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01   </a:t>
            </a:r>
            <a:r>
              <a:rPr lang="ko-KR" altLang="en-US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미의식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2E6F8CD-767E-4F42-8B18-4D1AC492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84" y="-2"/>
            <a:ext cx="1987296" cy="687786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4CD9137-B5DD-4E89-A16B-85C226C1D1A1}"/>
              </a:ext>
            </a:extLst>
          </p:cNvPr>
          <p:cNvSpPr/>
          <p:nvPr/>
        </p:nvSpPr>
        <p:spPr>
          <a:xfrm>
            <a:off x="7185332" y="-2"/>
            <a:ext cx="1987297" cy="6877863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8E0CE-070B-431C-B8BF-5D9EB281E637}"/>
              </a:ext>
            </a:extLst>
          </p:cNvPr>
          <p:cNvSpPr txBox="1"/>
          <p:nvPr/>
        </p:nvSpPr>
        <p:spPr>
          <a:xfrm>
            <a:off x="119270" y="1214772"/>
            <a:ext cx="705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         붉은색</a:t>
            </a:r>
            <a:r>
              <a:rPr lang="en-US" altLang="ko-KR" sz="2000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5271F-7179-45F3-8F34-835148BB065E}"/>
              </a:ext>
            </a:extLst>
          </p:cNvPr>
          <p:cNvSpPr txBox="1"/>
          <p:nvPr/>
        </p:nvSpPr>
        <p:spPr>
          <a:xfrm>
            <a:off x="1371598" y="1674448"/>
            <a:ext cx="4434684" cy="2462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원시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적    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화려하나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고급스러운 색은 아님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피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와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악마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연상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그러나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비근하고 촌스러운 멋을 가졌음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9FD4F00-9912-485A-AD56-0DCFDACF5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8106" y="3075223"/>
            <a:ext cx="461667" cy="500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4D644-B36C-47CF-90CF-07E6BAFCB432}"/>
              </a:ext>
            </a:extLst>
          </p:cNvPr>
          <p:cNvSpPr txBox="1"/>
          <p:nvPr/>
        </p:nvSpPr>
        <p:spPr>
          <a:xfrm>
            <a:off x="744113" y="4373218"/>
            <a:ext cx="56321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부정적 색이라는 인식을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발전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▼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신비스러운 미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의 세계를 만들어내는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수단으로 활용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가부키 미의 본질적 요소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: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성적매력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=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2400" dirty="0">
                <a:solidFill>
                  <a:srgbClr val="FF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붉은색</a:t>
            </a:r>
          </a:p>
        </p:txBody>
      </p:sp>
    </p:spTree>
    <p:extLst>
      <p:ext uri="{BB962C8B-B14F-4D97-AF65-F5344CB8AC3E}">
        <p14:creationId xmlns:p14="http://schemas.microsoft.com/office/powerpoint/2010/main" val="32544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90" y="778740"/>
            <a:ext cx="253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의상과 가발</a:t>
            </a: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12266"/>
            <a:ext cx="9144000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51790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   </a:t>
            </a:r>
            <a:r>
              <a:rPr lang="ko-KR" altLang="en-US" sz="20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시각미</a:t>
            </a:r>
            <a:endParaRPr lang="ko-KR" altLang="en-US" sz="20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2186609" y="1692252"/>
            <a:ext cx="695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10F9-9FAF-466B-980D-97526065D16A}"/>
              </a:ext>
            </a:extLst>
          </p:cNvPr>
          <p:cNvSpPr txBox="1"/>
          <p:nvPr/>
        </p:nvSpPr>
        <p:spPr>
          <a:xfrm>
            <a:off x="-59337" y="2692526"/>
            <a:ext cx="20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F00368C-56DD-4EF4-957C-AE482B87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30" y="1599825"/>
            <a:ext cx="1622070" cy="198599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BD4C732-8E18-466F-B498-AA1EC1B4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34" y="1599825"/>
            <a:ext cx="2536473" cy="21102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D278E6-609C-4D1E-903A-3E47F88A40AC}"/>
              </a:ext>
            </a:extLst>
          </p:cNvPr>
          <p:cNvSpPr txBox="1"/>
          <p:nvPr/>
        </p:nvSpPr>
        <p:spPr>
          <a:xfrm>
            <a:off x="5214716" y="4006687"/>
            <a:ext cx="3276699" cy="2185214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역할 마다 정해진 유형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+</a:t>
            </a: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변형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조합하여 만든 유형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↓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여자 가발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400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여 종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남자 가발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1000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여 종</a:t>
            </a:r>
            <a:endParaRPr lang="ko-KR" altLang="en-US" sz="200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59FA44E-D798-4775-99A8-410E56598756}"/>
              </a:ext>
            </a:extLst>
          </p:cNvPr>
          <p:cNvGrpSpPr/>
          <p:nvPr/>
        </p:nvGrpSpPr>
        <p:grpSpPr>
          <a:xfrm>
            <a:off x="833321" y="4017888"/>
            <a:ext cx="3358866" cy="2139047"/>
            <a:chOff x="842072" y="3692593"/>
            <a:chExt cx="3358866" cy="2139047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237F32E-212F-456E-924E-3C11815C7A29}"/>
                </a:ext>
              </a:extLst>
            </p:cNvPr>
            <p:cNvSpPr/>
            <p:nvPr/>
          </p:nvSpPr>
          <p:spPr>
            <a:xfrm>
              <a:off x="852932" y="3719605"/>
              <a:ext cx="339753" cy="3646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381C46D-CF8D-4452-A3DE-F356A9BF5DF9}"/>
                </a:ext>
              </a:extLst>
            </p:cNvPr>
            <p:cNvSpPr/>
            <p:nvPr/>
          </p:nvSpPr>
          <p:spPr>
            <a:xfrm>
              <a:off x="842072" y="4341174"/>
              <a:ext cx="339753" cy="3646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089E71B-7061-4DDF-A986-E01B036B3A80}"/>
                </a:ext>
              </a:extLst>
            </p:cNvPr>
            <p:cNvSpPr/>
            <p:nvPr/>
          </p:nvSpPr>
          <p:spPr>
            <a:xfrm>
              <a:off x="842072" y="4889269"/>
              <a:ext cx="339753" cy="3646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2B6BD0D9-5F8D-4455-BAA8-7472348F0D56}"/>
                </a:ext>
              </a:extLst>
            </p:cNvPr>
            <p:cNvSpPr/>
            <p:nvPr/>
          </p:nvSpPr>
          <p:spPr>
            <a:xfrm>
              <a:off x="852933" y="5437364"/>
              <a:ext cx="339753" cy="3646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22ED64-20DA-4639-8B31-B12BE2091FBF}"/>
                </a:ext>
              </a:extLst>
            </p:cNvPr>
            <p:cNvSpPr txBox="1"/>
            <p:nvPr/>
          </p:nvSpPr>
          <p:spPr>
            <a:xfrm>
              <a:off x="1351721" y="3692593"/>
              <a:ext cx="2849217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9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화사함 정열 정의의 피</a:t>
              </a:r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19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권력</a:t>
              </a:r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19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청정</a:t>
              </a:r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  <a:p>
              <a:r>
                <a:rPr lang="ko-KR" altLang="en-US" sz="1900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청춘 슬픔</a:t>
              </a:r>
              <a:endParaRPr lang="en-US" altLang="ko-KR" sz="19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pic>
        <p:nvPicPr>
          <p:cNvPr id="1026" name="Picture 2" descr="ììê³¼ ê°ë°">
            <a:extLst>
              <a:ext uri="{FF2B5EF4-FFF2-40B4-BE49-F238E27FC236}">
                <a16:creationId xmlns:a16="http://schemas.microsoft.com/office/drawing/2014/main" id="{27BED4A0-27C4-4EE9-B718-299ACFE1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4" y="1485418"/>
            <a:ext cx="3021172" cy="49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ê°ë¶í¤ì ê°ë°">
            <a:extLst>
              <a:ext uri="{FF2B5EF4-FFF2-40B4-BE49-F238E27FC236}">
                <a16:creationId xmlns:a16="http://schemas.microsoft.com/office/drawing/2014/main" id="{4D554354-3878-402A-AA99-F3D02F03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98" y="1483913"/>
            <a:ext cx="5200688" cy="4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90" y="778740"/>
            <a:ext cx="28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구마도리와 </a:t>
            </a:r>
            <a:r>
              <a:rPr lang="ko-KR" altLang="en-US" sz="2400" spc="-15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시로누리</a:t>
            </a:r>
            <a:endParaRPr lang="ko-KR" altLang="en-US" sz="2400" spc="-15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12266"/>
            <a:ext cx="9144000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51790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   </a:t>
            </a:r>
            <a:r>
              <a:rPr lang="ko-KR" altLang="en-US" sz="20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시각미</a:t>
            </a:r>
            <a:endParaRPr lang="ko-KR" altLang="en-US" sz="20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4167207" y="1538364"/>
            <a:ext cx="4678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역사극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아라고토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에서 사용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50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가지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의 분장 법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선 가장자리의 </a:t>
            </a:r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그라데이션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이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특징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=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동양화의 수법과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비슷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10F9-9FAF-466B-980D-97526065D16A}"/>
              </a:ext>
            </a:extLst>
          </p:cNvPr>
          <p:cNvSpPr txBox="1"/>
          <p:nvPr/>
        </p:nvSpPr>
        <p:spPr>
          <a:xfrm>
            <a:off x="-59337" y="2692526"/>
            <a:ext cx="20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14174E5-3B6D-459F-90CD-93FBBF2D90EF}"/>
              </a:ext>
            </a:extLst>
          </p:cNvPr>
          <p:cNvGrpSpPr/>
          <p:nvPr/>
        </p:nvGrpSpPr>
        <p:grpSpPr>
          <a:xfrm>
            <a:off x="371573" y="1474122"/>
            <a:ext cx="3577831" cy="2899163"/>
            <a:chOff x="371573" y="1474122"/>
            <a:chExt cx="3577831" cy="289916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86EDB0C-7763-477E-BE42-F9B1B8C9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573" y="1474122"/>
              <a:ext cx="3577831" cy="24836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BEDCA8-948E-427F-B8A4-001E6350AADA}"/>
                </a:ext>
              </a:extLst>
            </p:cNvPr>
            <p:cNvSpPr txBox="1"/>
            <p:nvPr/>
          </p:nvSpPr>
          <p:spPr>
            <a:xfrm>
              <a:off x="1642527" y="4003953"/>
              <a:ext cx="1226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구마도리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28E3C1E-FF74-407F-826C-F078790A5C50}"/>
              </a:ext>
            </a:extLst>
          </p:cNvPr>
          <p:cNvGrpSpPr/>
          <p:nvPr/>
        </p:nvGrpSpPr>
        <p:grpSpPr>
          <a:xfrm>
            <a:off x="3996630" y="4524802"/>
            <a:ext cx="4092726" cy="1838661"/>
            <a:chOff x="2504911" y="4542132"/>
            <a:chExt cx="4092726" cy="1838661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2CF3000-C816-4C1D-AAD7-53E55B680715}"/>
                </a:ext>
              </a:extLst>
            </p:cNvPr>
            <p:cNvSpPr/>
            <p:nvPr/>
          </p:nvSpPr>
          <p:spPr>
            <a:xfrm>
              <a:off x="2504911" y="4542133"/>
              <a:ext cx="1894329" cy="18386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3CE9B8D-C3A0-4E4D-AED9-FE98F13970B1}"/>
                </a:ext>
              </a:extLst>
            </p:cNvPr>
            <p:cNvSpPr/>
            <p:nvPr/>
          </p:nvSpPr>
          <p:spPr>
            <a:xfrm>
              <a:off x="4703308" y="4542132"/>
              <a:ext cx="1894329" cy="1838661"/>
            </a:xfrm>
            <a:prstGeom prst="ellipse">
              <a:avLst/>
            </a:prstGeom>
            <a:solidFill>
              <a:srgbClr val="0049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DC575C-B2B2-4532-91B7-39E41F6BB08A}"/>
                </a:ext>
              </a:extLst>
            </p:cNvPr>
            <p:cNvSpPr txBox="1"/>
            <p:nvPr/>
          </p:nvSpPr>
          <p:spPr>
            <a:xfrm>
              <a:off x="2761088" y="5312844"/>
              <a:ext cx="1460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FFFF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붉은색 계통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46BF3-CC24-4650-8BD3-CAA9620716E2}"/>
                </a:ext>
              </a:extLst>
            </p:cNvPr>
            <p:cNvSpPr txBox="1"/>
            <p:nvPr/>
          </p:nvSpPr>
          <p:spPr>
            <a:xfrm>
              <a:off x="5014497" y="5310913"/>
              <a:ext cx="158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FFFF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푸른색 계통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E0493A-D338-4772-A10E-36076E1930DF}"/>
              </a:ext>
            </a:extLst>
          </p:cNvPr>
          <p:cNvSpPr txBox="1"/>
          <p:nvPr/>
        </p:nvSpPr>
        <p:spPr>
          <a:xfrm>
            <a:off x="726711" y="4967080"/>
            <a:ext cx="1529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얼굴 </a:t>
            </a:r>
            <a:r>
              <a:rPr lang="ko-KR" altLang="en-US" sz="28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색</a:t>
            </a:r>
            <a:r>
              <a:rPr lang="ko-KR" altLang="en-US" sz="2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의 </a:t>
            </a:r>
            <a:endParaRPr lang="en-US" altLang="ko-KR" sz="2000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표현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334CE67-C8B9-4B74-AC61-AF028A21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53" y="5173606"/>
            <a:ext cx="541056" cy="541056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C30820F6-1F83-43F5-BDD4-934AD10895FF}"/>
              </a:ext>
            </a:extLst>
          </p:cNvPr>
          <p:cNvGrpSpPr/>
          <p:nvPr/>
        </p:nvGrpSpPr>
        <p:grpSpPr>
          <a:xfrm>
            <a:off x="3837945" y="4202318"/>
            <a:ext cx="4579344" cy="2483628"/>
            <a:chOff x="5074328" y="2367312"/>
            <a:chExt cx="4579344" cy="2483628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755D8E2-2409-408D-AF52-C0C8C67D0E06}"/>
                </a:ext>
              </a:extLst>
            </p:cNvPr>
            <p:cNvSpPr/>
            <p:nvPr/>
          </p:nvSpPr>
          <p:spPr>
            <a:xfrm>
              <a:off x="5074328" y="2367312"/>
              <a:ext cx="4579344" cy="24836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7117926-C8AA-40BA-B04C-B94C9F52C406}"/>
                </a:ext>
              </a:extLst>
            </p:cNvPr>
            <p:cNvSpPr/>
            <p:nvPr/>
          </p:nvSpPr>
          <p:spPr>
            <a:xfrm>
              <a:off x="5920006" y="2557921"/>
              <a:ext cx="854335" cy="953527"/>
            </a:xfrm>
            <a:prstGeom prst="ellipse">
              <a:avLst/>
            </a:prstGeom>
            <a:solidFill>
              <a:srgbClr val="776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9D7CCC3-C723-4D2A-A312-3286EBEFAB5B}"/>
                </a:ext>
              </a:extLst>
            </p:cNvPr>
            <p:cNvSpPr/>
            <p:nvPr/>
          </p:nvSpPr>
          <p:spPr>
            <a:xfrm>
              <a:off x="6936833" y="2571071"/>
              <a:ext cx="854335" cy="9535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6D01C27A-57D6-4EEC-8FF0-12CC0FCDF9D1}"/>
                </a:ext>
              </a:extLst>
            </p:cNvPr>
            <p:cNvSpPr/>
            <p:nvPr/>
          </p:nvSpPr>
          <p:spPr>
            <a:xfrm>
              <a:off x="7953660" y="2571070"/>
              <a:ext cx="854335" cy="953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7FFAB7CA-A1FF-4BE8-967D-DD4CEDF74D5E}"/>
                </a:ext>
              </a:extLst>
            </p:cNvPr>
            <p:cNvSpPr/>
            <p:nvPr/>
          </p:nvSpPr>
          <p:spPr>
            <a:xfrm>
              <a:off x="6936833" y="3690036"/>
              <a:ext cx="854335" cy="9535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2A1C596D-30EF-45AF-BD9D-4856C8F9D5D9}"/>
                </a:ext>
              </a:extLst>
            </p:cNvPr>
            <p:cNvSpPr/>
            <p:nvPr/>
          </p:nvSpPr>
          <p:spPr>
            <a:xfrm>
              <a:off x="7953659" y="3699248"/>
              <a:ext cx="854335" cy="95352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DDD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941B7303-CBAF-4870-85E3-B8FE2FDE71B0}"/>
                </a:ext>
              </a:extLst>
            </p:cNvPr>
            <p:cNvSpPr/>
            <p:nvPr/>
          </p:nvSpPr>
          <p:spPr>
            <a:xfrm>
              <a:off x="5920006" y="3690037"/>
              <a:ext cx="854335" cy="953527"/>
            </a:xfrm>
            <a:prstGeom prst="ellipse">
              <a:avLst/>
            </a:prstGeom>
            <a:solidFill>
              <a:srgbClr val="9D05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7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89" y="778740"/>
            <a:ext cx="28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구마도리와 </a:t>
            </a:r>
            <a:r>
              <a:rPr lang="ko-KR" altLang="en-US" sz="2400" spc="-15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시로누리</a:t>
            </a:r>
            <a:endParaRPr lang="ko-KR" altLang="en-US" sz="2400" spc="-15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12266"/>
            <a:ext cx="9144000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51790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   </a:t>
            </a:r>
            <a:r>
              <a:rPr lang="ko-KR" altLang="en-US" sz="20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시각미</a:t>
            </a:r>
            <a:endParaRPr lang="ko-KR" altLang="en-US" sz="20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4775752" y="1316748"/>
            <a:ext cx="497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10F9-9FAF-466B-980D-97526065D16A}"/>
              </a:ext>
            </a:extLst>
          </p:cNvPr>
          <p:cNvSpPr txBox="1"/>
          <p:nvPr/>
        </p:nvSpPr>
        <p:spPr>
          <a:xfrm>
            <a:off x="-59337" y="2692526"/>
            <a:ext cx="20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6CCF5-F5EE-4F71-A1F7-6C13338CD043}"/>
              </a:ext>
            </a:extLst>
          </p:cNvPr>
          <p:cNvSpPr txBox="1"/>
          <p:nvPr/>
        </p:nvSpPr>
        <p:spPr>
          <a:xfrm>
            <a:off x="1952873" y="4372557"/>
            <a:ext cx="501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무키미구마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잇폰구마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니혼구마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스지구마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2058" name="Picture 10" descr="https://mblogthumb-phinf.pstatic.net/20160605_78/kognta12_1465103777332c0vVP_JPEG/kabuki1a.jpg?type=w2">
            <a:extLst>
              <a:ext uri="{FF2B5EF4-FFF2-40B4-BE49-F238E27FC236}">
                <a16:creationId xmlns:a16="http://schemas.microsoft.com/office/drawing/2014/main" id="{F479D72A-07F6-4FE1-8AE2-63EEA1D6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" y="1577771"/>
            <a:ext cx="7911548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DA1024E-0C98-48B9-8852-73F242AA1118}"/>
              </a:ext>
            </a:extLst>
          </p:cNvPr>
          <p:cNvGrpSpPr/>
          <p:nvPr/>
        </p:nvGrpSpPr>
        <p:grpSpPr>
          <a:xfrm>
            <a:off x="856419" y="5350001"/>
            <a:ext cx="7605093" cy="1321995"/>
            <a:chOff x="922681" y="5280229"/>
            <a:chExt cx="7605093" cy="13219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81710C-28DC-42D5-A0D2-F26FE351BE6F}"/>
                </a:ext>
              </a:extLst>
            </p:cNvPr>
            <p:cNvSpPr txBox="1"/>
            <p:nvPr/>
          </p:nvSpPr>
          <p:spPr>
            <a:xfrm>
              <a:off x="922681" y="5648117"/>
              <a:ext cx="7605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rgbClr val="0070C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https://www.youtube.com/watch?v=LTtNAR47wTE</a:t>
              </a:r>
              <a:endParaRPr lang="en-US" altLang="ko-KR" sz="2800" dirty="0">
                <a:solidFill>
                  <a:srgbClr val="0070C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ACA6E3-DB24-4686-A2C3-23AA0F2331B5}"/>
                </a:ext>
              </a:extLst>
            </p:cNvPr>
            <p:cNvSpPr txBox="1"/>
            <p:nvPr/>
          </p:nvSpPr>
          <p:spPr>
            <a:xfrm>
              <a:off x="3140764" y="5280229"/>
              <a:ext cx="3034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가부키 배우의 분장 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89" y="778740"/>
            <a:ext cx="28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구마도리와 </a:t>
            </a:r>
            <a:r>
              <a:rPr lang="ko-KR" altLang="en-US" sz="2400" spc="-150" dirty="0" err="1">
                <a:solidFill>
                  <a:srgbClr val="F7AAA6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시로누리</a:t>
            </a:r>
            <a:endParaRPr lang="ko-KR" altLang="en-US" sz="2400" spc="-150" dirty="0">
              <a:solidFill>
                <a:srgbClr val="F7AAA6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0" y="712266"/>
            <a:ext cx="9144000" cy="0"/>
          </a:xfrm>
          <a:prstGeom prst="line">
            <a:avLst/>
          </a:prstGeom>
          <a:ln w="38100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20E298C-2668-47CE-825C-A70C89F84D38}"/>
              </a:ext>
            </a:extLst>
          </p:cNvPr>
          <p:cNvSpPr txBox="1"/>
          <p:nvPr/>
        </p:nvSpPr>
        <p:spPr>
          <a:xfrm>
            <a:off x="251790" y="237942"/>
            <a:ext cx="14842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02   </a:t>
            </a:r>
            <a:r>
              <a:rPr lang="ko-KR" altLang="en-US" sz="2000" spc="-150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시각미</a:t>
            </a:r>
            <a:endParaRPr lang="ko-KR" altLang="en-US" sz="2000" spc="-15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8333F-BF1D-471C-A243-8E3862832AAF}"/>
              </a:ext>
            </a:extLst>
          </p:cNvPr>
          <p:cNvSpPr txBox="1"/>
          <p:nvPr/>
        </p:nvSpPr>
        <p:spPr>
          <a:xfrm>
            <a:off x="2186609" y="1692252"/>
            <a:ext cx="695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endParaRPr lang="en-US" altLang="ko-KR" sz="26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10F9-9FAF-466B-980D-97526065D16A}"/>
              </a:ext>
            </a:extLst>
          </p:cNvPr>
          <p:cNvSpPr txBox="1"/>
          <p:nvPr/>
        </p:nvSpPr>
        <p:spPr>
          <a:xfrm>
            <a:off x="-59337" y="2692526"/>
            <a:ext cx="20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    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6CCF5-F5EE-4F71-A1F7-6C13338CD043}"/>
              </a:ext>
            </a:extLst>
          </p:cNvPr>
          <p:cNvSpPr txBox="1"/>
          <p:nvPr/>
        </p:nvSpPr>
        <p:spPr>
          <a:xfrm>
            <a:off x="3777418" y="2456604"/>
            <a:ext cx="4720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신분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이 높은 인물  </a:t>
            </a: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or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</a:p>
          <a:p>
            <a:pPr algn="ctr"/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온나가타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중 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주인공</a:t>
            </a:r>
            <a:endParaRPr lang="en-US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젊은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사람이나 </a:t>
            </a:r>
            <a:r>
              <a:rPr lang="ko-KR" alt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미남미녀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배역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15BE928-3A1C-4372-B5A6-4BC576D6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2" y="2026036"/>
            <a:ext cx="2683062" cy="338224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0B616E-762E-403F-8363-8D08481391D2}"/>
              </a:ext>
            </a:extLst>
          </p:cNvPr>
          <p:cNvGrpSpPr/>
          <p:nvPr/>
        </p:nvGrpSpPr>
        <p:grpSpPr>
          <a:xfrm>
            <a:off x="3995459" y="4385496"/>
            <a:ext cx="4784174" cy="1560504"/>
            <a:chOff x="4002017" y="3257374"/>
            <a:chExt cx="4784174" cy="1560504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8A68E9B6-8CBB-4382-8991-06C0660D2593}"/>
                </a:ext>
              </a:extLst>
            </p:cNvPr>
            <p:cNvSpPr/>
            <p:nvPr/>
          </p:nvSpPr>
          <p:spPr>
            <a:xfrm>
              <a:off x="4129078" y="3257374"/>
              <a:ext cx="675861" cy="612531"/>
            </a:xfrm>
            <a:prstGeom prst="ellipse">
              <a:avLst/>
            </a:prstGeom>
            <a:solidFill>
              <a:srgbClr val="F9E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D9E51AD-A338-4106-B48E-F080DFA048DF}"/>
                </a:ext>
              </a:extLst>
            </p:cNvPr>
            <p:cNvSpPr/>
            <p:nvPr/>
          </p:nvSpPr>
          <p:spPr>
            <a:xfrm>
              <a:off x="5753099" y="3262502"/>
              <a:ext cx="675861" cy="61253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146299-0755-4602-A9C1-9C8990B90CF4}"/>
                </a:ext>
              </a:extLst>
            </p:cNvPr>
            <p:cNvSpPr/>
            <p:nvPr/>
          </p:nvSpPr>
          <p:spPr>
            <a:xfrm>
              <a:off x="7377120" y="3257374"/>
              <a:ext cx="675861" cy="612531"/>
            </a:xfrm>
            <a:prstGeom prst="ellipse">
              <a:avLst/>
            </a:prstGeom>
            <a:solidFill>
              <a:srgbClr val="776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B1AF79-C252-47A0-BA06-43CC0461CB1C}"/>
                </a:ext>
              </a:extLst>
            </p:cNvPr>
            <p:cNvSpPr txBox="1"/>
            <p:nvPr/>
          </p:nvSpPr>
          <p:spPr>
            <a:xfrm>
              <a:off x="4002017" y="3891560"/>
              <a:ext cx="929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일반인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E342C6-E044-4C20-A6D7-BAE03A3050F8}"/>
                </a:ext>
              </a:extLst>
            </p:cNvPr>
            <p:cNvSpPr txBox="1"/>
            <p:nvPr/>
          </p:nvSpPr>
          <p:spPr>
            <a:xfrm>
              <a:off x="5795062" y="3896563"/>
              <a:ext cx="76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노인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596F4E-F7EA-4AAC-9B55-13167A8B7F74}"/>
                </a:ext>
              </a:extLst>
            </p:cNvPr>
            <p:cNvSpPr txBox="1"/>
            <p:nvPr/>
          </p:nvSpPr>
          <p:spPr>
            <a:xfrm>
              <a:off x="6837907" y="3894548"/>
              <a:ext cx="1948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신분이 낮은 인물 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&amp; </a:t>
              </a:r>
            </a:p>
            <a:p>
              <a:pPr algn="ctr"/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익살꾼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06162A3-F75D-4BC6-BD72-105C84BA6D8E}"/>
              </a:ext>
            </a:extLst>
          </p:cNvPr>
          <p:cNvSpPr txBox="1"/>
          <p:nvPr/>
        </p:nvSpPr>
        <p:spPr>
          <a:xfrm>
            <a:off x="1310032" y="5444259"/>
            <a:ext cx="111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시로누리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4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270</Words>
  <Application>Microsoft Office PowerPoint</Application>
  <PresentationFormat>화면 슬라이드 쇼(4:3)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KoPubWorld바탕체 Bold</vt:lpstr>
      <vt:lpstr>맑은 고딕</vt:lpstr>
      <vt:lpstr>Arial</vt:lpstr>
      <vt:lpstr>Calibri</vt:lpstr>
      <vt:lpstr>Calibri Light</vt:lpstr>
      <vt:lpstr>한컴돋움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손민정</dc:creator>
  <cp:lastModifiedBy>손민정</cp:lastModifiedBy>
  <cp:revision>2</cp:revision>
  <dcterms:created xsi:type="dcterms:W3CDTF">2019-03-29T18:49:05Z</dcterms:created>
  <dcterms:modified xsi:type="dcterms:W3CDTF">2019-03-30T15:22:35Z</dcterms:modified>
</cp:coreProperties>
</file>