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532F-8974-4E1C-BD8A-CB0464D7ADF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96160-D47E-477E-8203-9443E8F4F5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ko-KR" altLang="en-US" sz="12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9B9-AAC4-4BCE-9755-D1CC0CEF948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1202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36C0-617C-455A-8D1A-221DDF98926A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BA9C-B129-4E15-B8E6-602DD845DF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3.jpeg"/><Relationship Id="rId7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09051" y="1765265"/>
            <a:ext cx="3895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#04</a:t>
            </a:r>
            <a:endParaRPr lang="en-US" altLang="ko-KR" sz="6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254367C-8098-4644-AB00-275ACF5E6475}"/>
              </a:ext>
            </a:extLst>
          </p:cNvPr>
          <p:cNvSpPr/>
          <p:nvPr/>
        </p:nvSpPr>
        <p:spPr>
          <a:xfrm>
            <a:off x="2425814" y="567418"/>
            <a:ext cx="4292373" cy="5723164"/>
          </a:xfrm>
          <a:prstGeom prst="rect">
            <a:avLst/>
          </a:pr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highlight>
                <a:srgbClr val="000000"/>
              </a:highligh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57BA4FB-2A74-4ED5-9CA5-3F70B0EEEFD0}"/>
              </a:ext>
            </a:extLst>
          </p:cNvPr>
          <p:cNvSpPr/>
          <p:nvPr/>
        </p:nvSpPr>
        <p:spPr>
          <a:xfrm>
            <a:off x="2474798" y="3299500"/>
            <a:ext cx="4164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다이쇼</a:t>
            </a:r>
            <a:endParaRPr lang="en-US" altLang="ko-KR" sz="4800" dirty="0" smtClean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문화</a:t>
            </a:r>
            <a:endParaRPr lang="ko-KR" altLang="en-US" sz="4800" dirty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02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 rot="21232939">
            <a:off x="6598996" y="5203120"/>
            <a:ext cx="875249" cy="24892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 rot="21232939">
            <a:off x="3862693" y="5203120"/>
            <a:ext cx="875249" cy="24892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 rot="21232939">
            <a:off x="550325" y="5203121"/>
            <a:ext cx="875249" cy="24892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7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9" name="직사각형 8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5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-29008" y="3312822"/>
            <a:ext cx="9144000" cy="78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C:\Users\Administrator\Downloads\binocul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3124" y="5301208"/>
            <a:ext cx="237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210 맨발의청춘 R" pitchFamily="18" charset="-127"/>
                <a:ea typeface="210 맨발의청춘 R" pitchFamily="18" charset="-127"/>
              </a:rPr>
              <a:t>1</a:t>
            </a:r>
            <a:r>
              <a:rPr lang="ko-KR" altLang="en-US" sz="3200" dirty="0" smtClean="0">
                <a:latin typeface="210 맨발의청춘 R" pitchFamily="18" charset="-127"/>
                <a:ea typeface="210 맨발의청춘 R" pitchFamily="18" charset="-127"/>
              </a:rPr>
              <a:t>차 세계대전승리</a:t>
            </a:r>
            <a:endParaRPr lang="en-US" altLang="ko-KR" sz="32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5301208"/>
            <a:ext cx="2045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210 맨발의청춘 R" pitchFamily="18" charset="-127"/>
                <a:ea typeface="210 맨발의청춘 R" pitchFamily="18" charset="-127"/>
              </a:rPr>
              <a:t>산업화의</a:t>
            </a:r>
            <a:endParaRPr lang="en-US" altLang="ko-KR" sz="32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3200" dirty="0" smtClean="0">
                <a:latin typeface="210 맨발의청춘 R" pitchFamily="18" charset="-127"/>
                <a:ea typeface="210 맨발의청춘 R" pitchFamily="18" charset="-127"/>
              </a:rPr>
              <a:t>발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달</a:t>
            </a:r>
            <a:endParaRPr lang="en-US" altLang="ko-KR" sz="32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530120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210 맨발의청춘 R" pitchFamily="18" charset="-127"/>
                <a:ea typeface="210 맨발의청춘 R" pitchFamily="18" charset="-127"/>
              </a:rPr>
              <a:t>1923 </a:t>
            </a:r>
            <a:r>
              <a:rPr lang="ko-KR" altLang="en-US" sz="3200" dirty="0" smtClean="0">
                <a:latin typeface="210 맨발의청춘 R" pitchFamily="18" charset="-127"/>
                <a:ea typeface="210 맨발의청춘 R" pitchFamily="18" charset="-127"/>
              </a:rPr>
              <a:t>관동</a:t>
            </a:r>
            <a:endParaRPr lang="en-US" altLang="ko-KR" sz="32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3200" dirty="0" smtClean="0">
                <a:latin typeface="210 맨발의청춘 R" pitchFamily="18" charset="-127"/>
                <a:ea typeface="210 맨발의청춘 R" pitchFamily="18" charset="-127"/>
              </a:rPr>
              <a:t>대지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진</a:t>
            </a:r>
            <a:endParaRPr lang="en-US" altLang="ko-KR" sz="32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grpSp>
        <p:nvGrpSpPr>
          <p:cNvPr id="3" name="그룹 37"/>
          <p:cNvGrpSpPr/>
          <p:nvPr/>
        </p:nvGrpSpPr>
        <p:grpSpPr>
          <a:xfrm rot="280537">
            <a:off x="1024852" y="907247"/>
            <a:ext cx="2586750" cy="549617"/>
            <a:chOff x="4499992" y="1700807"/>
            <a:chExt cx="785999" cy="201137"/>
          </a:xfrm>
        </p:grpSpPr>
        <p:sp>
          <p:nvSpPr>
            <p:cNvPr id="39" name="직사각형 38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23728" y="4766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latin typeface="210 맨발의청춘 B" pitchFamily="18" charset="-127"/>
                <a:ea typeface="210 맨발의청춘 B" pitchFamily="18" charset="-127"/>
              </a:rPr>
              <a:t>Part 1 </a:t>
            </a:r>
            <a:r>
              <a:rPr lang="ko-KR" altLang="en-US" sz="4800" dirty="0" smtClean="0">
                <a:latin typeface="210 맨발의청춘 B" pitchFamily="18" charset="-127"/>
                <a:ea typeface="210 맨발의청춘 B" pitchFamily="18" charset="-127"/>
              </a:rPr>
              <a:t>소비문화</a:t>
            </a:r>
            <a:r>
              <a:rPr lang="en-US" altLang="ko-KR" sz="4800" dirty="0" smtClean="0">
                <a:latin typeface="210 맨발의청춘 B" pitchFamily="18" charset="-127"/>
                <a:ea typeface="210 맨발의청춘 B" pitchFamily="18" charset="-127"/>
              </a:rPr>
              <a:t> </a:t>
            </a:r>
          </a:p>
        </p:txBody>
      </p:sp>
      <p:grpSp>
        <p:nvGrpSpPr>
          <p:cNvPr id="4" name="그룹 1"/>
          <p:cNvGrpSpPr/>
          <p:nvPr/>
        </p:nvGrpSpPr>
        <p:grpSpPr>
          <a:xfrm>
            <a:off x="323528" y="2060848"/>
            <a:ext cx="2520280" cy="2592288"/>
            <a:chOff x="1236814" y="1625497"/>
            <a:chExt cx="1800000" cy="1800000"/>
          </a:xfrm>
        </p:grpSpPr>
        <p:sp>
          <p:nvSpPr>
            <p:cNvPr id="12" name="타원 11"/>
            <p:cNvSpPr/>
            <p:nvPr/>
          </p:nvSpPr>
          <p:spPr>
            <a:xfrm>
              <a:off x="1236814" y="162549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814" y="1662564"/>
              <a:ext cx="1728000" cy="1728000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그룹 3"/>
          <p:cNvGrpSpPr/>
          <p:nvPr/>
        </p:nvGrpSpPr>
        <p:grpSpPr>
          <a:xfrm>
            <a:off x="3347864" y="2060848"/>
            <a:ext cx="2520280" cy="2592288"/>
            <a:chOff x="3672001" y="1625497"/>
            <a:chExt cx="1800000" cy="1800000"/>
          </a:xfrm>
        </p:grpSpPr>
        <p:sp>
          <p:nvSpPr>
            <p:cNvPr id="32" name="타원 31"/>
            <p:cNvSpPr/>
            <p:nvPr/>
          </p:nvSpPr>
          <p:spPr>
            <a:xfrm>
              <a:off x="3672001" y="162549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001" y="1663635"/>
              <a:ext cx="1728000" cy="1728000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그룹 14"/>
          <p:cNvGrpSpPr/>
          <p:nvPr/>
        </p:nvGrpSpPr>
        <p:grpSpPr>
          <a:xfrm>
            <a:off x="6372200" y="2060848"/>
            <a:ext cx="2448272" cy="2664296"/>
            <a:chOff x="6156412" y="1628364"/>
            <a:chExt cx="1800000" cy="1800000"/>
          </a:xfrm>
        </p:grpSpPr>
        <p:sp>
          <p:nvSpPr>
            <p:cNvPr id="42" name="타원 41"/>
            <p:cNvSpPr/>
            <p:nvPr/>
          </p:nvSpPr>
          <p:spPr>
            <a:xfrm>
              <a:off x="6156412" y="1628364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림 12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2" y="1655385"/>
              <a:ext cx="1728000" cy="1728000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188059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airpl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67326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210 맨발의청춘 R" pitchFamily="18" charset="-127"/>
                <a:ea typeface="210 맨발의청춘 R" pitchFamily="18" charset="-127"/>
              </a:rPr>
              <a:t>1</a:t>
            </a:r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차 세계 대전 호황기</a:t>
            </a:r>
            <a:endParaRPr lang="en-US" altLang="ko-KR" sz="4000" b="1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240360" cy="489654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7" name="TextBox 6"/>
          <p:cNvSpPr txBox="1"/>
          <p:nvPr/>
        </p:nvSpPr>
        <p:spPr>
          <a:xfrm>
            <a:off x="3563888" y="1484784"/>
            <a:ext cx="57606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1</a:t>
            </a:r>
            <a:r>
              <a:rPr lang="ko-KR" altLang="en-US" sz="2800" dirty="0" err="1" smtClean="0">
                <a:latin typeface="210 맨발의청춘 R" pitchFamily="18" charset="-127"/>
                <a:ea typeface="210 맨발의청춘 R" pitchFamily="18" charset="-127"/>
              </a:rPr>
              <a:t>차세계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대전 참전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지원국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) →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승리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식민지를 통한 저렴한 원료 수입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넓어진 수출 시장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                          </a:t>
            </a:r>
          </a:p>
          <a:p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                        </a:t>
            </a:r>
          </a:p>
          <a:p>
            <a:pPr algn="ctr"/>
            <a:endParaRPr lang="en-US" altLang="ko-KR" sz="2800" i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i="1" dirty="0" smtClean="0">
                <a:latin typeface="210 맨발의청춘 R" pitchFamily="18" charset="-127"/>
                <a:ea typeface="210 맨발의청춘 R" pitchFamily="18" charset="-127"/>
              </a:rPr>
              <a:t>윤택해진 국민생활</a:t>
            </a:r>
            <a:endParaRPr lang="en-US" altLang="ko-KR" sz="2800" i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800" i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i="1" dirty="0" smtClean="0">
                <a:latin typeface="210 맨발의청춘 R" pitchFamily="18" charset="-127"/>
                <a:ea typeface="210 맨발의청춘 R" pitchFamily="18" charset="-127"/>
              </a:rPr>
              <a:t>소비문화의 발전</a:t>
            </a:r>
            <a:endParaRPr lang="en-US" altLang="ko-KR" sz="2800" i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800" i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i="1" dirty="0" smtClean="0">
                <a:latin typeface="210 맨발의청춘 R" pitchFamily="18" charset="-127"/>
                <a:ea typeface="210 맨발의청춘 R" pitchFamily="18" charset="-127"/>
              </a:rPr>
              <a:t>다양한 문화 발전</a:t>
            </a:r>
            <a:endParaRPr lang="en-US" altLang="ko-KR" sz="2800" i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000" dirty="0" smtClean="0">
              <a:latin typeface="Rix도쿄감성 Medium" pitchFamily="18" charset="-127"/>
              <a:ea typeface="Rix도쿄감성 Medium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6012160" y="3068960"/>
            <a:ext cx="864096" cy="7920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5334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94737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소비 문화의 영향</a:t>
            </a:r>
            <a:endParaRPr lang="en-US" altLang="ko-KR" sz="4000" b="1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" y="148531"/>
            <a:ext cx="800298" cy="800298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6" y="1124744"/>
            <a:ext cx="1620000" cy="1620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93" y="1124744"/>
            <a:ext cx="1620000" cy="1620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7" y="1132657"/>
            <a:ext cx="1620000" cy="1620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707904" y="162880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①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식문화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의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발전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– 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다이쇼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3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대 양식</a:t>
            </a:r>
            <a:endParaRPr lang="ko-KR" altLang="en-US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2" name="그림 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3" y="3040689"/>
            <a:ext cx="1728000" cy="1728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그림 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3" y="3053437"/>
            <a:ext cx="1728000" cy="1728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7" y="3040689"/>
            <a:ext cx="1728000" cy="1728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707904" y="298127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② </a:t>
            </a:r>
            <a:r>
              <a:rPr lang="ko-KR" altLang="en-US" sz="28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백화점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의 등장 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   생산본위적 →소비본위적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   유행의 창출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·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미디어의 발달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ko-KR" altLang="en-US" sz="2800" dirty="0" err="1" smtClean="0">
                <a:latin typeface="210 맨발의청춘 R" pitchFamily="18" charset="-127"/>
                <a:ea typeface="210 맨발의청춘 R" pitchFamily="18" charset="-127"/>
              </a:rPr>
              <a:t>자우리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·</a:t>
            </a:r>
            <a:r>
              <a:rPr lang="ko-KR" altLang="en-US" sz="2800" dirty="0" err="1" smtClean="0">
                <a:latin typeface="210 맨발의청춘 R" pitchFamily="18" charset="-127"/>
                <a:ea typeface="210 맨발의청춘 R" pitchFamily="18" charset="-127"/>
              </a:rPr>
              <a:t>케다아즈카리의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폐지</a:t>
            </a:r>
            <a:endParaRPr lang="ko-KR" altLang="en-US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6" name="그림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3" y="5013368"/>
            <a:ext cx="1728000" cy="1728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3" y="5013368"/>
            <a:ext cx="1728000" cy="1728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13176"/>
            <a:ext cx="1728000" cy="17280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743400" y="5229200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③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모던일본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의 등장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 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미술 전시회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·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야구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·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사교댄스 등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미국 문화의 영향</a:t>
            </a:r>
            <a:endParaRPr lang="ko-KR" altLang="en-US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25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모던일본</a:t>
            </a:r>
            <a:endParaRPr lang="en-US" altLang="ko-KR" sz="4000" b="1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8" name="Picture 3" descr="C:\Users\Administrator\Downloads\kimon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8" y="195735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838">
            <a:off x="-3642701" y="97623"/>
            <a:ext cx="310651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795">
            <a:off x="-3354667" y="2254061"/>
            <a:ext cx="288601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5">
            <a:off x="-3867913" y="4609398"/>
            <a:ext cx="3152852" cy="219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491880" y="908720"/>
            <a:ext cx="61206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1923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ko-KR" altLang="en-US" sz="2400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관동 대지진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이후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신도시계획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–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도시정비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도로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하수도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현대식 건축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국제 연맹총회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–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구제 기금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ko-KR" sz="2400" dirty="0" smtClean="0">
                <a:latin typeface="210 맨발의청춘 R" pitchFamily="18" charset="-127"/>
                <a:ea typeface="210 맨발의청춘 R" pitchFamily="18" charset="-127"/>
              </a:rPr>
              <a:t>→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국제 교육의 필요성 실감</a:t>
            </a:r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 →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서구화 경향의 사회 풍조 확산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수세식 변소</a:t>
            </a:r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포장도로</a:t>
            </a:r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양장</a:t>
            </a:r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의자 </a:t>
            </a:r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사교댄스</a:t>
            </a:r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스포츠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·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자유연애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     </a:t>
            </a:r>
            <a:r>
              <a:rPr lang="ko-KR" altLang="ko-KR" sz="2400" dirty="0" smtClean="0">
                <a:latin typeface="210 맨발의청춘 R" pitchFamily="18" charset="-127"/>
                <a:ea typeface="210 맨발의청춘 R" pitchFamily="18" charset="-127"/>
              </a:rPr>
              <a:t>↓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사생활 중심적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·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향락적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–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개인의 자유 중시</a:t>
            </a:r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ko-KR" altLang="en-US" sz="24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35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-0.00741 L 0.43715 0.171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89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7 -0.00717 L 0.46493 0.0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5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0.02824 L 0.49635 -0.03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3342704"/>
            <a:ext cx="9144000" cy="78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4"/>
          <p:cNvGrpSpPr/>
          <p:nvPr/>
        </p:nvGrpSpPr>
        <p:grpSpPr>
          <a:xfrm>
            <a:off x="827584" y="1772816"/>
            <a:ext cx="3234132" cy="3049295"/>
            <a:chOff x="1181716" y="1942111"/>
            <a:chExt cx="2880000" cy="2880000"/>
          </a:xfrm>
        </p:grpSpPr>
        <p:sp>
          <p:nvSpPr>
            <p:cNvPr id="51" name="타원 50"/>
            <p:cNvSpPr/>
            <p:nvPr/>
          </p:nvSpPr>
          <p:spPr>
            <a:xfrm>
              <a:off x="1181716" y="1942111"/>
              <a:ext cx="2880000" cy="28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15" y="1978110"/>
              <a:ext cx="2808000" cy="2808000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그룹 7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9" name="직사각형 8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15"/>
          <p:cNvGrpSpPr/>
          <p:nvPr/>
        </p:nvGrpSpPr>
        <p:grpSpPr>
          <a:xfrm>
            <a:off x="683568" y="5301208"/>
            <a:ext cx="3456384" cy="691395"/>
            <a:chOff x="476863" y="4722233"/>
            <a:chExt cx="3456384" cy="691395"/>
          </a:xfrm>
        </p:grpSpPr>
        <p:sp>
          <p:nvSpPr>
            <p:cNvPr id="22" name="직사각형 21"/>
            <p:cNvSpPr/>
            <p:nvPr/>
          </p:nvSpPr>
          <p:spPr>
            <a:xfrm rot="21232939">
              <a:off x="932909" y="4744605"/>
              <a:ext cx="1242290" cy="248928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12"/>
            <p:cNvGrpSpPr/>
            <p:nvPr/>
          </p:nvGrpSpPr>
          <p:grpSpPr>
            <a:xfrm>
              <a:off x="476863" y="4722233"/>
              <a:ext cx="3456384" cy="691395"/>
              <a:chOff x="885076" y="4032008"/>
              <a:chExt cx="3456384" cy="691395"/>
            </a:xfrm>
          </p:grpSpPr>
          <p:sp>
            <p:nvSpPr>
              <p:cNvPr id="24" name="직사각형 23"/>
              <p:cNvSpPr/>
              <p:nvPr/>
            </p:nvSpPr>
            <p:spPr>
              <a:xfrm rot="21232939">
                <a:off x="1048107" y="4032008"/>
                <a:ext cx="852364" cy="248928"/>
              </a:xfrm>
              <a:prstGeom prst="rect">
                <a:avLst/>
              </a:prstGeom>
              <a:solidFill>
                <a:srgbClr val="FFC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85076" y="4077072"/>
                <a:ext cx="3456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dirty="0" err="1" smtClean="0">
                    <a:latin typeface="210 맨발의청춘 R" pitchFamily="18" charset="-127"/>
                    <a:ea typeface="210 맨발의청춘 R" pitchFamily="18" charset="-127"/>
                  </a:rPr>
                  <a:t>다이쇼</a:t>
                </a:r>
                <a:r>
                  <a:rPr lang="ko-KR" altLang="en-US" sz="3600" dirty="0" smtClean="0">
                    <a:latin typeface="210 맨발의청춘 R" pitchFamily="18" charset="-127"/>
                    <a:ea typeface="210 맨발의청춘 R" pitchFamily="18" charset="-127"/>
                  </a:rPr>
                  <a:t> 로망이란</a:t>
                </a:r>
                <a:r>
                  <a:rPr lang="en-US" altLang="ko-KR" sz="3600" dirty="0" smtClean="0">
                    <a:latin typeface="210 맨발의청춘 R" pitchFamily="18" charset="-127"/>
                    <a:ea typeface="210 맨발의청춘 R" pitchFamily="18" charset="-127"/>
                  </a:rPr>
                  <a:t>?</a:t>
                </a:r>
              </a:p>
            </p:txBody>
          </p:sp>
        </p:grpSp>
      </p:grpSp>
      <p:grpSp>
        <p:nvGrpSpPr>
          <p:cNvPr id="6" name="그룹 37"/>
          <p:cNvGrpSpPr/>
          <p:nvPr/>
        </p:nvGrpSpPr>
        <p:grpSpPr>
          <a:xfrm rot="280537">
            <a:off x="1006107" y="766865"/>
            <a:ext cx="2586750" cy="549617"/>
            <a:chOff x="4499992" y="1700807"/>
            <a:chExt cx="785999" cy="201137"/>
          </a:xfrm>
        </p:grpSpPr>
        <p:sp>
          <p:nvSpPr>
            <p:cNvPr id="39" name="직사각형 38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17"/>
          <p:cNvGrpSpPr/>
          <p:nvPr/>
        </p:nvGrpSpPr>
        <p:grpSpPr>
          <a:xfrm>
            <a:off x="5652120" y="5374957"/>
            <a:ext cx="2448272" cy="646331"/>
            <a:chOff x="5093603" y="5244001"/>
            <a:chExt cx="1813716" cy="646331"/>
          </a:xfrm>
        </p:grpSpPr>
        <p:sp>
          <p:nvSpPr>
            <p:cNvPr id="48" name="직사각형 47"/>
            <p:cNvSpPr/>
            <p:nvPr/>
          </p:nvSpPr>
          <p:spPr>
            <a:xfrm rot="21232939">
              <a:off x="5534146" y="5345318"/>
              <a:ext cx="852364" cy="248928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 rot="21232939">
              <a:off x="5097126" y="5288711"/>
              <a:ext cx="852364" cy="248928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93603" y="5244001"/>
              <a:ext cx="1813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latin typeface="210 맨발의청춘 R" pitchFamily="18" charset="-127"/>
                  <a:ea typeface="210 맨발의청춘 R" pitchFamily="18" charset="-127"/>
                </a:rPr>
                <a:t>비판적 시각</a:t>
              </a:r>
              <a:endParaRPr lang="en-US" altLang="ko-KR" sz="3600" dirty="0" smtClean="0">
                <a:latin typeface="210 맨발의청춘 R" pitchFamily="18" charset="-127"/>
                <a:ea typeface="210 맨발의청춘 R" pitchFamily="18" charset="-127"/>
              </a:endParaRPr>
            </a:p>
          </p:txBody>
        </p:sp>
      </p:grpSp>
      <p:pic>
        <p:nvPicPr>
          <p:cNvPr id="6148" name="Picture 4" descr="C:\Users\Administrator\Downloads\maneki-nek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타원 51"/>
          <p:cNvSpPr/>
          <p:nvPr/>
        </p:nvSpPr>
        <p:spPr>
          <a:xfrm>
            <a:off x="5148064" y="1772816"/>
            <a:ext cx="3096344" cy="309634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024336" cy="3024336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123728" y="47667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latin typeface="210 맨발의청춘 B" pitchFamily="18" charset="-127"/>
                <a:ea typeface="210 맨발의청춘 B" pitchFamily="18" charset="-127"/>
              </a:rPr>
              <a:t>Part 2 </a:t>
            </a:r>
            <a:r>
              <a:rPr lang="ko-KR" altLang="en-US" sz="4800" b="1" dirty="0" err="1" smtClean="0">
                <a:latin typeface="210 맨발의청춘 B" pitchFamily="18" charset="-127"/>
                <a:ea typeface="210 맨발의청춘 B" pitchFamily="18" charset="-127"/>
              </a:rPr>
              <a:t>다이쇼</a:t>
            </a:r>
            <a:r>
              <a:rPr lang="ko-KR" altLang="en-US" sz="4800" b="1" dirty="0" smtClean="0">
                <a:latin typeface="210 맨발의청춘 B" pitchFamily="18" charset="-127"/>
                <a:ea typeface="210 맨발의청춘 B" pitchFamily="18" charset="-127"/>
              </a:rPr>
              <a:t> 로망</a:t>
            </a:r>
            <a:endParaRPr lang="en-US" altLang="ko-KR" sz="4800" b="1" dirty="0" smtClean="0">
              <a:latin typeface="210 맨발의청춘 B" pitchFamily="18" charset="-127"/>
              <a:ea typeface="210 맨발의청춘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88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Administrator\Downloads\shin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4" y="152218"/>
            <a:ext cx="684494" cy="684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541">
            <a:off x="-2950951" y="-156947"/>
            <a:ext cx="2492584" cy="332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048">
            <a:off x="-794963" y="7097522"/>
            <a:ext cx="2335672" cy="332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592">
            <a:off x="9911352" y="240833"/>
            <a:ext cx="376273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481">
            <a:off x="9794752" y="5541124"/>
            <a:ext cx="3995936" cy="2745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latin typeface="210 맨발의청춘 R" pitchFamily="18" charset="-127"/>
                <a:ea typeface="210 맨발의청춘 R" pitchFamily="18" charset="-127"/>
              </a:rPr>
              <a:t>다이쇼</a:t>
            </a:r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 로망이란</a:t>
            </a:r>
            <a:r>
              <a:rPr lang="en-US" altLang="ko-KR" sz="4000" b="1" dirty="0" smtClean="0">
                <a:latin typeface="210 맨발의청춘 R" pitchFamily="18" charset="-127"/>
                <a:ea typeface="210 맨발의청춘 R" pitchFamily="18" charset="-127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556792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어원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: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다이쇼시대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+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浪漫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낭만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</a:p>
          <a:p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의미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:1910-1930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년 문화적 윤택</a:t>
            </a:r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      →이 시기를 그리워 하는 풍조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특징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: ①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하이칼라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&amp;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모던걸</a:t>
            </a:r>
            <a:r>
              <a:rPr lang="ja-JP" altLang="ko-KR" sz="2400" dirty="0" smtClean="0">
                <a:latin typeface="210 맨발의청춘 R" pitchFamily="18" charset="-127"/>
              </a:rPr>
              <a:t>·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보이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         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男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: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하카마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+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검정모자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+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망토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          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女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: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하카마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+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양산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+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부츠등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       ②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화양절충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804863"/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③ </a:t>
            </a:r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아나키스트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           </a:t>
            </a:r>
          </a:p>
        </p:txBody>
      </p:sp>
      <p:pic>
        <p:nvPicPr>
          <p:cNvPr id="13" name="그림 1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90433"/>
            <a:ext cx="162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90433"/>
            <a:ext cx="162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84" y="4574466"/>
            <a:ext cx="1740773" cy="217596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432048" cy="4320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432048" cy="43204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32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42656 0.15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7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889E-6 -4.81481E-6 L 0.31753 -0.6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30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8576 -0.09213 L -0.5927 0.10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0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9218 -0.0081 L -0.54548 -0.32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74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42656 0.15486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77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1753 -0.619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3099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4 -0.1551 L -0.5927 0.1074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1312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0.10093 L -0.54548 -0.32963 " pathEditMode="relative" rAng="0" ptsTypes="AA">
                                      <p:cBhvr>
                                        <p:cTn id="49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비판적 시각</a:t>
            </a:r>
            <a:endParaRPr lang="en-US" altLang="ko-KR" sz="4000" b="1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7" name="Picture 3" descr="C:\Users\Administrator\Downloads\kimon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405"/>
            <a:ext cx="723315" cy="723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05273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① 제국주의 미화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ko-KR" sz="2800" dirty="0" smtClean="0">
                <a:latin typeface="210 맨발의청춘 R" pitchFamily="18" charset="-127"/>
                <a:ea typeface="210 맨발의청춘 R" pitchFamily="18" charset="-127"/>
              </a:rPr>
              <a:t>②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800" dirty="0" err="1" smtClean="0">
                <a:latin typeface="210 맨발의청춘 R" pitchFamily="18" charset="-127"/>
                <a:ea typeface="210 맨발의청춘 R" pitchFamily="18" charset="-127"/>
              </a:rPr>
              <a:t>무자각적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2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차 창작물</a:t>
            </a:r>
            <a:endParaRPr lang="en-US" altLang="ko-KR" sz="28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11031"/>
            <a:ext cx="295275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7" y="2430641"/>
            <a:ext cx="4241253" cy="318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791">
            <a:off x="10150179" y="-1068406"/>
            <a:ext cx="4712711" cy="390651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04">
            <a:off x="3021907" y="7215379"/>
            <a:ext cx="3068872" cy="38360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711">
            <a:off x="-4394085" y="2265483"/>
            <a:ext cx="3555465" cy="45534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587558" cy="426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7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65504 0.2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10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6476 -0.642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321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48906 0.00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220</Words>
  <Application>Microsoft Office PowerPoint</Application>
  <PresentationFormat>화면 슬라이드 쇼(4:3)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</cp:revision>
  <dcterms:created xsi:type="dcterms:W3CDTF">2019-03-30T17:17:56Z</dcterms:created>
  <dcterms:modified xsi:type="dcterms:W3CDTF">2019-03-30T17:32:16Z</dcterms:modified>
</cp:coreProperties>
</file>