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FB23-6153-4358-8C93-5119786E7CEC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B432-C455-4CCF-98A0-CA6FB8CD9F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ko-KR" altLang="en-US" sz="12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9B9-AAC4-4BCE-9755-D1CC0CEF948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1202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09051" y="1765265"/>
            <a:ext cx="3895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#06</a:t>
            </a:r>
            <a:endParaRPr lang="en-US" altLang="ko-KR" sz="6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254367C-8098-4644-AB00-275ACF5E6475}"/>
              </a:ext>
            </a:extLst>
          </p:cNvPr>
          <p:cNvSpPr/>
          <p:nvPr/>
        </p:nvSpPr>
        <p:spPr>
          <a:xfrm>
            <a:off x="2425814" y="567418"/>
            <a:ext cx="4292373" cy="5723164"/>
          </a:xfrm>
          <a:prstGeom prst="rect">
            <a:avLst/>
          </a:pr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highlight>
                <a:srgbClr val="000000"/>
              </a:highligh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57BA4FB-2A74-4ED5-9CA5-3F70B0EEEFD0}"/>
              </a:ext>
            </a:extLst>
          </p:cNvPr>
          <p:cNvSpPr/>
          <p:nvPr/>
        </p:nvSpPr>
        <p:spPr>
          <a:xfrm>
            <a:off x="2474798" y="3299500"/>
            <a:ext cx="416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쇼와시대</a:t>
            </a:r>
            <a:endParaRPr lang="en-US" altLang="ko-KR" sz="4800" dirty="0" smtClean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문화</a:t>
            </a:r>
            <a:endParaRPr lang="ko-KR" altLang="en-US" sz="4800" dirty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02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C74E074-02E6-446E-9AC7-2C558C22232E}"/>
              </a:ext>
            </a:extLst>
          </p:cNvPr>
          <p:cNvSpPr/>
          <p:nvPr/>
        </p:nvSpPr>
        <p:spPr>
          <a:xfrm rot="21232939">
            <a:off x="6454510" y="4854644"/>
            <a:ext cx="1092391" cy="2517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F9749EF3-CA86-4F30-9304-E8662EE2071F}"/>
              </a:ext>
            </a:extLst>
          </p:cNvPr>
          <p:cNvSpPr/>
          <p:nvPr/>
        </p:nvSpPr>
        <p:spPr>
          <a:xfrm rot="21232939">
            <a:off x="4150254" y="4926652"/>
            <a:ext cx="1092391" cy="2517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R" pitchFamily="18" charset="-127"/>
              <a:ea typeface="210 맨발의청춘 R" pitchFamily="18" charset="-127"/>
            </a:endParaRPr>
          </a:p>
        </p:txBody>
      </p:sp>
      <p:grpSp>
        <p:nvGrpSpPr>
          <p:cNvPr id="2" name="그룹 7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9" name="직사각형 8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5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-29008" y="3312822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C:\Users\Administrator\Downloads\binocul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4024" y="46432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79912" y="50131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필B" pitchFamily="18" charset="-127"/>
                <a:ea typeface="Rix필B" pitchFamily="18" charset="-127"/>
              </a:rPr>
              <a:t>      </a:t>
            </a:r>
            <a:r>
              <a:rPr lang="ko-KR" altLang="en-US" sz="3600" dirty="0" err="1">
                <a:latin typeface="210 맨발의청춘 R" pitchFamily="18" charset="-127"/>
                <a:ea typeface="210 맨발의청춘 R" pitchFamily="18" charset="-127"/>
              </a:rPr>
              <a:t>엔폰</a:t>
            </a:r>
            <a:endParaRPr lang="en-US" altLang="ko-KR" sz="36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4941168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210 맨발의청춘 R" pitchFamily="18" charset="-127"/>
                <a:ea typeface="210 맨발의청춘 R" pitchFamily="18" charset="-127"/>
              </a:rPr>
              <a:t>하부노미나토</a:t>
            </a:r>
            <a:endParaRPr lang="en-US" altLang="ko-KR" sz="36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grpSp>
        <p:nvGrpSpPr>
          <p:cNvPr id="3" name="그룹 37"/>
          <p:cNvGrpSpPr/>
          <p:nvPr/>
        </p:nvGrpSpPr>
        <p:grpSpPr>
          <a:xfrm rot="280537">
            <a:off x="1024852" y="907247"/>
            <a:ext cx="2586750" cy="549617"/>
            <a:chOff x="4499992" y="1700807"/>
            <a:chExt cx="785999" cy="201137"/>
          </a:xfrm>
        </p:grpSpPr>
        <p:sp>
          <p:nvSpPr>
            <p:cNvPr id="39" name="직사각형 38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03648" y="48886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210 맨발의청춘 R" pitchFamily="18" charset="-127"/>
                <a:ea typeface="210 맨발의청춘 R" pitchFamily="18" charset="-127"/>
              </a:rPr>
              <a:t>Part 1 </a:t>
            </a:r>
            <a:r>
              <a:rPr lang="ko-KR" altLang="en-US" sz="4800" b="1" dirty="0">
                <a:latin typeface="210 맨발의청춘 R" pitchFamily="18" charset="-127"/>
                <a:ea typeface="210 맨발의청춘 R" pitchFamily="18" charset="-127"/>
              </a:rPr>
              <a:t>문화 활동의 발전</a:t>
            </a:r>
            <a:endParaRPr lang="en-US" altLang="ko-KR" sz="4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grpSp>
        <p:nvGrpSpPr>
          <p:cNvPr id="4" name="그룹 1"/>
          <p:cNvGrpSpPr/>
          <p:nvPr/>
        </p:nvGrpSpPr>
        <p:grpSpPr>
          <a:xfrm>
            <a:off x="395536" y="2060848"/>
            <a:ext cx="2495127" cy="2520280"/>
            <a:chOff x="1236814" y="1624229"/>
            <a:chExt cx="1800000" cy="1801268"/>
          </a:xfrm>
        </p:grpSpPr>
        <p:sp>
          <p:nvSpPr>
            <p:cNvPr id="12" name="타원 11"/>
            <p:cNvSpPr/>
            <p:nvPr/>
          </p:nvSpPr>
          <p:spPr>
            <a:xfrm>
              <a:off x="1236814" y="162549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2814" y="1624229"/>
              <a:ext cx="1728000" cy="1800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그룹 3"/>
          <p:cNvGrpSpPr/>
          <p:nvPr/>
        </p:nvGrpSpPr>
        <p:grpSpPr>
          <a:xfrm>
            <a:off x="3419872" y="1988840"/>
            <a:ext cx="2520280" cy="2520280"/>
            <a:chOff x="3672001" y="1625497"/>
            <a:chExt cx="1800000" cy="1800000"/>
          </a:xfrm>
        </p:grpSpPr>
        <p:sp>
          <p:nvSpPr>
            <p:cNvPr id="32" name="타원 31"/>
            <p:cNvSpPr/>
            <p:nvPr/>
          </p:nvSpPr>
          <p:spPr>
            <a:xfrm>
              <a:off x="3672001" y="162549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8001" y="1663635"/>
              <a:ext cx="1728000" cy="1761862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그룹 14"/>
          <p:cNvGrpSpPr/>
          <p:nvPr/>
        </p:nvGrpSpPr>
        <p:grpSpPr>
          <a:xfrm>
            <a:off x="6372200" y="1988840"/>
            <a:ext cx="2448272" cy="2592288"/>
            <a:chOff x="6156412" y="1628364"/>
            <a:chExt cx="1800000" cy="1800000"/>
          </a:xfrm>
        </p:grpSpPr>
        <p:sp>
          <p:nvSpPr>
            <p:cNvPr id="42" name="타원 41"/>
            <p:cNvSpPr/>
            <p:nvPr/>
          </p:nvSpPr>
          <p:spPr>
            <a:xfrm>
              <a:off x="6156412" y="1628364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2412" y="1628364"/>
              <a:ext cx="1728000" cy="1800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D903D1D-ED19-4633-89ED-B447EEB48C0D}"/>
              </a:ext>
            </a:extLst>
          </p:cNvPr>
          <p:cNvSpPr txBox="1"/>
          <p:nvPr/>
        </p:nvSpPr>
        <p:spPr>
          <a:xfrm>
            <a:off x="179512" y="4869160"/>
            <a:ext cx="316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ix필B" pitchFamily="18" charset="-127"/>
                <a:ea typeface="Rix필B" pitchFamily="18" charset="-127"/>
              </a:rPr>
              <a:t>  </a:t>
            </a:r>
            <a:r>
              <a:rPr lang="ko-KR" altLang="en-US" sz="3600" dirty="0" smtClean="0">
                <a:latin typeface="210 맨발의청춘 R" pitchFamily="18" charset="-127"/>
                <a:ea typeface="210 맨발의청춘 R" pitchFamily="18" charset="-127"/>
              </a:rPr>
              <a:t>라디오 방송의               시작</a:t>
            </a:r>
            <a:endParaRPr lang="en-US" altLang="ko-KR" sz="36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10336E22-D808-4FD6-B097-4C0A0084B65D}"/>
              </a:ext>
            </a:extLst>
          </p:cNvPr>
          <p:cNvSpPr/>
          <p:nvPr/>
        </p:nvSpPr>
        <p:spPr>
          <a:xfrm rot="21232939">
            <a:off x="549854" y="4854644"/>
            <a:ext cx="1092391" cy="2517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xmlns="" val="3176680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56A36-A526-4048-AE2C-BBB56A7D5475}"/>
              </a:ext>
            </a:extLst>
          </p:cNvPr>
          <p:cNvSpPr txBox="1"/>
          <p:nvPr/>
        </p:nvSpPr>
        <p:spPr>
          <a:xfrm>
            <a:off x="251520" y="232388"/>
            <a:ext cx="68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라디오 방송과 미디어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6583B1D-882C-4E41-A56A-35263382AA73}"/>
              </a:ext>
            </a:extLst>
          </p:cNvPr>
          <p:cNvSpPr/>
          <p:nvPr/>
        </p:nvSpPr>
        <p:spPr>
          <a:xfrm>
            <a:off x="611560" y="1412776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4CD8BCE-7C9A-4F50-BE01-F8BD3BFA7988}"/>
              </a:ext>
            </a:extLst>
          </p:cNvPr>
          <p:cNvSpPr/>
          <p:nvPr/>
        </p:nvSpPr>
        <p:spPr>
          <a:xfrm>
            <a:off x="787583" y="16484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1A6AF9F-A3B9-4C7D-81F5-04D946479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56792"/>
            <a:ext cx="3858447" cy="439248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0B34EF-403B-4473-8C0F-379BD80E69CA}"/>
              </a:ext>
            </a:extLst>
          </p:cNvPr>
          <p:cNvSpPr txBox="1"/>
          <p:nvPr/>
        </p:nvSpPr>
        <p:spPr>
          <a:xfrm>
            <a:off x="251520" y="1988840"/>
            <a:ext cx="4392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라디오 방송 청취하는 입구급증 → 정부는 라디오 방송을 통제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라디오는 도시와 농촌의 문화적 격차를 축소시키는데 중요한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역할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5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56A36-A526-4048-AE2C-BBB56A7D5475}"/>
              </a:ext>
            </a:extLst>
          </p:cNvPr>
          <p:cNvSpPr txBox="1"/>
          <p:nvPr/>
        </p:nvSpPr>
        <p:spPr>
          <a:xfrm>
            <a:off x="0" y="260648"/>
            <a:ext cx="484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출판 활동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1A6AF9F-A3B9-4C7D-81F5-04D94647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039" y="1988840"/>
            <a:ext cx="4346961" cy="2989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6DAE6C-4FA0-4306-8B33-CEDCDE530852}"/>
              </a:ext>
            </a:extLst>
          </p:cNvPr>
          <p:cNvSpPr txBox="1"/>
          <p:nvPr/>
        </p:nvSpPr>
        <p:spPr>
          <a:xfrm>
            <a:off x="5724128" y="5013176"/>
            <a:ext cx="265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          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엔폰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4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6300192" y="4869160"/>
            <a:ext cx="1512168" cy="72008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40B34EF-403B-4473-8C0F-379BD80E69CA}"/>
              </a:ext>
            </a:extLst>
          </p:cNvPr>
          <p:cNvSpPr txBox="1"/>
          <p:nvPr/>
        </p:nvSpPr>
        <p:spPr>
          <a:xfrm>
            <a:off x="251520" y="1340768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출판활동이 보다 본격화되어 출판물의 대량생산과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대량소비가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이루어짐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주간지를 비롯한 종합잡지가 급속하게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발전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1926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년 문학전집 등을 한권에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엔으로 파는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엔폰을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판매하기 시작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이와나미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문고가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등장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8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56A36-A526-4048-AE2C-BBB56A7D5475}"/>
              </a:ext>
            </a:extLst>
          </p:cNvPr>
          <p:cNvSpPr txBox="1"/>
          <p:nvPr/>
        </p:nvSpPr>
        <p:spPr>
          <a:xfrm>
            <a:off x="-972616" y="260648"/>
            <a:ext cx="68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영화</a:t>
            </a:r>
            <a:r>
              <a:rPr lang="en-US" altLang="ko-KR" sz="4000" b="1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음악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4CD8BCE-7C9A-4F50-BE01-F8BD3BFA7988}"/>
              </a:ext>
            </a:extLst>
          </p:cNvPr>
          <p:cNvSpPr/>
          <p:nvPr/>
        </p:nvSpPr>
        <p:spPr>
          <a:xfrm>
            <a:off x="787583" y="16484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1A6AF9F-A3B9-4C7D-81F5-04D94647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772816"/>
            <a:ext cx="3388035" cy="347498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6DAE6C-4FA0-4306-8B33-CEDCDE530852}"/>
              </a:ext>
            </a:extLst>
          </p:cNvPr>
          <p:cNvSpPr txBox="1"/>
          <p:nvPr/>
        </p:nvSpPr>
        <p:spPr>
          <a:xfrm>
            <a:off x="5580112" y="5517232"/>
            <a:ext cx="32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latin typeface="210 맨발의청춘 R" pitchFamily="18" charset="-127"/>
                <a:ea typeface="210 맨발의청춘 R" pitchFamily="18" charset="-127"/>
              </a:rPr>
              <a:t>하부노미나토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波浮の港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4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5436096" y="5373216"/>
            <a:ext cx="3384376" cy="72008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0B34EF-403B-4473-8C0F-379BD80E69CA}"/>
              </a:ext>
            </a:extLst>
          </p:cNvPr>
          <p:cNvSpPr txBox="1"/>
          <p:nvPr/>
        </p:nvSpPr>
        <p:spPr>
          <a:xfrm>
            <a:off x="251520" y="1772816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영화 관객수 증가  →  외국을 인식하는데 큰 영향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레코드가 대량으로 팔리기 시작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가요곡이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전국으로 유행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하부노미나토는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10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만장을 돌파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1931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년에 팔린 레코드는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1600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만장이 넘음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2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56A36-A526-4048-AE2C-BBB56A7D5475}"/>
              </a:ext>
            </a:extLst>
          </p:cNvPr>
          <p:cNvSpPr txBox="1"/>
          <p:nvPr/>
        </p:nvSpPr>
        <p:spPr>
          <a:xfrm>
            <a:off x="-900608" y="260648"/>
            <a:ext cx="68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교통과 주택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6583B1D-882C-4E41-A56A-35263382AA73}"/>
              </a:ext>
            </a:extLst>
          </p:cNvPr>
          <p:cNvSpPr/>
          <p:nvPr/>
        </p:nvSpPr>
        <p:spPr>
          <a:xfrm>
            <a:off x="635183" y="14960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4CD8BCE-7C9A-4F50-BE01-F8BD3BFA7988}"/>
              </a:ext>
            </a:extLst>
          </p:cNvPr>
          <p:cNvSpPr/>
          <p:nvPr/>
        </p:nvSpPr>
        <p:spPr>
          <a:xfrm>
            <a:off x="787583" y="16484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1A6AF9F-A3B9-4C7D-81F5-04D94647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16832"/>
            <a:ext cx="3639877" cy="352839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05AC03-1255-4638-85E3-60B31690AD5B}"/>
              </a:ext>
            </a:extLst>
          </p:cNvPr>
          <p:cNvSpPr txBox="1"/>
          <p:nvPr/>
        </p:nvSpPr>
        <p:spPr>
          <a:xfrm>
            <a:off x="179512" y="1556792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도시화가 급진전되면서 주택지역이 도시 근교까지 확대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새로운 교통 수단으로 통근용 전차와 노선버스 발달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서구화된 주택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소위 문화주택이 보급되어 중간계층의 인기를 얻음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</p:txBody>
      </p:sp>
      <p:pic>
        <p:nvPicPr>
          <p:cNvPr id="12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3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56A36-A526-4048-AE2C-BBB56A7D5475}"/>
              </a:ext>
            </a:extLst>
          </p:cNvPr>
          <p:cNvSpPr txBox="1"/>
          <p:nvPr/>
        </p:nvSpPr>
        <p:spPr>
          <a:xfrm>
            <a:off x="-324544" y="260648"/>
            <a:ext cx="68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소비 공간과 유행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6583B1D-882C-4E41-A56A-35263382AA73}"/>
              </a:ext>
            </a:extLst>
          </p:cNvPr>
          <p:cNvSpPr/>
          <p:nvPr/>
        </p:nvSpPr>
        <p:spPr>
          <a:xfrm>
            <a:off x="635183" y="14960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4CD8BCE-7C9A-4F50-BE01-F8BD3BFA7988}"/>
              </a:ext>
            </a:extLst>
          </p:cNvPr>
          <p:cNvSpPr/>
          <p:nvPr/>
        </p:nvSpPr>
        <p:spPr>
          <a:xfrm>
            <a:off x="787583" y="1648477"/>
            <a:ext cx="7578283" cy="47568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1A6AF9F-A3B9-4C7D-81F5-04D94647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56792"/>
            <a:ext cx="3744416" cy="4146722"/>
          </a:xfrm>
          <a:prstGeom prst="rect">
            <a:avLst/>
          </a:prstGeom>
          <a:ln cmpd="sng">
            <a:solidFill>
              <a:schemeClr val="tx1"/>
            </a:solidFill>
            <a:prstDash val="lgDash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05AC03-1255-4638-85E3-60B31690AD5B}"/>
              </a:ext>
            </a:extLst>
          </p:cNvPr>
          <p:cNvSpPr txBox="1"/>
          <p:nvPr/>
        </p:nvSpPr>
        <p:spPr>
          <a:xfrm>
            <a:off x="107504" y="1844824"/>
            <a:ext cx="471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새로운 소비의 중심으로서 백화점이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미스코시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백화점을 필두로 설립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양장을 하고 거리를 활보하는 젊은이를 가리키는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모보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모가라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라는 유행어도 등장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</p:txBody>
      </p:sp>
      <p:pic>
        <p:nvPicPr>
          <p:cNvPr id="12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8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3342704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4"/>
          <p:cNvGrpSpPr/>
          <p:nvPr/>
        </p:nvGrpSpPr>
        <p:grpSpPr>
          <a:xfrm>
            <a:off x="1181716" y="1942111"/>
            <a:ext cx="2880000" cy="2880000"/>
            <a:chOff x="1181716" y="1942111"/>
            <a:chExt cx="2880000" cy="2880000"/>
          </a:xfrm>
        </p:grpSpPr>
        <p:sp>
          <p:nvSpPr>
            <p:cNvPr id="51" name="타원 50"/>
            <p:cNvSpPr/>
            <p:nvPr/>
          </p:nvSpPr>
          <p:spPr>
            <a:xfrm>
              <a:off x="1181716" y="1942111"/>
              <a:ext cx="2880000" cy="28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3815" y="1967900"/>
              <a:ext cx="2808000" cy="2831947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그룹 7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9" name="직사각형 8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5"/>
          <p:cNvGrpSpPr/>
          <p:nvPr/>
        </p:nvGrpSpPr>
        <p:grpSpPr>
          <a:xfrm>
            <a:off x="1619672" y="5230941"/>
            <a:ext cx="1919274" cy="646331"/>
            <a:chOff x="537145" y="4684403"/>
            <a:chExt cx="1919274" cy="646331"/>
          </a:xfrm>
        </p:grpSpPr>
        <p:sp>
          <p:nvSpPr>
            <p:cNvPr id="22" name="직사각형 21"/>
            <p:cNvSpPr/>
            <p:nvPr/>
          </p:nvSpPr>
          <p:spPr>
            <a:xfrm rot="21232939">
              <a:off x="932909" y="4744605"/>
              <a:ext cx="1242290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12"/>
            <p:cNvGrpSpPr/>
            <p:nvPr/>
          </p:nvGrpSpPr>
          <p:grpSpPr>
            <a:xfrm>
              <a:off x="537145" y="4684403"/>
              <a:ext cx="1919274" cy="646331"/>
              <a:chOff x="945358" y="3994178"/>
              <a:chExt cx="1919274" cy="646331"/>
            </a:xfrm>
          </p:grpSpPr>
          <p:sp>
            <p:nvSpPr>
              <p:cNvPr id="24" name="직사각형 23"/>
              <p:cNvSpPr/>
              <p:nvPr/>
            </p:nvSpPr>
            <p:spPr>
              <a:xfrm rot="21232939">
                <a:off x="1048107" y="4032008"/>
                <a:ext cx="852364" cy="248928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45358" y="3994178"/>
                <a:ext cx="19192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210 맨발의청춘 R" pitchFamily="18" charset="-127"/>
                    <a:ea typeface="210 맨발의청춘 R" pitchFamily="18" charset="-127"/>
                  </a:rPr>
                  <a:t>군대</a:t>
                </a:r>
                <a:endParaRPr lang="en-US" altLang="ko-K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10 맨발의청춘 R" pitchFamily="18" charset="-127"/>
                  <a:ea typeface="210 맨발의청춘 R" pitchFamily="18" charset="-127"/>
                </a:endParaRPr>
              </a:p>
            </p:txBody>
          </p:sp>
        </p:grpSp>
      </p:grpSp>
      <p:grpSp>
        <p:nvGrpSpPr>
          <p:cNvPr id="6" name="그룹 37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39" name="직사각형 38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51720" y="476672"/>
            <a:ext cx="584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210 맨발의청춘 R" pitchFamily="18" charset="-127"/>
                <a:ea typeface="210 맨발의청춘 R" pitchFamily="18" charset="-127"/>
              </a:rPr>
              <a:t>Part 2 </a:t>
            </a:r>
            <a:r>
              <a:rPr lang="ko-KR" altLang="en-US" sz="4800" b="1" dirty="0">
                <a:latin typeface="210 맨발의청춘 R" pitchFamily="18" charset="-127"/>
                <a:ea typeface="210 맨발의청춘 R" pitchFamily="18" charset="-127"/>
              </a:rPr>
              <a:t>군대</a:t>
            </a:r>
            <a:r>
              <a:rPr lang="en-US" altLang="ko-KR" sz="4800" b="1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4800" b="1" dirty="0">
                <a:latin typeface="210 맨발의청춘 R" pitchFamily="18" charset="-127"/>
                <a:ea typeface="210 맨발의청춘 R" pitchFamily="18" charset="-127"/>
              </a:rPr>
              <a:t>정치</a:t>
            </a:r>
            <a:endParaRPr lang="en-US" altLang="ko-KR" sz="4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grpSp>
        <p:nvGrpSpPr>
          <p:cNvPr id="7" name="그룹 17"/>
          <p:cNvGrpSpPr/>
          <p:nvPr/>
        </p:nvGrpSpPr>
        <p:grpSpPr>
          <a:xfrm>
            <a:off x="6156176" y="5229200"/>
            <a:ext cx="1813716" cy="646331"/>
            <a:chOff x="5093603" y="5244001"/>
            <a:chExt cx="1813716" cy="646331"/>
          </a:xfrm>
        </p:grpSpPr>
        <p:sp>
          <p:nvSpPr>
            <p:cNvPr id="48" name="직사각형 47"/>
            <p:cNvSpPr/>
            <p:nvPr/>
          </p:nvSpPr>
          <p:spPr>
            <a:xfrm rot="21232939">
              <a:off x="5536488" y="5352690"/>
              <a:ext cx="852364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46" name="직사각형 45"/>
            <p:cNvSpPr/>
            <p:nvPr/>
          </p:nvSpPr>
          <p:spPr>
            <a:xfrm rot="21232939">
              <a:off x="5097126" y="5288711"/>
              <a:ext cx="852364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93603" y="5244001"/>
              <a:ext cx="1813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필B" pitchFamily="18" charset="-127"/>
                  <a:ea typeface="Rix필B" pitchFamily="18" charset="-127"/>
                </a:rPr>
                <a:t>    </a:t>
              </a:r>
              <a:r>
                <a:rPr lang="ko-KR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10 맨발의청춘 R" pitchFamily="18" charset="-127"/>
                  <a:ea typeface="210 맨발의청춘 R" pitchFamily="18" charset="-127"/>
                </a:rPr>
                <a:t>정치</a:t>
              </a:r>
              <a:endPara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  <p:pic>
        <p:nvPicPr>
          <p:cNvPr id="6148" name="Picture 4" descr="C:\Users\Administrator\Downloads\maneki-nek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타원 51"/>
          <p:cNvSpPr/>
          <p:nvPr/>
        </p:nvSpPr>
        <p:spPr>
          <a:xfrm>
            <a:off x="5467319" y="1942111"/>
            <a:ext cx="2880000" cy="28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3319" y="1967900"/>
            <a:ext cx="2808000" cy="2831947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29559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군대</a:t>
            </a:r>
            <a:r>
              <a:rPr lang="en-US" altLang="ko-KR" sz="4000" b="1" dirty="0">
                <a:latin typeface="210 맨발의청춘 R" pitchFamily="18" charset="-127"/>
                <a:ea typeface="210 맨발의청춘 R" pitchFamily="18" charset="-127"/>
              </a:rPr>
              <a:t> , </a:t>
            </a:r>
            <a:r>
              <a:rPr lang="ko-KR" altLang="en-US" sz="4000" b="1" dirty="0">
                <a:latin typeface="210 맨발의청춘 R" pitchFamily="18" charset="-127"/>
                <a:ea typeface="210 맨발의청춘 R" pitchFamily="18" charset="-127"/>
              </a:rPr>
              <a:t>정치</a:t>
            </a:r>
            <a:endParaRPr lang="en-US" altLang="ko-KR" sz="40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8" name="Picture 6" descr="C:\Users\Administrator\Downloads\shin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84494" cy="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2C24CC-0738-4568-9683-669F4CAA019F}"/>
              </a:ext>
            </a:extLst>
          </p:cNvPr>
          <p:cNvSpPr txBox="1"/>
          <p:nvPr/>
        </p:nvSpPr>
        <p:spPr>
          <a:xfrm>
            <a:off x="827584" y="1412776"/>
            <a:ext cx="75608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ko-KR" altLang="en-US" sz="32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36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군대</a:t>
            </a:r>
            <a:r>
              <a:rPr lang="ko-KR" altLang="en-US" sz="28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 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   </a:t>
            </a:r>
          </a:p>
          <a:p>
            <a:pPr marL="457200" indent="-457200"/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원칙으로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일본 국민의 모든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남성에게  병역의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의무를 부과하는 병역법이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실시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                                  1927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4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월 공포되어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같은 해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12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월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실행됨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                 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제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2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차 세계대전의 패전으로 일본군이 자동으로 해체되며 징병제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폐지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/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36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정치</a:t>
            </a:r>
            <a:endParaRPr lang="en-US" altLang="ko-KR" sz="3600" dirty="0" smtClean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/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1928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년 처음으로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25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세 이상 남자라면 누구나 참여하는 보통선거가 실시되면서 본격적인 정당 정부의 시대로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들어섬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2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218</Words>
  <Application>Microsoft Office PowerPoint</Application>
  <PresentationFormat>화면 슬라이드 쇼(4:3)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4</cp:revision>
  <dcterms:created xsi:type="dcterms:W3CDTF">2019-03-30T17:27:23Z</dcterms:created>
  <dcterms:modified xsi:type="dcterms:W3CDTF">2019-03-30T17:31:58Z</dcterms:modified>
</cp:coreProperties>
</file>