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58" r:id="rId5"/>
    <p:sldId id="259" r:id="rId6"/>
    <p:sldId id="26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741ED-B644-4B14-9C0D-BC8E45F5A2E3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42635-51E2-4439-A2CE-94675BBA8E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일본 정부는 </a:t>
            </a:r>
            <a:r>
              <a:rPr lang="en-US" altLang="ko-KR" dirty="0"/>
              <a:t>2012</a:t>
            </a:r>
            <a:r>
              <a:rPr lang="ko-KR" altLang="en-US" dirty="0"/>
              <a:t>년부터 지난해 </a:t>
            </a:r>
            <a:r>
              <a:rPr lang="en-US" altLang="ko-KR" dirty="0"/>
              <a:t>5</a:t>
            </a:r>
            <a:r>
              <a:rPr lang="ko-KR" altLang="en-US" dirty="0"/>
              <a:t>월까지 유엔평화유지활동</a:t>
            </a:r>
            <a:r>
              <a:rPr lang="en-US" altLang="ko-KR" dirty="0"/>
              <a:t>(PKO) </a:t>
            </a:r>
            <a:r>
              <a:rPr lang="ko-KR" altLang="en-US" dirty="0"/>
              <a:t>참여를 위해 남수단에 육상자위대를 파견했다</a:t>
            </a:r>
            <a:r>
              <a:rPr lang="en-US" altLang="ko-KR" dirty="0"/>
              <a:t>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자위대가 전투에 휘말릴 수 있다는 우려가 컸고</a:t>
            </a:r>
            <a:r>
              <a:rPr lang="en-US" altLang="ko-KR" dirty="0"/>
              <a:t>, </a:t>
            </a:r>
            <a:r>
              <a:rPr lang="ko-KR" altLang="en-US" dirty="0"/>
              <a:t>자위대 활동과 주변 상황을 알 수 있는 일보를 공개하라는 요구가 일었다</a:t>
            </a:r>
            <a:r>
              <a:rPr lang="en-US" altLang="ko-KR" dirty="0"/>
              <a:t>. </a:t>
            </a:r>
            <a:r>
              <a:rPr lang="ko-KR" altLang="en-US" dirty="0"/>
              <a:t>방위성은 일보가 폐기됐다고 주장했으나 이후 방위성에 보관돼 있던 사실이 드러났다</a:t>
            </a:r>
            <a:r>
              <a:rPr lang="en-US" altLang="ko-KR" dirty="0"/>
              <a:t>. </a:t>
            </a:r>
            <a:r>
              <a:rPr lang="ko-KR" altLang="en-US" dirty="0" err="1"/>
              <a:t>이나다</a:t>
            </a:r>
            <a:r>
              <a:rPr lang="ko-KR" altLang="en-US" dirty="0"/>
              <a:t> 전 방위상이 은폐에 가담했다는 의혹도 일었다</a:t>
            </a:r>
            <a:r>
              <a:rPr lang="en-US" altLang="ko-KR" dirty="0"/>
              <a:t>. </a:t>
            </a:r>
            <a:r>
              <a:rPr lang="ko-KR" altLang="en-US" dirty="0"/>
              <a:t>결국 </a:t>
            </a:r>
            <a:r>
              <a:rPr lang="ko-KR" altLang="en-US" dirty="0" err="1"/>
              <a:t>이나다</a:t>
            </a:r>
            <a:r>
              <a:rPr lang="ko-KR" altLang="en-US" dirty="0"/>
              <a:t> 전 방위상은 지난해 </a:t>
            </a:r>
            <a:r>
              <a:rPr lang="en-US" altLang="ko-KR" dirty="0"/>
              <a:t>7</a:t>
            </a:r>
            <a:r>
              <a:rPr lang="ko-KR" altLang="en-US" dirty="0"/>
              <a:t>월 사임했다</a:t>
            </a:r>
            <a:r>
              <a:rPr lang="en-US" altLang="ko-KR" dirty="0"/>
              <a:t>. </a:t>
            </a:r>
            <a:r>
              <a:rPr lang="ko-KR" altLang="en-US" dirty="0"/>
              <a:t>그는 남수단 파견 자위대 일보와 관련해 추궁을 받던 중 이라크 파견 자위대 일보의 존재를 묻는 야당 의원의 질문에도 “이라크 파견 자위대 일보도 </a:t>
            </a:r>
            <a:r>
              <a:rPr lang="ko-KR" altLang="en-US" dirty="0" err="1"/>
              <a:t>없다”고</a:t>
            </a:r>
            <a:r>
              <a:rPr lang="ko-KR" altLang="en-US" dirty="0"/>
              <a:t> 했으나</a:t>
            </a:r>
            <a:r>
              <a:rPr lang="en-US" altLang="ko-KR" dirty="0"/>
              <a:t>, </a:t>
            </a:r>
            <a:r>
              <a:rPr lang="ko-KR" altLang="en-US" dirty="0"/>
              <a:t>이 또한 사실이 아닌 것으로 드러난 것이다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42635-51E2-4439-A2CE-94675BBA8EB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595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24E49A-93DA-40BA-BBA0-3AAC0DB94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7470DDD-D783-4DBF-AA19-F09F8F8DF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9BEDAD-80C6-442A-84CE-12D0F0B8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C593A1-AB65-40F8-BB84-BF9AE5ADF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2A97CB-4F77-4DD2-BD53-E580A9CE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196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504508-21EC-4419-ACD0-AA82558F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82ACDA7-752A-462B-8A06-188A8ACDAC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14E5E3-4A9B-48BF-9394-C49F6EF9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969A1-DAE8-42F8-B07C-99D9402F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ADF26E-1FB9-46C4-BE43-50643C4D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7456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57045A8-E53A-422F-8D81-4E8EDAE1BD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914B8A8-B2E8-466D-9855-264A2F851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B23EE5-4F5E-4DE2-B0DF-5A9C6EBA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79E1FC-826C-4DA8-96C2-882E1682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E77D98-E859-4BF2-8ED6-FCF3C1D21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56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4CB970-347F-425C-8648-7FB7E4775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608E86-4A04-4855-8671-AE82B547F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15FE11-8A5F-4AB1-B62F-0FCB39ED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4B390D-67DD-4B28-B3A8-C19F407C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B2C171-A2B7-4636-93F4-5387FC0E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991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1159506-2302-495B-B3B9-F4588206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905F45-9EC1-4D16-BC1B-387E4FA65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A23766-F902-4CAE-B37E-C6160FB8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86DFF9-24CB-49D8-A409-60DF1E3C0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B8BD4-5FD7-4BE1-AA38-35EB0F930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817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F23676-B545-420B-9BC9-61E8331FB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D22B921-19DF-4E07-85CC-A3641F170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45F1131-BE1C-48D1-9A67-E4012CAF0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DFC652-D203-45C9-81E8-1B15E6A4D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B01AB5F-C299-496C-9946-42790BED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DB6B62-6D22-48E9-9940-E22113599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68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2CCB56-686A-43A9-8BAA-EA4C624D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3824CA-06FB-4B51-A71E-C192DD271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5789290-029C-4299-BFAB-07F869A1C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B059955-639D-4808-9D9C-094628A08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460448E-F7DC-41E9-8821-20EE03686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35D0FD0-6694-422A-ADB9-5B9E42F9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D468B9D-CE4D-4FAF-84E8-3A964AEA0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783CBC7-F28A-4689-A60D-8630A808F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93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B78230-A61C-4AA9-A459-47580DE2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94D233F-DD86-4732-9DF4-28DB2587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3E1D34A-6212-4B4C-870F-9FA72D5A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6B323EA-1EF7-4538-87D8-F949CE30B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172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78A7561-FF75-421B-AF8A-97AEA219C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6D3B44D-3A60-4E2E-908C-0F7DA65EC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36B1034-118D-4A95-A4F0-EBAE0E4A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993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AEC15E-11C2-45EC-A6CB-64C5BF47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5FF6B0-8209-48D5-AD0A-9D8D9DB69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B4C901-E4D3-44FD-A6E6-A87432BA5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281E0C0-57C6-47A2-B322-A960E961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65C57BC-D402-4F6C-B3B0-77C22947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814B97C-98ED-4CF9-8FFE-5D4E124E8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36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6EB0D2-D62B-4ABA-9A83-BCA20FD93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29CEF25-90A9-4996-8575-16A49E98D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E1E0F02-DD5F-4193-B49E-D157D08D9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15084B5-F0B8-4F7B-B432-289C2288C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9ACEAD-A75E-4BB0-9024-77D2A438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6A5B5D-CE58-4C79-A2C1-038811FE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77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06B68A7-D19C-4327-852B-4BEB68E2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1AC1F2E-C23D-46D4-9472-0FE9F99FA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20FA08-99FB-43BE-8769-8CBB4493D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79986-1CA3-48D0-98F7-5D34553A467C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16FC2D4-2F53-40E5-A4EC-190ED09DC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AE27A5A-7B59-4AF2-BA61-322AC073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AF220-CAC7-462A-B2BC-F090553EAF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5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o.wikipedia.org/wiki/KNM_%C2%ABFridtjof_Nansen%C2%BB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hyperlink" Target="https://en.wikipedia.org/wiki/South_Suda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ngilnews.com/news/articleView.html?idxno=22486" TargetMode="External"/><Relationship Id="rId2" Type="http://schemas.openxmlformats.org/officeDocument/2006/relationships/hyperlink" Target="http://www.hani.co.kr/arti/international/japan/838928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5DBED225-54B8-4A33-8BA0-71D6582D2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해상자위대 잠수함 </a:t>
            </a:r>
            <a:r>
              <a:rPr lang="en-US" altLang="ko-KR" dirty="0"/>
              <a:t>&amp;</a:t>
            </a:r>
            <a:r>
              <a:rPr lang="ko-KR" altLang="en-US" dirty="0"/>
              <a:t> 어선의 충돌 사건</a:t>
            </a:r>
          </a:p>
        </p:txBody>
      </p:sp>
      <p:sp>
        <p:nvSpPr>
          <p:cNvPr id="8" name="폭발: 8pt 7">
            <a:extLst>
              <a:ext uri="{FF2B5EF4-FFF2-40B4-BE49-F238E27FC236}">
                <a16:creationId xmlns:a16="http://schemas.microsoft.com/office/drawing/2014/main" id="{92C1E3C0-044A-43B1-85EF-AA1F1D416A21}"/>
              </a:ext>
            </a:extLst>
          </p:cNvPr>
          <p:cNvSpPr/>
          <p:nvPr/>
        </p:nvSpPr>
        <p:spPr>
          <a:xfrm>
            <a:off x="3062258" y="1404535"/>
            <a:ext cx="6446982" cy="4726349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/>
              <a:t>1988</a:t>
            </a:r>
            <a:r>
              <a:rPr lang="ko-KR" altLang="en-US"/>
              <a:t>년 </a:t>
            </a:r>
            <a:r>
              <a:rPr lang="en-US" altLang="ko-KR"/>
              <a:t>7</a:t>
            </a:r>
            <a:r>
              <a:rPr lang="ko-KR" altLang="en-US"/>
              <a:t>월 </a:t>
            </a:r>
            <a:r>
              <a:rPr lang="en-US" altLang="ko-KR"/>
              <a:t>23</a:t>
            </a:r>
            <a:r>
              <a:rPr lang="ko-KR" altLang="en-US"/>
              <a:t>일 도쿄 남부 요코스카 기지 앞바다에서 해상자위대 잠수함 유우시오급 </a:t>
            </a:r>
            <a:r>
              <a:rPr lang="en-US" altLang="ko-KR"/>
              <a:t>5</a:t>
            </a:r>
            <a:r>
              <a:rPr lang="ko-KR" altLang="en-US"/>
              <a:t>번함인 </a:t>
            </a:r>
            <a:r>
              <a:rPr lang="en-US" altLang="ko-KR"/>
              <a:t>SS-577 </a:t>
            </a:r>
            <a:r>
              <a:rPr lang="ko-KR" altLang="en-US"/>
              <a:t>나다시오가 어선과 충돌</a:t>
            </a:r>
            <a:r>
              <a:rPr lang="en-US" altLang="ko-KR"/>
              <a:t>. </a:t>
            </a:r>
            <a:r>
              <a:rPr lang="ko-KR" altLang="en-US"/>
              <a:t>이로 인해 </a:t>
            </a:r>
            <a:r>
              <a:rPr lang="en-US" altLang="ko-KR"/>
              <a:t>47</a:t>
            </a:r>
            <a:r>
              <a:rPr lang="ko-KR" altLang="en-US"/>
              <a:t>명의 사상자 발생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976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3B9E0FD8-E787-4738-A8DE-ED407D3EB53C}"/>
              </a:ext>
            </a:extLst>
          </p:cNvPr>
          <p:cNvSpPr/>
          <p:nvPr/>
        </p:nvSpPr>
        <p:spPr>
          <a:xfrm>
            <a:off x="447473" y="3711454"/>
            <a:ext cx="7500025" cy="25434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당시 동아일보에 실린 기사에 의하면 </a:t>
            </a:r>
            <a:r>
              <a:rPr lang="ko-KR" altLang="en-US" dirty="0" err="1"/>
              <a:t>다케시타</a:t>
            </a:r>
            <a:r>
              <a:rPr lang="ko-KR" altLang="en-US" dirty="0"/>
              <a:t> 총리가 도쿄에 없었을 뿐만 아니라</a:t>
            </a:r>
            <a:r>
              <a:rPr lang="en-US" altLang="ko-KR" dirty="0"/>
              <a:t>, </a:t>
            </a:r>
            <a:r>
              <a:rPr lang="ko-KR" altLang="en-US" dirty="0"/>
              <a:t>총리가 탑승한 열차에 전화기가 설치되어 있지 않았고</a:t>
            </a:r>
            <a:r>
              <a:rPr lang="en-US" altLang="ko-KR" dirty="0"/>
              <a:t>, </a:t>
            </a:r>
            <a:r>
              <a:rPr lang="ko-KR" altLang="en-US" dirty="0"/>
              <a:t>심지어 비서관들도 휴대전화를 갖고 있지 않아 총리에게 보고가 늦어졌다고 한다</a:t>
            </a:r>
            <a:r>
              <a:rPr lang="en-US" altLang="ko-KR" dirty="0"/>
              <a:t>.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즉</a:t>
            </a:r>
            <a:r>
              <a:rPr lang="en-US" altLang="ko-KR" dirty="0"/>
              <a:t>,</a:t>
            </a:r>
            <a:r>
              <a:rPr lang="ko-KR" altLang="en-US" dirty="0"/>
              <a:t>사고가 발생한 지 </a:t>
            </a:r>
            <a:r>
              <a:rPr lang="en-US" altLang="ko-KR" dirty="0"/>
              <a:t>8</a:t>
            </a:r>
            <a:r>
              <a:rPr lang="ko-KR" altLang="en-US" dirty="0"/>
              <a:t>시간 </a:t>
            </a:r>
            <a:r>
              <a:rPr lang="ko-KR" altLang="en-US" dirty="0" err="1"/>
              <a:t>뒤에서야</a:t>
            </a:r>
            <a:r>
              <a:rPr lang="ko-KR" altLang="en-US" dirty="0"/>
              <a:t> 위기관리체제가 발동한 것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제목 2">
            <a:extLst>
              <a:ext uri="{FF2B5EF4-FFF2-40B4-BE49-F238E27FC236}">
                <a16:creationId xmlns:a16="http://schemas.microsoft.com/office/drawing/2014/main" id="{CCB7B706-B796-4F7A-9D19-3302EA0F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해상자위대 잠수함 </a:t>
            </a:r>
            <a:r>
              <a:rPr lang="en-US" altLang="ko-KR" dirty="0"/>
              <a:t>&amp;</a:t>
            </a:r>
            <a:r>
              <a:rPr lang="ko-KR" altLang="en-US" dirty="0"/>
              <a:t> 어선의 충돌 사건</a:t>
            </a:r>
          </a:p>
        </p:txBody>
      </p:sp>
      <p:pic>
        <p:nvPicPr>
          <p:cNvPr id="1026" name="Picture 2" descr="https://t1.daumcdn.net/cfile/tistory/22527D4F54DC276C08">
            <a:extLst>
              <a:ext uri="{FF2B5EF4-FFF2-40B4-BE49-F238E27FC236}">
                <a16:creationId xmlns:a16="http://schemas.microsoft.com/office/drawing/2014/main" id="{C2DF4705-E6C6-4AF3-9F80-5296FD0D8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647" y="1690688"/>
            <a:ext cx="2902896" cy="4429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그래픽 5" descr="의사봉">
            <a:extLst>
              <a:ext uri="{FF2B5EF4-FFF2-40B4-BE49-F238E27FC236}">
                <a16:creationId xmlns:a16="http://schemas.microsoft.com/office/drawing/2014/main" id="{A9D1E7BD-4614-40EA-8FFB-4A5AE7D27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1896" y="1490762"/>
            <a:ext cx="1867711" cy="1867711"/>
          </a:xfrm>
          <a:prstGeom prst="rect">
            <a:avLst/>
          </a:prstGeom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6C3A88C1-CD37-4013-B7EB-2B2E57F747DC}"/>
              </a:ext>
            </a:extLst>
          </p:cNvPr>
          <p:cNvGrpSpPr/>
          <p:nvPr/>
        </p:nvGrpSpPr>
        <p:grpSpPr>
          <a:xfrm>
            <a:off x="1400773" y="1258920"/>
            <a:ext cx="2331396" cy="2331396"/>
            <a:chOff x="1619651" y="1250630"/>
            <a:chExt cx="2331396" cy="2331396"/>
          </a:xfrm>
        </p:grpSpPr>
        <p:pic>
          <p:nvPicPr>
            <p:cNvPr id="8" name="그래픽 7" descr="나침반">
              <a:extLst>
                <a:ext uri="{FF2B5EF4-FFF2-40B4-BE49-F238E27FC236}">
                  <a16:creationId xmlns:a16="http://schemas.microsoft.com/office/drawing/2014/main" id="{8852E496-733B-4D37-A61F-26554D15E80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328149" y="1971285"/>
              <a:ext cx="914400" cy="914400"/>
            </a:xfrm>
            <a:prstGeom prst="rect">
              <a:avLst/>
            </a:prstGeom>
          </p:spPr>
        </p:pic>
        <p:pic>
          <p:nvPicPr>
            <p:cNvPr id="10" name="그래픽 9" descr="클립보드">
              <a:extLst>
                <a:ext uri="{FF2B5EF4-FFF2-40B4-BE49-F238E27FC236}">
                  <a16:creationId xmlns:a16="http://schemas.microsoft.com/office/drawing/2014/main" id="{EC70DD0B-A307-4B4E-A8F7-5DD5E2EA328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619651" y="1250630"/>
              <a:ext cx="2331396" cy="23313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0877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191A60-201B-4644-B230-07DDDB3AF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해상자위대의 북한 </a:t>
            </a:r>
            <a:r>
              <a:rPr lang="ko-KR" altLang="en-US" dirty="0" err="1"/>
              <a:t>괴선박</a:t>
            </a:r>
            <a:r>
              <a:rPr lang="ko-KR" altLang="en-US" dirty="0"/>
              <a:t> 추적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5688EFC-2C87-4B8F-A2CB-FFCFDBD57C11}"/>
              </a:ext>
            </a:extLst>
          </p:cNvPr>
          <p:cNvSpPr/>
          <p:nvPr/>
        </p:nvSpPr>
        <p:spPr>
          <a:xfrm>
            <a:off x="6422525" y="3701920"/>
            <a:ext cx="4931275" cy="1562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이 일을 계기로 일본 정부는 교전 수칙 등을 대폭 개수하게 되었는데 이로 인해 일본이 선제 공격을 가할 수 있게 되었다는 것에 의의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A70A7B5B-4A59-4ABD-9370-7257384DB3BC}"/>
              </a:ext>
            </a:extLst>
          </p:cNvPr>
          <p:cNvSpPr/>
          <p:nvPr/>
        </p:nvSpPr>
        <p:spPr>
          <a:xfrm>
            <a:off x="1845906" y="1716105"/>
            <a:ext cx="8500188" cy="7072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1999</a:t>
            </a:r>
            <a:r>
              <a:rPr lang="ko-KR" altLang="en-US" dirty="0"/>
              <a:t>년 해상자위대가 북한 </a:t>
            </a:r>
            <a:r>
              <a:rPr lang="ko-KR" altLang="en-US" dirty="0" err="1"/>
              <a:t>괴선박을</a:t>
            </a:r>
            <a:r>
              <a:rPr lang="ko-KR" altLang="en-US" dirty="0"/>
              <a:t> 발견하고 계속 추적했지만 실패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D9D3D96-7CFA-434E-9AF8-E25E7FB617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5564" y="3429000"/>
            <a:ext cx="2973355" cy="2230016"/>
          </a:xfrm>
          <a:prstGeom prst="rect">
            <a:avLst/>
          </a:prstGeom>
        </p:spPr>
      </p:pic>
      <p:sp>
        <p:nvSpPr>
          <p:cNvPr id="14" name="&quot;허용 안 됨&quot; 기호 13">
            <a:extLst>
              <a:ext uri="{FF2B5EF4-FFF2-40B4-BE49-F238E27FC236}">
                <a16:creationId xmlns:a16="http://schemas.microsoft.com/office/drawing/2014/main" id="{B6B78C8F-62D6-4CC7-B14C-F279FE9F3725}"/>
              </a:ext>
            </a:extLst>
          </p:cNvPr>
          <p:cNvSpPr/>
          <p:nvPr/>
        </p:nvSpPr>
        <p:spPr>
          <a:xfrm>
            <a:off x="287717" y="2570583"/>
            <a:ext cx="3869047" cy="3946849"/>
          </a:xfrm>
          <a:prstGeom prst="noSmoking">
            <a:avLst>
              <a:gd name="adj" fmla="val 981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화살표: 오른쪽 14">
            <a:extLst>
              <a:ext uri="{FF2B5EF4-FFF2-40B4-BE49-F238E27FC236}">
                <a16:creationId xmlns:a16="http://schemas.microsoft.com/office/drawing/2014/main" id="{82E02AAE-BD62-4DD6-A23F-F6FA0EF1EE08}"/>
              </a:ext>
            </a:extLst>
          </p:cNvPr>
          <p:cNvSpPr/>
          <p:nvPr/>
        </p:nvSpPr>
        <p:spPr>
          <a:xfrm>
            <a:off x="4604611" y="4021493"/>
            <a:ext cx="1402680" cy="923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845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7DE9C4-02EE-4151-AFA6-0A2C8818C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아베 정권과 자위대 파견 은폐</a:t>
            </a:r>
          </a:p>
        </p:txBody>
      </p:sp>
      <p:pic>
        <p:nvPicPr>
          <p:cNvPr id="1026" name="Picture 2" descr="http://linkback.hani.co.kr/images/onebyone.gif?action_id=ee64fbcc427d376af378f05a3b883b9">
            <a:extLst>
              <a:ext uri="{FF2B5EF4-FFF2-40B4-BE49-F238E27FC236}">
                <a16:creationId xmlns:a16="http://schemas.microsoft.com/office/drawing/2014/main" id="{35667F34-9084-441D-B63C-EE323D9F5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425" y="4794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inkback.hani.co.kr/images/onebyone.gif?action_id=ee64fbcc427d376af378f05a3b883b9">
            <a:extLst>
              <a:ext uri="{FF2B5EF4-FFF2-40B4-BE49-F238E27FC236}">
                <a16:creationId xmlns:a16="http://schemas.microsoft.com/office/drawing/2014/main" id="{121F5EAF-F455-4267-B50E-0CE5F59EB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25" y="6318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폭발: 8pt 5">
            <a:extLst>
              <a:ext uri="{FF2B5EF4-FFF2-40B4-BE49-F238E27FC236}">
                <a16:creationId xmlns:a16="http://schemas.microsoft.com/office/drawing/2014/main" id="{B1B2C44B-787E-4D2C-9C26-3143FF694E88}"/>
              </a:ext>
            </a:extLst>
          </p:cNvPr>
          <p:cNvSpPr/>
          <p:nvPr/>
        </p:nvSpPr>
        <p:spPr>
          <a:xfrm>
            <a:off x="1074199" y="1358283"/>
            <a:ext cx="10372077" cy="5299969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2018</a:t>
            </a:r>
            <a:r>
              <a:rPr lang="ko-KR" altLang="en-US" dirty="0"/>
              <a:t>년 </a:t>
            </a:r>
            <a:r>
              <a:rPr lang="en-US" altLang="ko-KR" dirty="0"/>
              <a:t>4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 err="1"/>
              <a:t>오노데라</a:t>
            </a:r>
            <a:r>
              <a:rPr lang="ko-KR" altLang="en-US" dirty="0"/>
              <a:t> </a:t>
            </a:r>
            <a:r>
              <a:rPr lang="ko-KR" altLang="en-US" dirty="0" err="1"/>
              <a:t>이쓰노리</a:t>
            </a:r>
            <a:r>
              <a:rPr lang="ko-KR" altLang="en-US" dirty="0"/>
              <a:t> 방위상은 </a:t>
            </a:r>
            <a:r>
              <a:rPr lang="en-US" altLang="ko-KR" dirty="0"/>
              <a:t>2</a:t>
            </a:r>
            <a:r>
              <a:rPr lang="ko-KR" altLang="en-US" dirty="0"/>
              <a:t>일</a:t>
            </a:r>
            <a:r>
              <a:rPr lang="en-US" altLang="ko-KR" dirty="0"/>
              <a:t>, 2004~2006</a:t>
            </a:r>
            <a:r>
              <a:rPr lang="ko-KR" altLang="en-US" dirty="0"/>
              <a:t>년 육상자위대의 이라크 파견 당시 일일보고</a:t>
            </a:r>
            <a:r>
              <a:rPr lang="en-US" altLang="ko-KR" dirty="0"/>
              <a:t> 376</a:t>
            </a:r>
            <a:r>
              <a:rPr lang="ko-KR" altLang="en-US" dirty="0"/>
              <a:t>일분 </a:t>
            </a:r>
            <a:r>
              <a:rPr lang="en-US" altLang="ko-KR" dirty="0"/>
              <a:t>1</a:t>
            </a:r>
            <a:r>
              <a:rPr lang="ko-KR" altLang="en-US" dirty="0"/>
              <a:t>만</a:t>
            </a:r>
            <a:r>
              <a:rPr lang="en-US" altLang="ko-KR" dirty="0"/>
              <a:t>4000</a:t>
            </a:r>
            <a:r>
              <a:rPr lang="ko-KR" altLang="en-US" dirty="0"/>
              <a:t>쪽 분량이 발견됐다고 밝혔다</a:t>
            </a:r>
            <a:r>
              <a:rPr lang="en-US" altLang="ko-KR" dirty="0"/>
              <a:t>.</a:t>
            </a:r>
          </a:p>
          <a:p>
            <a:pPr algn="ctr"/>
            <a:r>
              <a:rPr lang="en-US" altLang="ko-KR" dirty="0"/>
              <a:t> </a:t>
            </a:r>
          </a:p>
          <a:p>
            <a:pPr algn="ctr"/>
            <a:r>
              <a:rPr lang="ko-KR" altLang="en-US" dirty="0" err="1"/>
              <a:t>이나다</a:t>
            </a:r>
            <a:r>
              <a:rPr lang="ko-KR" altLang="en-US" dirty="0"/>
              <a:t> </a:t>
            </a:r>
            <a:r>
              <a:rPr lang="ko-KR" altLang="en-US" dirty="0" err="1"/>
              <a:t>도모미</a:t>
            </a:r>
            <a:r>
              <a:rPr lang="ko-KR" altLang="en-US" dirty="0"/>
              <a:t> 전 방위상이 지난해 </a:t>
            </a:r>
            <a:r>
              <a:rPr lang="en-US" altLang="ko-KR" dirty="0"/>
              <a:t>2</a:t>
            </a:r>
            <a:r>
              <a:rPr lang="ko-KR" altLang="en-US" dirty="0"/>
              <a:t>월 “확인해봤지만 찾지 </a:t>
            </a:r>
            <a:r>
              <a:rPr lang="ko-KR" altLang="en-US" dirty="0" err="1"/>
              <a:t>못했다”고</a:t>
            </a:r>
            <a:r>
              <a:rPr lang="ko-KR" altLang="en-US" dirty="0"/>
              <a:t> 답변했던 문서다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7433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9B78C145-B49F-449B-B72B-794814812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아베 정권과 자위대 파견 은폐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34675ED-4CF4-4DFD-9DED-47D2A0A8B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6944" y="1612866"/>
            <a:ext cx="4320000" cy="2590015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84F4FA4C-1969-4A28-B642-30DD75A5FDBC}"/>
              </a:ext>
            </a:extLst>
          </p:cNvPr>
          <p:cNvSpPr/>
          <p:nvPr/>
        </p:nvSpPr>
        <p:spPr>
          <a:xfrm>
            <a:off x="5405294" y="2241499"/>
            <a:ext cx="6431106" cy="1264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대중</a:t>
            </a:r>
            <a:r>
              <a:rPr lang="en-US" altLang="ko-KR" dirty="0"/>
              <a:t>, </a:t>
            </a:r>
            <a:r>
              <a:rPr lang="ko-KR" altLang="en-US" dirty="0"/>
              <a:t>자위대가 전투에 휘말릴 수 있으니 일보를 공개해라</a:t>
            </a:r>
            <a:r>
              <a:rPr lang="en-US" altLang="ko-KR" dirty="0"/>
              <a:t>.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 err="1"/>
              <a:t>방위성</a:t>
            </a:r>
            <a:r>
              <a:rPr lang="en-US" altLang="ko-KR" dirty="0"/>
              <a:t>, </a:t>
            </a:r>
            <a:r>
              <a:rPr lang="ko-KR" altLang="en-US" dirty="0"/>
              <a:t>일보는 </a:t>
            </a:r>
            <a:r>
              <a:rPr lang="ko-KR" altLang="en-US" dirty="0" err="1"/>
              <a:t>폐기됬다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8" name="폭발: 14pt 7">
            <a:extLst>
              <a:ext uri="{FF2B5EF4-FFF2-40B4-BE49-F238E27FC236}">
                <a16:creationId xmlns:a16="http://schemas.microsoft.com/office/drawing/2014/main" id="{FA9A97FB-C0A6-42B3-85FA-FD54BDCC5DC5}"/>
              </a:ext>
            </a:extLst>
          </p:cNvPr>
          <p:cNvSpPr/>
          <p:nvPr/>
        </p:nvSpPr>
        <p:spPr>
          <a:xfrm>
            <a:off x="6706951" y="1684667"/>
            <a:ext cx="4419600" cy="2372571"/>
          </a:xfrm>
          <a:prstGeom prst="irregularSeal2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/>
              <a:t>방위성의 주장은 거짓으로 </a:t>
            </a:r>
            <a:r>
              <a:rPr lang="ko-KR" altLang="en-US" dirty="0" err="1"/>
              <a:t>밝혀짐</a:t>
            </a:r>
            <a:endParaRPr lang="ko-KR" altLang="en-US" dirty="0"/>
          </a:p>
        </p:txBody>
      </p:sp>
      <p:pic>
        <p:nvPicPr>
          <p:cNvPr id="2050" name="Picture 2" descr="ì´ëë¤ ë°©ììì ëí ì´ë¯¸ì§ ê²ìê²°ê³¼">
            <a:extLst>
              <a:ext uri="{FF2B5EF4-FFF2-40B4-BE49-F238E27FC236}">
                <a16:creationId xmlns:a16="http://schemas.microsoft.com/office/drawing/2014/main" id="{8D607BDB-D6BD-458F-9F14-68886F9C9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1766060"/>
            <a:ext cx="4286250" cy="492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폭발: 8pt 8">
            <a:extLst>
              <a:ext uri="{FF2B5EF4-FFF2-40B4-BE49-F238E27FC236}">
                <a16:creationId xmlns:a16="http://schemas.microsoft.com/office/drawing/2014/main" id="{11C3DCD8-798B-42E8-8E3A-E88E024C4CA7}"/>
              </a:ext>
            </a:extLst>
          </p:cNvPr>
          <p:cNvSpPr/>
          <p:nvPr/>
        </p:nvSpPr>
        <p:spPr>
          <a:xfrm>
            <a:off x="1504921" y="3626433"/>
            <a:ext cx="4134053" cy="308864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7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 err="1"/>
              <a:t>이나다</a:t>
            </a:r>
            <a:r>
              <a:rPr lang="ko-KR" altLang="en-US" dirty="0"/>
              <a:t> 방위상 사임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DD18B65-A3E4-402D-899C-00D1A63A1C2A}"/>
              </a:ext>
            </a:extLst>
          </p:cNvPr>
          <p:cNvSpPr/>
          <p:nvPr/>
        </p:nvSpPr>
        <p:spPr>
          <a:xfrm>
            <a:off x="1566081" y="5737521"/>
            <a:ext cx="9402795" cy="692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오노데라</a:t>
            </a:r>
            <a:r>
              <a:rPr lang="ko-KR" altLang="en-US" dirty="0"/>
              <a:t> 방위상은 국회에서 정부가 없다고 한 문서가 발견된 것에 대해 대신 사죄</a:t>
            </a:r>
          </a:p>
        </p:txBody>
      </p:sp>
    </p:spTree>
    <p:extLst>
      <p:ext uri="{BB962C8B-B14F-4D97-AF65-F5344CB8AC3E}">
        <p14:creationId xmlns:p14="http://schemas.microsoft.com/office/powerpoint/2010/main" val="159180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72AFE209-8856-4FDD-BA6A-65B24E18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자료 출처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087E110-6E62-4E1E-872F-461BD74EA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7567"/>
            <a:ext cx="10515600" cy="4351338"/>
          </a:xfrm>
        </p:spPr>
        <p:txBody>
          <a:bodyPr/>
          <a:lstStyle/>
          <a:p>
            <a:r>
              <a:rPr lang="en-US" altLang="ko-KR" dirty="0">
                <a:hlinkClick r:id="rId2"/>
              </a:rPr>
              <a:t>http://www.hani.co.kr/arti/international/japan/838928.html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http://www.tongilnews.com/news/articleView.html?idxno=22486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3623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352</Words>
  <Application>Microsoft Office PowerPoint</Application>
  <PresentationFormat>와이드스크린</PresentationFormat>
  <Paragraphs>27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해상자위대 잠수함 &amp; 어선의 충돌 사건</vt:lpstr>
      <vt:lpstr>해상자위대 잠수함 &amp; 어선의 충돌 사건</vt:lpstr>
      <vt:lpstr>해상자위대의 북한 괴선박 추적</vt:lpstr>
      <vt:lpstr>아베 정권과 자위대 파견 은폐</vt:lpstr>
      <vt:lpstr>아베 정권과 자위대 파견 은폐</vt:lpstr>
      <vt:lpstr>자료 출처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상근 송</dc:creator>
  <cp:lastModifiedBy>상근 송</cp:lastModifiedBy>
  <cp:revision>16</cp:revision>
  <dcterms:created xsi:type="dcterms:W3CDTF">2019-03-27T09:40:31Z</dcterms:created>
  <dcterms:modified xsi:type="dcterms:W3CDTF">2019-03-30T18:34:12Z</dcterms:modified>
</cp:coreProperties>
</file>