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78" r:id="rId11"/>
  </p:sld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01A66EDD-3DAB-4C5B-A090-DC80EC1FD486}" styleName="보통 스타일 1 - 강조 1">
    <a:wholeTbl>
      <a:tcTxStyle>
        <a:fontRef idx="none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none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none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12960"/>
    <p:restoredTop sz="94662"/>
  </p:normal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viewProps" Target="viewProps.xml"  /><Relationship Id="rId11" Type="http://schemas.openxmlformats.org/officeDocument/2006/relationships/slideMaster" Target="slideMasters/slideMaster1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2.xml"  /><Relationship Id="rId3" Type="http://schemas.openxmlformats.org/officeDocument/2006/relationships/slide" Target="slides/slide3.xml"  /><Relationship Id="rId4" Type="http://schemas.openxmlformats.org/officeDocument/2006/relationships/slide" Target="slides/slide4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940A130E-E3B8-4EBE-931F-81B26B8448AA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800C6A38-4290-41DD-B95C-4155372FD4A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144000" cy="1470025"/>
          </a:xfrm>
        </p:spPr>
        <p:txBody>
          <a:bodyPr>
            <a:normAutofit lnSpcReduction="0"/>
          </a:bodyPr>
          <a:lstStyle>
            <a:lvl1pPr>
              <a:defRPr sz="4400" b="1"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CA348888-F454-4AD2-BA62-3AF29D9807C0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  <a:endParaRPr lang="ko-KR" altLang="en-US"/>
          </a:p>
          <a:p>
            <a:pPr lvl="0"/>
            <a:r>
              <a:rPr lang="ko-KR" altLang="en-US"/>
              <a:t>둘째 목차</a:t>
            </a:r>
            <a:endParaRPr lang="ko-KR" altLang="en-US"/>
          </a:p>
          <a:p>
            <a:pPr lvl="0"/>
            <a:r>
              <a:rPr lang="ko-KR" altLang="en-US"/>
              <a:t>셋째 목차</a:t>
            </a:r>
            <a:endParaRPr lang="ko-KR" altLang="en-US"/>
          </a:p>
          <a:p>
            <a:pPr lvl="0"/>
            <a:r>
              <a:rPr lang="ko-KR" altLang="en-US"/>
              <a:t>넷째 목차</a:t>
            </a:r>
            <a:endParaRPr lang="ko-KR" altLang="en-US"/>
          </a:p>
          <a:p>
            <a:pPr lvl="0"/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956FEC12-A4C9-4837-AF94-AD867782C04C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957F84A3-4F29-4053-ACFD-1BAF2D3F140C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4953836A-82A3-4C8B-9D31-CD724F3673ED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AD2EBAF6-36D0-4DD8-B695-D4C1B37E35D6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60728D28-603B-4EFC-80F8-17E5E9107035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A27A1F4E-0809-4239-8034-C38E431DAF92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5E0DA496-7307-4E8B-88DE-CB97B48BAB6F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58721E90-850C-410B-8B89-8394F580CFDA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5ACE7E28-9336-4363-8674-B91477D8F243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5ACE7E28-9336-4363-8674-B91477D8F243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13" Type="http://schemas.openxmlformats.org/officeDocument/2006/relationships/slideLayout" Target="../slideLayouts/slideLayout12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Hancom Office">
    <p:bg>
      <p:bgPr shadeToTitle="0">
        <a:gradFill flip="xy" rotWithShape="1">
          <a:gsLst>
            <a:gs pos="0">
              <a:srgbClr val="a7e8ff">
                <a:alpha val="100000"/>
              </a:srgbClr>
            </a:gs>
            <a:gs pos="65000">
              <a:srgbClr val="eff9ff">
                <a:alpha val="100000"/>
              </a:srgbClr>
            </a:gs>
            <a:gs pos="100000">
              <a:srgbClr val="b9eeff">
                <a:alpha val="100000"/>
              </a:srgbClr>
            </a:gs>
          </a:gsLst>
          <a:lin ang="5400000" scaled="0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D422D86A-5F52-4165-8473-F1B836277586}" type="datetime1">
              <a:rPr lang="ko-KR" altLang="en-US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sldNum="0" hdr="0" ftr="0" dt="0"/>
  <p:txStyles>
    <p:titleStyle>
      <a:lvl1pPr algn="ctr" defTabSz="9144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Relationship Id="rId4" Type="http://schemas.openxmlformats.org/officeDocument/2006/relationships/image" Target="../media/image7.png"  /><Relationship Id="rId5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Relationship Id="rId4" Type="http://schemas.openxmlformats.org/officeDocument/2006/relationships/image" Target="../media/image11.jpeg"  /><Relationship Id="rId5" Type="http://schemas.openxmlformats.org/officeDocument/2006/relationships/image" Target="../media/image12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>
            <p:ph type="ctrTitle" idx="0"/>
          </p:nvPr>
        </p:nvSpPr>
        <p:spPr>
          <a:xfrm>
            <a:off x="1115568" y="1656207"/>
            <a:ext cx="7772400" cy="2348865"/>
          </a:xfrm>
        </p:spPr>
        <p:txBody>
          <a:bodyPr/>
          <a:lstStyle/>
          <a:p>
            <a:pPr algn="r"/>
            <a:r>
              <a:rPr lang="ko-KR" altLang="en-US" sz="4800">
                <a:solidFill>
                  <a:schemeClr val="accent2">
                    <a:lumMod val="90000"/>
                  </a:schemeClr>
                </a:solidFill>
              </a:rPr>
              <a:t>일본의 무형문화유산</a:t>
            </a:r>
            <a:endParaRPr lang="ko-KR" altLang="en-US" sz="480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5" name="직사각형 4"/>
          <p:cNvSpPr/>
          <p:nvPr>
            <p:ph type="subTitle" idx="1"/>
          </p:nvPr>
        </p:nvSpPr>
        <p:spPr>
          <a:xfrm>
            <a:off x="6156197" y="4005072"/>
            <a:ext cx="2987802" cy="1368171"/>
          </a:xfrm>
        </p:spPr>
        <p:txBody>
          <a:bodyPr/>
          <a:lstStyle/>
          <a:p>
            <a:pPr/>
            <a:r>
              <a:rPr lang="ko-KR" altLang="en-US">
                <a:solidFill>
                  <a:schemeClr val="accent2">
                    <a:lumMod val="90000"/>
                  </a:schemeClr>
                </a:solidFill>
              </a:rPr>
              <a:t>일본어일본학과</a:t>
            </a:r>
            <a:endParaRPr lang="ko-KR" altLang="en-US">
              <a:solidFill>
                <a:schemeClr val="accent2">
                  <a:lumMod val="90000"/>
                </a:schemeClr>
              </a:solidFill>
            </a:endParaRPr>
          </a:p>
          <a:p>
            <a:pPr/>
            <a:r>
              <a:rPr lang="ko-KR" altLang="en-US">
                <a:solidFill>
                  <a:schemeClr val="accent2">
                    <a:lumMod val="90000"/>
                  </a:schemeClr>
                </a:solidFill>
              </a:rPr>
              <a:t>21201683 손영</a:t>
            </a:r>
            <a:r>
              <a:rPr xmlns:mc="http://schemas.openxmlformats.org/markup-compatibility/2006" xmlns:hp="http://schemas.haansoft.com/office/presentation/8.0" lang="ko-KR" altLang="en-US" b="0" i="0" spc="5" baseline="0" mc:Ignorable="hp" hp:hslEmbossed="0">
                <a:solidFill>
                  <a:schemeClr val="accent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민</a:t>
            </a:r>
            <a:endParaRPr xmlns:mc="http://schemas.openxmlformats.org/markup-compatibility/2006" xmlns:hp="http://schemas.haansoft.com/office/presentation/8.0" lang="ko-KR" altLang="en-US" b="0" i="0" spc="5" baseline="0" mc:Ignorable="hp" hp:hslEmbossed="0">
              <a:solidFill>
                <a:schemeClr val="accent2">
                  <a:lumMod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직사각형 2"/>
          <p:cNvSpPr/>
          <p:nvPr>
            <p:ph idx="1"/>
          </p:nvPr>
        </p:nvSpPr>
        <p:spPr/>
        <p:txBody>
          <a:bodyPr/>
          <a:lstStyle/>
          <a:p>
            <a:pPr/>
            <a:endParaRPr lang="ko-KR" altLang="en-US"/>
          </a:p>
          <a:p>
            <a:pPr/>
            <a:r>
              <a:rPr lang="ko-KR" altLang="en-US"/>
              <a:t>1. 무형문화재란?</a:t>
            </a:r>
            <a:endParaRPr lang="ko-KR" altLang="en-US"/>
          </a:p>
          <a:p>
            <a:pPr/>
            <a:endParaRPr lang="ko-KR" altLang="en-US"/>
          </a:p>
          <a:p>
            <a:pPr/>
            <a:r>
              <a:rPr lang="ko-KR" altLang="en-US"/>
              <a:t>2. 전통 예능 유형의 문화</a:t>
            </a:r>
            <a:endParaRPr lang="ko-KR" altLang="en-US"/>
          </a:p>
          <a:p>
            <a:pPr/>
            <a:endParaRPr lang="ko-KR" altLang="en-US"/>
          </a:p>
          <a:p>
            <a:pPr/>
            <a:r>
              <a:rPr lang="ko-KR" altLang="en-US"/>
              <a:t>3. 지방의 신을 숭배하는 문화</a:t>
            </a:r>
            <a:endParaRPr lang="ko-KR" altLang="en-US"/>
          </a:p>
          <a:p>
            <a:pPr/>
            <a:endParaRPr lang="ko-KR" altLang="en-US"/>
          </a:p>
          <a:p>
            <a:pPr/>
            <a:r>
              <a:rPr lang="ko-KR" altLang="en-US"/>
              <a:t>4</a:t>
            </a:r>
            <a:r>
              <a:rPr xmlns:mc="http://schemas.openxmlformats.org/markup-compatibility/2006" xmlns:hp="http://schemas.haansoft.com/office/presentation/8.0" lang="ko-KR" altLang="en-US" b="0" i="0" spc="5" baseline="0" mc:Ignorable="hp" hp:hslEmbossed="0">
                <a:latin typeface="+mn-lt"/>
                <a:ea typeface="+mn-ea"/>
                <a:cs typeface="+mn-cs"/>
              </a:rPr>
              <a:t>. 제작 기술에 관한 문화</a:t>
            </a:r>
            <a:endParaRPr xmlns:mc="http://schemas.openxmlformats.org/markup-compatibility/2006" xmlns:hp="http://schemas.haansoft.com/office/presentation/8.0" lang="ko-KR" altLang="en-US" b="0" i="0" spc="5" baseline="0" mc:Ignorable="hp" hp:hslEmbossed="0">
              <a:latin typeface="+mn-lt"/>
              <a:ea typeface="+mn-ea"/>
              <a:cs typeface="+mn-cs"/>
            </a:endParaRPr>
          </a:p>
          <a:p>
            <a:pPr/>
            <a:endParaRPr xmlns:mc="http://schemas.openxmlformats.org/markup-compatibility/2006" xmlns:hp="http://schemas.haansoft.com/office/presentation/8.0" lang="ko-KR" altLang="en-US" b="0" i="0" spc="5" baseline="0" mc:Ignorable="hp" hp:hslEmbossed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무형문화제란?</a:t>
            </a:r>
            <a:endParaRPr lang="ko-KR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직사각형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ko-KR" altLang="ko-KR" sz="2500">
                <a:solidFill>
                  <a:schemeClr val="accent2">
                    <a:lumMod val="80000"/>
                    <a:lumOff val="20000"/>
                  </a:schemeClr>
                </a:solidFill>
                <a:latin typeface="함초롬바탕"/>
                <a:ea typeface="함초롬바탕"/>
              </a:rPr>
              <a:t>1. 무형 문화제란?</a:t>
            </a:r>
            <a:endParaRPr lang="ko-KR" altLang="ko-KR" sz="2500">
              <a:latin typeface="함초롬바탕"/>
              <a:ea typeface="함초롬바탕"/>
            </a:endParaRPr>
          </a:p>
          <a:p>
            <a:pPr/>
            <a:endParaRPr lang="ko-KR" altLang="ko-KR" sz="2500" b="1">
              <a:latin typeface="함초롬바탕"/>
              <a:ea typeface="함초롬바탕"/>
            </a:endParaRPr>
          </a:p>
          <a:p>
            <a:pPr/>
            <a:r>
              <a:rPr lang="ko-KR" altLang="ko-KR" sz="2500" b="1">
                <a:latin typeface="함초롬바탕"/>
                <a:ea typeface="함초롬바탕"/>
              </a:rPr>
              <a:t>일본의 ‘문화재보호법(1950.5.30. 법률 제214호)에 의하면 문화재를 ‘유형문화재’, ‘무형문화제’, ‘민속문화재’, ‘문화젹 경관’, ‘전통적 건조물’ ‘기념물’의 영역으로 분류한다.</a:t>
            </a:r>
            <a:endParaRPr lang="ko-KR" altLang="ko-KR" sz="2500" b="1">
              <a:latin typeface="함초롬바탕"/>
              <a:ea typeface="함초롬바탕"/>
            </a:endParaRPr>
          </a:p>
          <a:p>
            <a:pPr>
              <a:buNone/>
            </a:pPr>
            <a:r>
              <a:rPr lang="ko-KR" altLang="ko-KR" sz="2500" b="1">
                <a:latin typeface="함초롬바탕"/>
                <a:ea typeface="함초롬바탕"/>
              </a:rPr>
              <a:t>  </a:t>
            </a:r>
            <a:endParaRPr lang="ko-KR" altLang="ko-KR" sz="2500" b="1">
              <a:latin typeface="함초롬바탕"/>
              <a:ea typeface="함초롬바탕"/>
            </a:endParaRPr>
          </a:p>
          <a:p>
            <a:pPr/>
            <a:r>
              <a:rPr lang="ko-KR" altLang="ko-KR" sz="2500" b="1">
                <a:latin typeface="함초롬바탕"/>
                <a:ea typeface="함초롬바탕"/>
              </a:rPr>
              <a:t>무형문화재는 “음약, 연극, 공예기술 등등 형태가 없는 문화적 소산이며 일본에서는 예술적, 역사적 가치가 높은 것” (동법 제2조 제1항 제2호)로 규정되어 있다.</a:t>
            </a:r>
            <a:endParaRPr lang="ko-KR" altLang="ko-KR" sz="2500" b="1">
              <a:latin typeface="함초롬바탕"/>
              <a:ea typeface="함초롬바탕"/>
            </a:endParaRPr>
          </a:p>
        </p:txBody>
      </p:sp>
    </p:spTree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/>
          <p:nvPr>
            <p:ph type="ctrTitle" idx="0"/>
          </p:nvPr>
        </p:nvSpPr>
        <p:spPr>
          <a:xfrm>
            <a:off x="611505" y="260604"/>
            <a:ext cx="7772400" cy="1470025"/>
          </a:xfrm>
        </p:spPr>
        <p:txBody>
          <a:bodyPr/>
          <a:lstStyle/>
          <a:p>
            <a:pPr/>
            <a:r>
              <a:rPr lang="ko-KR" altLang="en-US">
                <a:solidFill>
                  <a:schemeClr val="accent2">
                    <a:lumMod val="80000"/>
                    <a:lumOff val="20000"/>
                  </a:schemeClr>
                </a:solidFill>
              </a:rPr>
              <a:t>일본의 무형문화유산</a:t>
            </a:r>
            <a:endParaRPr lang="ko-KR" altLang="en-US">
              <a:solidFill>
                <a:schemeClr val="accent2">
                  <a:lumMod val="80000"/>
                  <a:lumOff val="20000"/>
                </a:schemeClr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ph idx="0"/>
          </p:nvPr>
        </p:nvGraphicFramePr>
        <p:xfrm>
          <a:off x="385191" y="1730629"/>
          <a:ext cx="3461385" cy="498881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2526030"/>
                <a:gridCol w="935355"/>
              </a:tblGrid>
              <a:tr h="456677">
                <a:tc gridSpan="2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유네스코에 지정된 무형문화유산</a:t>
                      </a: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endParaRPr lang="ko-KR" altLang="en-US"/>
                    </a:p>
                  </a:txBody>
                  <a:tcPr marL="91440" marR="91440"/>
                </a:tc>
              </a:tr>
              <a:tr h="39197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노가쿠(</a:t>
                      </a:r>
                      <a:r>
                        <a:rPr lang="ko-KR" altLang="en-US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</a:rPr>
                        <a:t>能楽)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2008년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43385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인형극 분라쿠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2008년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9197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가부키(歌舞伎)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2008년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9197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아악(雅楽)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2009년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962485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오지야 압축 에치고 고급삼베</a:t>
                      </a:r>
                      <a:endParaRPr lang="ko-KR" altLang="en-US"/>
                    </a:p>
                    <a:p>
                      <a:pPr/>
                      <a:r>
                        <a:rPr lang="ko-KR" altLang="en-US"/>
                        <a:t> *에치고 (현 니기타현)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2009년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9197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오쿠노의 아에노코토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2009년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9197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하야치네 카구라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2009년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9197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아키우의 모내기 춤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2009년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9197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챠키라코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2009년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9197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</a:rPr>
                        <a:t>大日堂 무악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2009년</a:t>
                      </a: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4572000" y="1721041"/>
          <a:ext cx="3528440" cy="4998403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2592324"/>
                <a:gridCol w="936116"/>
              </a:tblGrid>
              <a:tr h="401638">
                <a:tc gridSpan="2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유네스코에 지정된 무형문화유산</a:t>
                      </a: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endParaRPr lang="ko-KR" altLang="en-US"/>
                    </a:p>
                  </a:txBody>
                  <a:tcPr marL="91440" marR="91440"/>
                </a:tc>
              </a:tr>
              <a:tr h="320328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題目立(だいもくたて)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2009년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20328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아이누 옛 무용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2009년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20328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くみおどり(組踊)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2010년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20328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유우키 명주실(結城紬)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2010년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20328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미부의 꽃 모내기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2011년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20328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사다신능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2011년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20328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나치의 덴가쿠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2012년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20327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일본인의 전통적인 식문화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2013년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20328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호소카와 종이 기술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2014년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20329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산 · 호코 포장 마차 행사 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2016년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20327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내방 신 : 가면무도회의 신들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/>
                      <a:r>
                        <a:rPr lang="ko-KR" altLang="en-US"/>
                        <a:t>2018년</a:t>
                      </a: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>
            <p:ph sz="quarter" idx="4"/>
          </p:nvPr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4571999" y="3857551"/>
            <a:ext cx="4038600" cy="2171212"/>
          </a:xfrm>
          <a:prstGeom prst="rect">
            <a:avLst/>
          </a:prstGeom>
        </p:spPr>
      </p:pic>
      <p:sp>
        <p:nvSpPr>
          <p:cNvPr id="7" name="직사각형 6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>
                <a:solidFill>
                  <a:schemeClr val="accent2">
                    <a:lumMod val="80000"/>
                    <a:lumOff val="20000"/>
                  </a:schemeClr>
                </a:solidFill>
              </a:rPr>
              <a:t>전통 예능 유형의 무형문화유산</a:t>
            </a:r>
            <a:endParaRPr lang="ko-KR" altLang="en-US">
              <a:solidFill>
                <a:schemeClr val="accent2">
                  <a:lumMod val="80000"/>
                  <a:lumOff val="20000"/>
                </a:schemeClr>
              </a:solidFill>
            </a:endParaRPr>
          </a:p>
        </p:txBody>
      </p:sp>
      <p:sp>
        <p:nvSpPr>
          <p:cNvPr id="8" name="직사각형 7"/>
          <p:cNvSpPr/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</p:txBody>
      </p:sp>
      <p:sp>
        <p:nvSpPr>
          <p:cNvPr id="9" name="직사각형 8"/>
          <p:cNvSpPr/>
          <p:nvPr>
            <p:ph sz="quarter" idx="2"/>
          </p:nvPr>
        </p:nvSpPr>
        <p:spPr>
          <a:xfrm>
            <a:off x="539496" y="3429000"/>
            <a:ext cx="8071104" cy="367200"/>
          </a:xfrm>
        </p:spPr>
        <p:txBody>
          <a:bodyPr/>
          <a:lstStyle/>
          <a:p>
            <a:pPr>
              <a:buNone/>
            </a:pPr>
            <a:r>
              <a:rPr lang="ko-KR" altLang="en-US" sz="6800"/>
              <a:t>  </a:t>
            </a:r>
            <a:r>
              <a:rPr lang="ko-KR" altLang="en-US" sz="6800" b="1"/>
              <a:t>가부키(</a:t>
            </a:r>
            <a:r>
              <a:rPr lang="ko-KR" altLang="ko-KR" sz="6800" b="1">
                <a:ea typeface="함초롬바탕"/>
              </a:rPr>
              <a:t>歌舞伎</a:t>
            </a:r>
            <a:r>
              <a:rPr lang="ko-KR" altLang="en-US" sz="6800" b="1">
                <a:ea typeface="함초롬바탕"/>
              </a:rPr>
              <a:t>)</a:t>
            </a:r>
            <a:r>
              <a:rPr lang="ko-KR" altLang="en-US" sz="6800" b="1"/>
              <a:t> </a:t>
            </a:r>
            <a:r>
              <a:rPr lang="ko-KR" altLang="en-US" sz="6800"/>
              <a:t>      </a:t>
            </a:r>
            <a:r>
              <a:rPr lang="ko-KR" altLang="en-US"/>
              <a:t>                                             </a:t>
            </a:r>
            <a:r>
              <a:rPr lang="ko-KR" altLang="en-US" sz="5600"/>
              <a:t>                            </a:t>
            </a:r>
            <a:r>
              <a:rPr lang="ko-KR" altLang="en-US" sz="6800"/>
              <a:t>  </a:t>
            </a:r>
            <a:r>
              <a:rPr lang="ko-KR" altLang="ko-KR" sz="6800" b="1">
                <a:ea typeface="함초롬바탕"/>
              </a:rPr>
              <a:t>노가쿠</a:t>
            </a:r>
            <a:r>
              <a:rPr lang="ko-KR" altLang="ko-KR" sz="6800" b="1">
                <a:latin typeface="함초롬바탕"/>
                <a:ea typeface="함초롬바탕"/>
              </a:rPr>
              <a:t>(能楽)</a:t>
            </a:r>
            <a:endParaRPr lang="ko-KR" altLang="ko-KR" sz="6800" b="1">
              <a:latin typeface="함초롬바탕"/>
              <a:ea typeface="함초롬바탕"/>
            </a:endParaRPr>
          </a:p>
        </p:txBody>
      </p:sp>
      <p:sp>
        <p:nvSpPr>
          <p:cNvPr id="10" name="직사각형 9"/>
          <p:cNvSpPr/>
          <p:nvPr>
            <p:ph sz="quarter" idx="3"/>
          </p:nvPr>
        </p:nvSpPr>
        <p:spPr>
          <a:xfrm>
            <a:off x="456027" y="6180220"/>
            <a:ext cx="4038600" cy="302914"/>
          </a:xfrm>
        </p:spPr>
        <p:txBody>
          <a:bodyPr/>
          <a:lstStyle/>
          <a:p>
            <a:pPr>
              <a:buNone/>
            </a:pPr>
            <a:r>
              <a:rPr xmlns:mc="http://schemas.openxmlformats.org/markup-compatibility/2006" xmlns:hp="http://schemas.haansoft.com/office/presentation/8.0" lang="ko-KR" altLang="en-US" b="0" i="0" spc="5" mc:Ignorable="hp" hp:hslEmbossed="0">
                <a:latin typeface="+mn-lt"/>
                <a:ea typeface="+mn-ea"/>
                <a:cs typeface="+mn-cs"/>
              </a:rPr>
              <a:t> </a:t>
            </a:r>
            <a:r>
              <a:rPr xmlns:mc="http://schemas.openxmlformats.org/markup-compatibility/2006" xmlns:hp="http://schemas.haansoft.com/office/presentation/8.0" lang="ko-KR" altLang="en-US" sz="6731" b="0" i="0" spc="5" mc:Ignorable="hp" hp:hslEmbossed="0">
                <a:latin typeface="+mn-lt"/>
                <a:ea typeface="+mn-ea"/>
                <a:cs typeface="+mn-cs"/>
              </a:rPr>
              <a:t>  </a:t>
            </a:r>
            <a:endParaRPr xmlns:mc="http://schemas.openxmlformats.org/markup-compatibility/2006" xmlns:hp="http://schemas.haansoft.com/office/presentation/8.0" lang="ko-KR" altLang="ko-KR" sz="6731" b="1" i="0" spc="5" mc:Ignorable="hp" hp:hslEmbossed="0">
              <a:latin typeface="+mn-lt"/>
              <a:ea typeface="함초롬바탕"/>
              <a:cs typeface="+mn-cs"/>
            </a:endParaRPr>
          </a:p>
        </p:txBody>
      </p:sp>
      <p:pic>
        <p:nvPicPr>
          <p:cNvPr id="12" name="그림 11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257936" y="1605153"/>
            <a:ext cx="3593973" cy="1823847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>
            <a:off x="257937" y="3857550"/>
            <a:ext cx="3593973" cy="2171212"/>
          </a:xfrm>
          <a:prstGeom prst="rect">
            <a:avLst/>
          </a:prstGeom>
        </p:spPr>
      </p:pic>
      <p:pic>
        <p:nvPicPr>
          <p:cNvPr id="14" name="그림 13"/>
          <p:cNvPicPr/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>
            <a:off x="4572000" y="1600200"/>
            <a:ext cx="4038600" cy="182879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311873" y="6180220"/>
            <a:ext cx="2716559" cy="361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/>
            <a:r>
              <a:rPr lang="ko-KR" altLang="en-US" b="1">
                <a:solidFill>
                  <a:srgbClr val="000000">
                    <a:alpha val="100000"/>
                  </a:srgbClr>
                </a:solidFill>
                <a:latin typeface="함초롬바탕"/>
                <a:ea typeface="함초롬바탕"/>
              </a:rPr>
              <a:t> 아악(雅楽)</a:t>
            </a:r>
            <a:endParaRPr lang="ko-KR" altLang="en-US" b="1">
              <a:solidFill>
                <a:srgbClr val="000000">
                  <a:alpha val="100000"/>
                </a:srgbClr>
              </a:solidFill>
              <a:latin typeface="함초롬바탕"/>
              <a:ea typeface="함초롬바탕"/>
            </a:endParaRPr>
          </a:p>
        </p:txBody>
      </p:sp>
      <p:sp>
        <p:nvSpPr>
          <p:cNvPr id="20" name="직사각형 19"/>
          <p:cNvSpPr txBox="1"/>
          <p:nvPr/>
        </p:nvSpPr>
        <p:spPr>
          <a:xfrm>
            <a:off x="827532" y="6180220"/>
            <a:ext cx="1800225" cy="36155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xmlns:mc="http://schemas.openxmlformats.org/markup-compatibility/2006" xmlns:hp="http://schemas.haansoft.com/office/presentation/8.0" lang="ko-KR" altLang="ko-KR" b="1" i="0" spc="5" mc:Ignorable="hp" hp:hslEmbossed="0">
                <a:latin typeface="+mn-lt"/>
                <a:ea typeface="함초롬바탕"/>
                <a:cs typeface="+mn-cs"/>
              </a:rPr>
              <a:t>분라쿠</a:t>
            </a:r>
            <a:r>
              <a:rPr xmlns:mc="http://schemas.openxmlformats.org/markup-compatibility/2006" xmlns:hp="http://schemas.haansoft.com/office/presentation/8.0" lang="ko-KR" altLang="ko-KR" b="1" i="0" spc="5" mc:Ignorable="hp" hp:hslEmbossed="0">
                <a:latin typeface="함초롬바탕"/>
                <a:ea typeface="함초롬바탕"/>
                <a:cs typeface="+mn-cs"/>
              </a:rPr>
              <a:t>(文楽)</a:t>
            </a:r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>
                <a:solidFill>
                  <a:schemeClr val="accent2">
                    <a:lumMod val="80000"/>
                    <a:lumOff val="20000"/>
                  </a:schemeClr>
                </a:solidFill>
              </a:rPr>
              <a:t>지방의 신을 숭배하는 문화</a:t>
            </a:r>
            <a:endParaRPr lang="ko-KR" altLang="en-US">
              <a:solidFill>
                <a:schemeClr val="accent2">
                  <a:lumMod val="80000"/>
                  <a:lumOff val="20000"/>
                </a:schemeClr>
              </a:solidFill>
            </a:endParaRPr>
          </a:p>
        </p:txBody>
      </p:sp>
      <p:pic>
        <p:nvPicPr>
          <p:cNvPr id="4" name="그림 3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0" y="1417638"/>
            <a:ext cx="4572000" cy="2463799"/>
          </a:xfrm>
          <a:prstGeom prst="rect">
            <a:avLst/>
          </a:prstGeom>
        </p:spPr>
      </p:pic>
      <p:sp>
        <p:nvSpPr>
          <p:cNvPr id="5" name="직사각형 4"/>
          <p:cNvSpPr txBox="1"/>
          <p:nvPr/>
        </p:nvSpPr>
        <p:spPr>
          <a:xfrm>
            <a:off x="251460" y="3900010"/>
            <a:ext cx="4320540" cy="365285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1700" b="1">
                <a:ea typeface="함초롬바탕"/>
              </a:rPr>
              <a:t>오쿠노</a:t>
            </a:r>
            <a:r>
              <a:rPr lang="ko-KR" altLang="en-US">
                <a:solidFill>
                  <a:srgbClr val="000000">
                    <a:alpha val="100000"/>
                  </a:srgbClr>
                </a:solidFill>
                <a:latin typeface="Arial"/>
              </a:rPr>
              <a:t>(奥能登)</a:t>
            </a:r>
            <a:r>
              <a:rPr lang="ko-KR" altLang="en-US" sz="1700" b="1">
                <a:ea typeface="함초롬바탕"/>
              </a:rPr>
              <a:t> 지역의 아에노코토</a:t>
            </a:r>
            <a:endParaRPr lang="ko-KR" altLang="en-US" sz="1700" b="1">
              <a:ea typeface="함초롬바탕"/>
            </a:endParaRPr>
          </a:p>
        </p:txBody>
      </p:sp>
      <p:pic>
        <p:nvPicPr>
          <p:cNvPr id="6" name="그림 5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4932046" y="1417638"/>
            <a:ext cx="4211954" cy="2463799"/>
          </a:xfrm>
          <a:prstGeom prst="rect">
            <a:avLst/>
          </a:prstGeom>
        </p:spPr>
      </p:pic>
      <p:sp>
        <p:nvSpPr>
          <p:cNvPr id="7" name="직사각형 6"/>
          <p:cNvSpPr txBox="1"/>
          <p:nvPr/>
        </p:nvSpPr>
        <p:spPr>
          <a:xfrm>
            <a:off x="5220081" y="3900011"/>
            <a:ext cx="3923918" cy="346234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ko-KR" altLang="ko-KR" sz="1700" b="1">
                <a:ea typeface="함초롬돋움"/>
              </a:rPr>
              <a:t>하야치네</a:t>
            </a:r>
            <a:r>
              <a:rPr lang="ko-KR" altLang="en-US" sz="1700" b="1">
                <a:ea typeface="함초롬돋움"/>
              </a:rPr>
              <a:t>(</a:t>
            </a:r>
            <a:r>
              <a:rPr lang="ko-KR" altLang="ko-KR" sz="1700" b="1">
                <a:ea typeface="함초롬돋움 함초롬돋움"/>
              </a:rPr>
              <a:t>早池峰</a:t>
            </a:r>
            <a:r>
              <a:rPr lang="ko-KR" altLang="en-US" sz="1700" b="1">
                <a:ea typeface="함초롬돋움 함초롬돋움"/>
              </a:rPr>
              <a:t>) </a:t>
            </a:r>
            <a:r>
              <a:rPr lang="ko-KR" altLang="ko-KR" sz="1700" b="1">
                <a:ea typeface="함초롬돋움"/>
              </a:rPr>
              <a:t> 카구라</a:t>
            </a:r>
            <a:endParaRPr lang="ko-KR" altLang="ko-KR" sz="1700" b="1">
              <a:ea typeface="함초롬돋움"/>
            </a:endParaRPr>
          </a:p>
        </p:txBody>
      </p:sp>
      <p:pic>
        <p:nvPicPr>
          <p:cNvPr id="9" name="그림 8"/>
          <p:cNvPicPr/>
          <p:nvPr/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>
            <a:off x="0" y="4265295"/>
            <a:ext cx="4572000" cy="2245995"/>
          </a:xfrm>
          <a:prstGeom prst="rect">
            <a:avLst/>
          </a:prstGeom>
        </p:spPr>
      </p:pic>
      <p:sp>
        <p:nvSpPr>
          <p:cNvPr id="10" name="직사각형 9"/>
          <p:cNvSpPr txBox="1"/>
          <p:nvPr/>
        </p:nvSpPr>
        <p:spPr>
          <a:xfrm>
            <a:off x="0" y="6511290"/>
            <a:ext cx="3851910" cy="3467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ko-KR" altLang="ko-KR" sz="1700" b="1">
                <a:ea typeface="함초롬돋움"/>
              </a:rPr>
              <a:t>아키</a:t>
            </a:r>
            <a:r>
              <a:rPr lang="ko-KR" altLang="en-US" sz="1700" b="1">
                <a:ea typeface="함초롬돋움"/>
              </a:rPr>
              <a:t>우</a:t>
            </a:r>
            <a:r>
              <a:rPr lang="ko-KR" altLang="ko-KR" sz="1700" b="1">
                <a:ea typeface="함초롬돋움"/>
              </a:rPr>
              <a:t>（</a:t>
            </a:r>
            <a:r>
              <a:rPr lang="ko-KR" altLang="ko-KR" sz="1700" b="1">
                <a:ea typeface="함초롬돋움 함초롬돋움"/>
              </a:rPr>
              <a:t>秋保</a:t>
            </a:r>
            <a:r>
              <a:rPr lang="ko-KR" altLang="ko-KR" sz="1700" b="1">
                <a:ea typeface="함초롬돋움"/>
              </a:rPr>
              <a:t>）</a:t>
            </a:r>
            <a:r>
              <a:rPr lang="ko-KR" altLang="en-US" sz="1700" b="1">
                <a:ea typeface="함초롬돋움"/>
              </a:rPr>
              <a:t>지역의 모내기춤</a:t>
            </a:r>
            <a:endParaRPr lang="ko-KR" altLang="en-US" sz="1700" b="1">
              <a:ea typeface="함초롬돋움"/>
            </a:endParaRPr>
          </a:p>
        </p:txBody>
      </p:sp>
      <p:pic>
        <p:nvPicPr>
          <p:cNvPr id="11" name="그림 10"/>
          <p:cNvPicPr/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>
            <a:off x="4914900" y="4246245"/>
            <a:ext cx="4229100" cy="2265045"/>
          </a:xfrm>
          <a:prstGeom prst="rect">
            <a:avLst/>
          </a:prstGeom>
        </p:spPr>
      </p:pic>
      <p:sp>
        <p:nvSpPr>
          <p:cNvPr id="12" name="직사각형 11"/>
          <p:cNvSpPr txBox="1"/>
          <p:nvPr/>
        </p:nvSpPr>
        <p:spPr>
          <a:xfrm>
            <a:off x="4914900" y="6511290"/>
            <a:ext cx="4229100" cy="3467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ko-KR" altLang="ko-KR" sz="1700" b="1">
                <a:ea typeface="함초롬바탕"/>
              </a:rPr>
              <a:t>챠키라코</a:t>
            </a:r>
            <a:r>
              <a:rPr lang="ko-KR" altLang="ko-KR" sz="1700" b="1">
                <a:latin typeface="함초롬바탕"/>
                <a:ea typeface="함초롬바탕"/>
              </a:rPr>
              <a:t>(チャッキラコ</a:t>
            </a:r>
            <a:r>
              <a:rPr lang="ko-KR" altLang="ko-KR" b="1">
                <a:latin typeface="함초롬바탕"/>
                <a:ea typeface="함초롬바탕"/>
              </a:rPr>
              <a:t>)</a:t>
            </a:r>
            <a:endParaRPr lang="ko-KR" altLang="ko-KR" b="1">
              <a:latin typeface="함초롬바탕"/>
              <a:ea typeface="함초롬바탕"/>
            </a:endParaRPr>
          </a:p>
        </p:txBody>
      </p:sp>
    </p:spTree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>
            <p:ph sz="quarter" idx="1"/>
          </p:nvPr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0" y="1398735"/>
            <a:ext cx="4067937" cy="2196000"/>
          </a:xfrm>
          <a:prstGeom prst="rect">
            <a:avLst/>
          </a:prstGeom>
        </p:spPr>
      </p:pic>
      <p:sp>
        <p:nvSpPr>
          <p:cNvPr id="7" name="직사각형 6"/>
          <p:cNvSpPr/>
          <p:nvPr>
            <p:ph type="title" idx="0"/>
          </p:nvPr>
        </p:nvSpPr>
        <p:spPr/>
        <p:txBody>
          <a:bodyPr/>
          <a:lstStyle/>
          <a:p>
            <a:pPr/>
            <a:r>
              <a:rPr lang="ko-KR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기술 유형의 무형문화유산</a:t>
            </a:r>
            <a:endParaRPr lang="ko-KR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>
            <p:ph sz="quarter" idx="2"/>
          </p:nvPr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4571999" y="1417638"/>
            <a:ext cx="4572000" cy="2194962"/>
          </a:xfrm>
          <a:prstGeom prst="rect">
            <a:avLst/>
          </a:prstGeom>
        </p:spPr>
      </p:pic>
      <p:sp>
        <p:nvSpPr>
          <p:cNvPr id="10" name="직사각형 9"/>
          <p:cNvSpPr/>
          <p:nvPr>
            <p:ph sz="quarter" idx="3"/>
          </p:nvPr>
        </p:nvSpPr>
        <p:spPr>
          <a:xfrm>
            <a:off x="0" y="6339059"/>
            <a:ext cx="4038600" cy="518941"/>
          </a:xfrm>
        </p:spPr>
        <p:txBody>
          <a:bodyPr/>
          <a:lstStyle/>
          <a:p>
            <a:pPr algn="ctr">
              <a:buNone/>
            </a:pPr>
            <a:r>
              <a:rPr lang="ko-KR" altLang="en-US" sz="1800" b="1"/>
              <a:t> 일본인의 전통적인 식문화</a:t>
            </a:r>
            <a:r>
              <a:rPr lang="ko-KR" altLang="en-US"/>
              <a:t> 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>
            <p:ph sz="quarter" idx="4"/>
          </p:nvPr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>
            <a:off x="0" y="4397855"/>
            <a:ext cx="4067937" cy="1941204"/>
          </a:xfrm>
          <a:prstGeom prst="rect">
            <a:avLst/>
          </a:prstGeom>
        </p:spPr>
      </p:pic>
      <p:sp>
        <p:nvSpPr>
          <p:cNvPr id="14" name="직사각형 13"/>
          <p:cNvSpPr txBox="1"/>
          <p:nvPr/>
        </p:nvSpPr>
        <p:spPr>
          <a:xfrm>
            <a:off x="0" y="3612600"/>
            <a:ext cx="4572000" cy="64317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b="1"/>
              <a:t>오지야 치지미(</a:t>
            </a:r>
            <a:r>
              <a:rPr lang="ko-KR" altLang="en-US" b="1">
                <a:solidFill>
                  <a:srgbClr val="000000">
                    <a:alpha val="100000"/>
                  </a:srgbClr>
                </a:solidFill>
                <a:latin typeface="Arial"/>
              </a:rPr>
              <a:t>(小千谷縮)</a:t>
            </a:r>
            <a:r>
              <a:rPr lang="ko-KR" altLang="en-US" b="1"/>
              <a:t> 오치야의 마직물에치고죠후</a:t>
            </a:r>
            <a:r>
              <a:rPr lang="ko-KR" altLang="en-US" b="1">
                <a:solidFill>
                  <a:srgbClr val="000000">
                    <a:alpha val="100000"/>
                  </a:srgbClr>
                </a:solidFill>
                <a:latin typeface="Arial"/>
              </a:rPr>
              <a:t>(越後上布)</a:t>
            </a:r>
            <a:r>
              <a:rPr lang="ko-KR" altLang="en-US" b="1"/>
              <a:t> 에치고 마직물</a:t>
            </a:r>
            <a:endParaRPr lang="ko-KR" altLang="en-US" b="1"/>
          </a:p>
        </p:txBody>
      </p:sp>
      <p:sp>
        <p:nvSpPr>
          <p:cNvPr id="15" name="직사각형 14"/>
          <p:cNvSpPr txBox="1"/>
          <p:nvPr/>
        </p:nvSpPr>
        <p:spPr>
          <a:xfrm>
            <a:off x="4572000" y="3612600"/>
            <a:ext cx="4572000" cy="366945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b="1"/>
              <a:t>호소카와</a:t>
            </a:r>
            <a:r>
              <a:rPr lang="ko-KR" altLang="en-US" b="1">
                <a:solidFill>
                  <a:srgbClr val="000000">
                    <a:alpha val="100000"/>
                  </a:srgbClr>
                </a:solidFill>
                <a:latin typeface="Arial"/>
              </a:rPr>
              <a:t>(細川)</a:t>
            </a:r>
            <a:r>
              <a:rPr lang="ko-KR" altLang="en-US" b="1"/>
              <a:t> 종이 기술</a:t>
            </a:r>
            <a:endParaRPr lang="ko-KR" altLang="en-US" b="1"/>
          </a:p>
        </p:txBody>
      </p:sp>
      <p:pic>
        <p:nvPicPr>
          <p:cNvPr id="16" name="그림 15"/>
          <p:cNvPicPr/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>
            <a:off x="4572000" y="4397855"/>
            <a:ext cx="4572000" cy="1941204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572000" y="6493597"/>
            <a:ext cx="4572000" cy="3644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/>
            <a:r>
              <a:rPr lang="ko-KR" altLang="en-US" b="1">
                <a:solidFill>
                  <a:srgbClr val="000000">
                    <a:alpha val="100000"/>
                  </a:srgbClr>
                </a:solidFill>
                <a:latin typeface="Arial"/>
              </a:rPr>
              <a:t>유키(結城)시의 명주실</a:t>
            </a:r>
            <a:endParaRPr lang="ko-KR" altLang="en-US" b="1">
              <a:solidFill>
                <a:srgbClr val="000000">
                  <a:alpha val="10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>
            <p:ph type="title" idx="0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pPr/>
            <a:r>
              <a:rPr lang="ko-KR" altLang="en-US" sz="5300">
                <a:solidFill>
                  <a:schemeClr val="accent2">
                    <a:lumMod val="80000"/>
                    <a:lumOff val="20000"/>
                  </a:schemeClr>
                </a:solidFill>
              </a:rPr>
              <a:t>감사합니다!</a:t>
            </a:r>
            <a:endParaRPr lang="ko-KR" altLang="en-US" sz="5300">
              <a:solidFill>
                <a:schemeClr val="accent2">
                  <a:lumMod val="80000"/>
                  <a:lumOff val="2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Hancom Office">
  <a:themeElements>
    <a:clrScheme name="Hanshow Them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">
      <a:majorFont>
        <a:latin typeface="함초롬돋움"/>
        <a:ea typeface="함초롬돋움"/>
        <a:cs typeface="함초롬돋움"/>
      </a:majorFont>
      <a:minorFont>
        <a:latin typeface="함초롬돋움"/>
        <a:ea typeface="함초롬돋움"/>
        <a:cs typeface="함초롬돋움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TotalTime>0</ep:TotalTime>
  <ep:HyperlinkBase/>
  <ep:Application>Hancom Office Hanshow 2010</ep:Application>
  <ep:AppVersion>8.0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cp:contentStatus>화면 슬라이드 쇼(4:3)</cp:contentStatus>
  <dcterms:created xsi:type="dcterms:W3CDTF">2019-03-24T08:11:47.257</dcterms:created>
  <dc:creator>lll</dc:creator>
  <dc:description/>
  <cp:keywords/>
  <cp:lastModifiedBy>lll</cp:lastModifiedBy>
  <dcterms:modified xsi:type="dcterms:W3CDTF">2019-03-29T10:15:01.729</dcterms:modified>
  <cp:revision>29</cp:revision>
  <dc:subject/>
  <dc:title/>
</cp:coreProperties>
</file>