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7" r:id="rId2"/>
    <p:sldId id="258" r:id="rId3"/>
    <p:sldId id="260" r:id="rId4"/>
    <p:sldId id="270" r:id="rId5"/>
    <p:sldId id="276" r:id="rId6"/>
    <p:sldId id="271" r:id="rId7"/>
    <p:sldId id="262" r:id="rId8"/>
    <p:sldId id="273" r:id="rId9"/>
    <p:sldId id="272" r:id="rId10"/>
  </p:sldIdLst>
  <p:sldSz cx="12192000" cy="6858000"/>
  <p:notesSz cx="6858000" cy="9144000"/>
  <p:embeddedFontLst>
    <p:embeddedFont>
      <p:font typeface="나눔명조 ExtraBold" pitchFamily="18" charset="-127"/>
      <p:bold r:id="rId11"/>
    </p:embeddedFont>
    <p:embeddedFont>
      <p:font typeface="함초롬바탕" pitchFamily="18" charset="-127"/>
      <p:regular r:id="rId12"/>
      <p:bold r:id="rId13"/>
    </p:embeddedFont>
    <p:embeddedFont>
      <p:font typeface="나눔명조" pitchFamily="18" charset="-127"/>
      <p:regular r:id="rId14"/>
      <p:bold r:id="rId15"/>
    </p:embeddedFont>
    <p:embeddedFont>
      <p:font typeface="아리따-돋움(TTF)-SemiBold" pitchFamily="18" charset="-127"/>
      <p:regular r:id="rId16"/>
    </p:embeddedFont>
    <p:embeddedFont>
      <p:font typeface="맑은 고딕" pitchFamily="50" charset="-127"/>
      <p:regular r:id="rId17"/>
      <p:bold r:id="rId18"/>
    </p:embeddedFont>
  </p:embeddedFont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24F1C"/>
    <a:srgbClr val="FD7777"/>
    <a:srgbClr val="FFD5D8"/>
    <a:srgbClr val="FF979E"/>
    <a:srgbClr val="FF4B4B"/>
    <a:srgbClr val="FF5353"/>
    <a:srgbClr val="FE6E89"/>
    <a:srgbClr val="A53719"/>
    <a:srgbClr val="BE0026"/>
    <a:srgbClr val="E7001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-828" y="-18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font" Target="fonts/font6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673385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29583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76349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248218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466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7068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200286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470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53577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515557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51260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3C4A77-CE06-4E2C-8C44-1406BB0C00E4}" type="datetimeFigureOut">
              <a:rPr lang="ko-KR" altLang="en-US" smtClean="0"/>
              <a:t>2019-03-31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A44D1C-FA22-4782-8BA9-D37C2D04234D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672611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89000">
              <a:schemeClr val="bg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타원 3"/>
          <p:cNvSpPr/>
          <p:nvPr/>
        </p:nvSpPr>
        <p:spPr>
          <a:xfrm>
            <a:off x="3812021" y="1091671"/>
            <a:ext cx="4514851" cy="4514851"/>
          </a:xfrm>
          <a:prstGeom prst="ellipse">
            <a:avLst/>
          </a:prstGeom>
          <a:solidFill>
            <a:srgbClr val="BE0026"/>
          </a:solidFill>
          <a:ln>
            <a:noFill/>
          </a:ln>
          <a:scene3d>
            <a:camera prst="obliqueTopLeft"/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latin typeface="아리따-돋움(TTF)-SemiBold" pitchFamily="18" charset="-127"/>
              <a:ea typeface="아리따-돋움(TTF)-SemiBold" pitchFamily="18" charset="-127"/>
            </a:endParaRPr>
          </a:p>
        </p:txBody>
      </p:sp>
      <p:sp>
        <p:nvSpPr>
          <p:cNvPr id="7" name="직사각형 6"/>
          <p:cNvSpPr/>
          <p:nvPr/>
        </p:nvSpPr>
        <p:spPr>
          <a:xfrm rot="862991">
            <a:off x="2792845" y="256665"/>
            <a:ext cx="6553201" cy="6587332"/>
          </a:xfrm>
          <a:prstGeom prst="rect">
            <a:avLst/>
          </a:prstGeom>
          <a:blipFill dpi="0" rotWithShape="1">
            <a:blip r:embed="rId2" cstate="email">
              <a:alphaModFix amt="28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738419" y="2715139"/>
            <a:ext cx="4662055" cy="1446550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r>
              <a:rPr lang="ko-KR" altLang="en-US" sz="8800" dirty="0" smtClean="0">
                <a:solidFill>
                  <a:schemeClr val="bg1"/>
                </a:solidFill>
                <a:latin typeface="나눔명조 ExtraBold" pitchFamily="18" charset="-127"/>
                <a:ea typeface="나눔명조 ExtraBold" pitchFamily="18" charset="-127"/>
              </a:rPr>
              <a:t>관광자원</a:t>
            </a:r>
            <a:endParaRPr lang="ko-KR" altLang="en-US" sz="8800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024747" y="2007253"/>
            <a:ext cx="4089400" cy="646331"/>
          </a:xfrm>
          <a:prstGeom prst="rect">
            <a:avLst/>
          </a:prstGeom>
          <a:noFill/>
          <a:scene3d>
            <a:camera prst="obliqueTopLeft"/>
            <a:lightRig rig="threePt" dir="t"/>
          </a:scene3d>
        </p:spPr>
        <p:txBody>
          <a:bodyPr wrap="square" rtlCol="0">
            <a:spAutoFit/>
          </a:bodyPr>
          <a:lstStyle/>
          <a:p>
            <a:pPr algn="ctr"/>
            <a:endParaRPr lang="ko-KR" altLang="en-US" sz="3600" b="1" dirty="0">
              <a:solidFill>
                <a:schemeClr val="bg1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953500" y="5267325"/>
            <a:ext cx="306705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800" dirty="0" smtClean="0">
                <a:latin typeface="나눔명조 ExtraBold" pitchFamily="18" charset="-127"/>
                <a:ea typeface="나눔명조 ExtraBold" pitchFamily="18" charset="-127"/>
              </a:rPr>
              <a:t>21401988 </a:t>
            </a:r>
          </a:p>
          <a:p>
            <a:pPr algn="r"/>
            <a:r>
              <a:rPr lang="ko-KR" altLang="en-US" sz="2800" dirty="0" smtClean="0">
                <a:latin typeface="나눔명조 ExtraBold" pitchFamily="18" charset="-127"/>
                <a:ea typeface="나눔명조 ExtraBold" pitchFamily="18" charset="-127"/>
              </a:rPr>
              <a:t>일본어 일본학과</a:t>
            </a:r>
            <a:endParaRPr lang="en-US" altLang="ko-KR" sz="2800" dirty="0" smtClean="0">
              <a:latin typeface="나눔명조 ExtraBold" pitchFamily="18" charset="-127"/>
              <a:ea typeface="나눔명조 ExtraBold" pitchFamily="18" charset="-127"/>
            </a:endParaRPr>
          </a:p>
          <a:p>
            <a:pPr algn="r"/>
            <a:r>
              <a:rPr lang="ko-KR" altLang="en-US" sz="2800" dirty="0" err="1" smtClean="0">
                <a:latin typeface="나눔명조 ExtraBold" pitchFamily="18" charset="-127"/>
                <a:ea typeface="나눔명조 ExtraBold" pitchFamily="18" charset="-127"/>
              </a:rPr>
              <a:t>권예빈</a:t>
            </a:r>
            <a:endParaRPr lang="ko-KR" altLang="en-US" sz="2800" dirty="0">
              <a:latin typeface="나눔명조 ExtraBold" pitchFamily="18" charset="-127"/>
              <a:ea typeface="나눔명조 ExtraBold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674932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8128000"/>
          </a:xfrm>
          <a:prstGeom prst="rect">
            <a:avLst/>
          </a:prstGeom>
        </p:spPr>
      </p:pic>
      <p:sp>
        <p:nvSpPr>
          <p:cNvPr id="6" name="타원 5"/>
          <p:cNvSpPr/>
          <p:nvPr/>
        </p:nvSpPr>
        <p:spPr>
          <a:xfrm>
            <a:off x="1524484" y="479115"/>
            <a:ext cx="1871216" cy="1871216"/>
          </a:xfrm>
          <a:prstGeom prst="ellipse">
            <a:avLst/>
          </a:prstGeom>
          <a:solidFill>
            <a:srgbClr val="FE6E89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" name="TextBox 3"/>
          <p:cNvSpPr txBox="1"/>
          <p:nvPr/>
        </p:nvSpPr>
        <p:spPr>
          <a:xfrm>
            <a:off x="331954" y="651863"/>
            <a:ext cx="28041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i="1" dirty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CHAPTER </a:t>
            </a:r>
            <a:r>
              <a:rPr lang="ko-KR" altLang="en-US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봄</a:t>
            </a:r>
            <a:r>
              <a:rPr lang="en-US" altLang="ko-KR" sz="2800" b="1" i="1" dirty="0" smtClean="0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.</a:t>
            </a:r>
            <a:endParaRPr lang="en-US" altLang="ko-KR" sz="2800" b="1" i="1" dirty="0">
              <a:solidFill>
                <a:schemeClr val="bg1">
                  <a:lumMod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827054" y="1450436"/>
            <a:ext cx="338718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6600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6000" dirty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 </a:t>
            </a:r>
            <a:r>
              <a:rPr lang="en-US" altLang="ko-KR" sz="6000" dirty="0" smtClean="0">
                <a:solidFill>
                  <a:schemeClr val="bg1"/>
                </a:solidFill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; </a:t>
            </a:r>
            <a:r>
              <a:rPr lang="ko-KR" altLang="en-US" sz="6000" dirty="0" smtClean="0">
                <a:solidFill>
                  <a:schemeClr val="bg1"/>
                </a:solidFill>
                <a:latin typeface="나눔명조" pitchFamily="18" charset="-127"/>
                <a:ea typeface="나눔명조" pitchFamily="18" charset="-127"/>
                <a:cs typeface="함초롬바탕" pitchFamily="18" charset="-127"/>
              </a:rPr>
              <a:t>벚꽃</a:t>
            </a:r>
            <a:endParaRPr lang="en-US" altLang="ko-KR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" pitchFamily="18" charset="-127"/>
              <a:ea typeface="나눔명조" pitchFamily="18" charset="-127"/>
              <a:cs typeface="함초롬바탕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520309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174145" y="1950564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5324" y="1872172"/>
            <a:ext cx="56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하나미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400" dirty="0" err="1" smtClean="0">
                <a:solidFill>
                  <a:srgbClr val="FF4B4B"/>
                </a:solidFill>
                <a:latin typeface="+mn-ea"/>
              </a:rPr>
              <a:t>花見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2141" y="2326382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일본에서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벚꽃 등의 꽃을 감상하면서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봄이 오는 것을 축하하는 습관을 일컫는다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그러나 보통의 경우에는 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월에서 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월에 걸친 봄 기간에 핀 벚나무의 밑에서 벌어지는 연회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파티를 가리키는 경우가 많다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2141" y="3651141"/>
            <a:ext cx="5326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짧은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개화기간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그리고 그 아름다움 등은 사람의 목숨의 덧없음에 견줄 수 있다는 이유로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전통적으로 일본인들은 봄 기간에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하나미를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즐겨왔으며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단가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하이쿠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라쿠고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등 적지 않은 문화적인 작품들 가운데에는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하나미를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주제로 한 것들이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많음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5325" y="4595057"/>
            <a:ext cx="44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음주가 가능한 유일한 시기</a:t>
            </a:r>
            <a:endParaRPr lang="en-US" altLang="ko-KR" sz="2400" dirty="0">
              <a:solidFill>
                <a:srgbClr val="FF4B4B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2141" y="5049267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해마다 봄이 오면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일본의 기상청에서는 각 지역 별로 벚꽃이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필 것으로 예상되는 날을 정해서 발표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각 지역의 개화 예상일을 선으로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이은 것을 벚꽃전선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桜前線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이라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함</a:t>
            </a:r>
            <a:endParaRPr lang="en-US" altLang="ko-KR" sz="1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11406" y="3353796"/>
            <a:ext cx="3628208" cy="349942"/>
          </a:xfrm>
          <a:prstGeom prst="rect">
            <a:avLst/>
          </a:prstGeom>
          <a:solidFill>
            <a:srgbClr val="FD777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736027" y="3198167"/>
            <a:ext cx="56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일본인의 계절감을 형성하는 중요한 </a:t>
            </a:r>
            <a:r>
              <a:rPr lang="ko-KR" altLang="en-US" sz="2400" b="1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풍물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155494" y="3269035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174150" y="4695305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406" y="919057"/>
            <a:ext cx="3628208" cy="227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그룹 34"/>
          <p:cNvGrpSpPr/>
          <p:nvPr/>
        </p:nvGrpSpPr>
        <p:grpSpPr>
          <a:xfrm>
            <a:off x="314852" y="-97899"/>
            <a:ext cx="1718587" cy="1229103"/>
            <a:chOff x="1499184" y="1742492"/>
            <a:chExt cx="3147461" cy="2251009"/>
          </a:xfrm>
        </p:grpSpPr>
        <p:pic>
          <p:nvPicPr>
            <p:cNvPr id="36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직사각형 36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406" y="3873957"/>
            <a:ext cx="3628208" cy="219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6762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4B4B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13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6154" y="1715782"/>
            <a:ext cx="7988300" cy="4885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3123346" y="999278"/>
            <a:ext cx="72337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명조 ExtraBold" pitchFamily="18" charset="-127"/>
                <a:ea typeface="나눔명조 ExtraBold" pitchFamily="18" charset="-127"/>
              </a:rPr>
              <a:t>해마다 봄이 오면</a:t>
            </a:r>
            <a:r>
              <a:rPr lang="en-US" altLang="ko-KR" sz="1400" dirty="0"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1400" dirty="0">
                <a:latin typeface="나눔명조 ExtraBold" pitchFamily="18" charset="-127"/>
                <a:ea typeface="나눔명조 ExtraBold" pitchFamily="18" charset="-127"/>
              </a:rPr>
              <a:t>일본의 기상청에서는 각 지역 별로 벚꽃이 </a:t>
            </a:r>
            <a:r>
              <a:rPr lang="ko-KR" altLang="en-US" sz="1400" dirty="0" smtClean="0">
                <a:latin typeface="나눔명조 ExtraBold" pitchFamily="18" charset="-127"/>
                <a:ea typeface="나눔명조 ExtraBold" pitchFamily="18" charset="-127"/>
              </a:rPr>
              <a:t>필 것으로 예상되는 날을 정해서 발표</a:t>
            </a:r>
            <a:r>
              <a:rPr lang="en-US" altLang="ko-KR" sz="1400" dirty="0" smtClean="0">
                <a:latin typeface="나눔명조 ExtraBold" pitchFamily="18" charset="-127"/>
                <a:ea typeface="나눔명조 ExtraBold" pitchFamily="18" charset="-127"/>
              </a:rPr>
              <a:t>. </a:t>
            </a:r>
            <a:r>
              <a:rPr lang="ko-KR" altLang="en-US" sz="1400" dirty="0" smtClean="0">
                <a:latin typeface="나눔명조 ExtraBold" pitchFamily="18" charset="-127"/>
                <a:ea typeface="나눔명조 ExtraBold" pitchFamily="18" charset="-127"/>
              </a:rPr>
              <a:t>각 지역의 개화 예상일을 선으로 </a:t>
            </a:r>
            <a:r>
              <a:rPr lang="ko-KR" altLang="en-US" sz="1400" dirty="0">
                <a:latin typeface="나눔명조 ExtraBold" pitchFamily="18" charset="-127"/>
                <a:ea typeface="나눔명조 ExtraBold" pitchFamily="18" charset="-127"/>
              </a:rPr>
              <a:t>이은 것을 벚꽃전선</a:t>
            </a:r>
            <a:r>
              <a:rPr lang="en-US" altLang="ko-KR" sz="1400" dirty="0"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1400" dirty="0" err="1">
                <a:latin typeface="나눔명조 ExtraBold" pitchFamily="18" charset="-127"/>
                <a:ea typeface="나눔명조 ExtraBold" pitchFamily="18" charset="-127"/>
              </a:rPr>
              <a:t>桜前線</a:t>
            </a:r>
            <a:r>
              <a:rPr lang="en-US" altLang="ko-KR" sz="1400" dirty="0">
                <a:latin typeface="나눔명조 ExtraBold" pitchFamily="18" charset="-127"/>
                <a:ea typeface="나눔명조 ExtraBold" pitchFamily="18" charset="-127"/>
              </a:rPr>
              <a:t>)</a:t>
            </a:r>
            <a:r>
              <a:rPr lang="ko-KR" altLang="en-US" sz="1400" dirty="0">
                <a:latin typeface="나눔명조 ExtraBold" pitchFamily="18" charset="-127"/>
                <a:ea typeface="나눔명조 ExtraBold" pitchFamily="18" charset="-127"/>
              </a:rPr>
              <a:t>이라 </a:t>
            </a:r>
            <a:r>
              <a:rPr lang="ko-KR" altLang="en-US" sz="1400" dirty="0" smtClean="0">
                <a:latin typeface="나눔명조 ExtraBold" pitchFamily="18" charset="-127"/>
                <a:ea typeface="나눔명조 ExtraBold" pitchFamily="18" charset="-127"/>
              </a:rPr>
              <a:t>함</a:t>
            </a:r>
            <a:endParaRPr lang="en-US" altLang="ko-KR" sz="1400" dirty="0"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651657" y="1065829"/>
            <a:ext cx="147168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전선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592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타원 11"/>
          <p:cNvSpPr/>
          <p:nvPr/>
        </p:nvSpPr>
        <p:spPr>
          <a:xfrm>
            <a:off x="1174145" y="1950564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725324" y="1872172"/>
            <a:ext cx="56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하나미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 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(</a:t>
            </a:r>
            <a:r>
              <a:rPr lang="ko-KR" altLang="en-US" sz="2400" dirty="0" err="1" smtClean="0">
                <a:solidFill>
                  <a:srgbClr val="FF4B4B"/>
                </a:solidFill>
                <a:latin typeface="+mn-ea"/>
              </a:rPr>
              <a:t>花見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)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722141" y="2326382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일본에서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벚꽃 등의 꽃을 감상하면서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봄이 오는 것을 축하하는 습관을 일컫는다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그러나 보통의 경우에는 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3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월에서 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4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월에 걸친 봄 기간에 핀 벚나무의 밑에서 벌어지는 연회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파티를 가리키는 경우가 많다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22141" y="3651141"/>
            <a:ext cx="532635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짧은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개화기간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그리고 그 아름다움 등은 사람의 목숨의 덧없음에 견줄 수 있다는 이유로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전통적으로 일본인들은 봄 기간에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하나미를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즐겨왔으며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단가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하이쿠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라쿠고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등 적지 않은 문화적인 작품들 가운데에는 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하나미를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 주제로 한 것들이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많음</a:t>
            </a:r>
            <a:endParaRPr lang="ko-KR" altLang="en-US" sz="1400" dirty="0">
              <a:latin typeface="나눔명조" pitchFamily="18" charset="-127"/>
              <a:ea typeface="나눔명조" pitchFamily="18" charset="-127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1725325" y="4595057"/>
            <a:ext cx="448026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anose="02020603020101020101" pitchFamily="18" charset="-127"/>
                <a:ea typeface="나눔명조 ExtraBold" panose="02020603020101020101" pitchFamily="18" charset="-127"/>
              </a:rPr>
              <a:t>음주가 가능한 유일한 시기</a:t>
            </a:r>
            <a:endParaRPr lang="en-US" altLang="ko-KR" sz="2400" dirty="0">
              <a:solidFill>
                <a:srgbClr val="FF4B4B"/>
              </a:solidFill>
              <a:latin typeface="나눔명조 ExtraBold" panose="02020603020101020101" pitchFamily="18" charset="-127"/>
              <a:ea typeface="나눔명조 ExtraBold" panose="02020603020101020101" pitchFamily="18" charset="-127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722141" y="5049267"/>
            <a:ext cx="532635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해마다 봄이 오면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,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일본의 기상청에서는 각 지역 별로 벚꽃이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필 것으로 예상되는 날을 정해서 발표</a:t>
            </a:r>
            <a:r>
              <a:rPr lang="en-US" altLang="ko-KR" sz="1400" dirty="0" smtClean="0">
                <a:latin typeface="나눔명조" pitchFamily="18" charset="-127"/>
                <a:ea typeface="나눔명조" pitchFamily="18" charset="-127"/>
              </a:rPr>
              <a:t>.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각 지역의 개화 예상일을 선으로 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이은 것을 벚꽃전선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(</a:t>
            </a:r>
            <a:r>
              <a:rPr lang="ko-KR" altLang="en-US" sz="1400" dirty="0" err="1">
                <a:latin typeface="나눔명조" pitchFamily="18" charset="-127"/>
                <a:ea typeface="나눔명조" pitchFamily="18" charset="-127"/>
              </a:rPr>
              <a:t>桜前線</a:t>
            </a:r>
            <a:r>
              <a:rPr lang="en-US" altLang="ko-KR" sz="1400" dirty="0">
                <a:latin typeface="나눔명조" pitchFamily="18" charset="-127"/>
                <a:ea typeface="나눔명조" pitchFamily="18" charset="-127"/>
              </a:rPr>
              <a:t>)</a:t>
            </a:r>
            <a:r>
              <a:rPr lang="ko-KR" altLang="en-US" sz="1400" dirty="0">
                <a:latin typeface="나눔명조" pitchFamily="18" charset="-127"/>
                <a:ea typeface="나눔명조" pitchFamily="18" charset="-127"/>
              </a:rPr>
              <a:t>이라 </a:t>
            </a:r>
            <a:r>
              <a:rPr lang="ko-KR" altLang="en-US" sz="1400" dirty="0" smtClean="0">
                <a:latin typeface="나눔명조" pitchFamily="18" charset="-127"/>
                <a:ea typeface="나눔명조" pitchFamily="18" charset="-127"/>
              </a:rPr>
              <a:t>함</a:t>
            </a:r>
            <a:endParaRPr lang="en-US" altLang="ko-KR" sz="1400" dirty="0">
              <a:latin typeface="나눔명조" panose="02020603020101020101" pitchFamily="18" charset="-127"/>
              <a:ea typeface="나눔명조" panose="02020603020101020101" pitchFamily="18" charset="-127"/>
            </a:endParaRPr>
          </a:p>
        </p:txBody>
      </p:sp>
      <p:sp>
        <p:nvSpPr>
          <p:cNvPr id="27" name="직사각형 26"/>
          <p:cNvSpPr/>
          <p:nvPr/>
        </p:nvSpPr>
        <p:spPr>
          <a:xfrm>
            <a:off x="7611406" y="3353796"/>
            <a:ext cx="3628208" cy="349942"/>
          </a:xfrm>
          <a:prstGeom prst="rect">
            <a:avLst/>
          </a:prstGeom>
          <a:solidFill>
            <a:srgbClr val="FD7777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1736027" y="3198167"/>
            <a:ext cx="560014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일본인의 계절감을 형성하는 중요한 </a:t>
            </a:r>
            <a:r>
              <a:rPr lang="ko-KR" altLang="en-US" sz="2400" b="1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풍물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32" name="타원 31"/>
          <p:cNvSpPr/>
          <p:nvPr/>
        </p:nvSpPr>
        <p:spPr>
          <a:xfrm>
            <a:off x="1155494" y="3269035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3" name="타원 32"/>
          <p:cNvSpPr/>
          <p:nvPr/>
        </p:nvSpPr>
        <p:spPr>
          <a:xfrm>
            <a:off x="1174150" y="4695305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4" name="직사각형 33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406" y="919057"/>
            <a:ext cx="3628208" cy="2279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5" name="그룹 34"/>
          <p:cNvGrpSpPr/>
          <p:nvPr/>
        </p:nvGrpSpPr>
        <p:grpSpPr>
          <a:xfrm>
            <a:off x="314852" y="-97899"/>
            <a:ext cx="1718587" cy="1229103"/>
            <a:chOff x="1499184" y="1742492"/>
            <a:chExt cx="3147461" cy="2251009"/>
          </a:xfrm>
        </p:grpSpPr>
        <p:pic>
          <p:nvPicPr>
            <p:cNvPr id="36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3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직사각형 36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11406" y="3873957"/>
            <a:ext cx="3628208" cy="2198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72053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직사각형 1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4B4B"/>
              </a:solidFill>
            </a:endParaRPr>
          </a:p>
        </p:txBody>
      </p:sp>
      <p:grpSp>
        <p:nvGrpSpPr>
          <p:cNvPr id="12" name="그룹 11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13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4" name="직사각형 13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651658" y="1065829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명소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도쿄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29" name="타원 28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479" y="1630235"/>
            <a:ext cx="876090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TextBox 29"/>
          <p:cNvSpPr txBox="1"/>
          <p:nvPr/>
        </p:nvSpPr>
        <p:spPr>
          <a:xfrm>
            <a:off x="8047022" y="1065828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치도리가후치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82479" y="1630235"/>
            <a:ext cx="8760903" cy="490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70412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27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651658" y="1065829"/>
            <a:ext cx="264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명소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오사</a:t>
            </a:r>
            <a:r>
              <a:rPr lang="ko-KR" altLang="en-US" sz="2400" dirty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카</a:t>
            </a:r>
          </a:p>
        </p:txBody>
      </p:sp>
      <p:sp>
        <p:nvSpPr>
          <p:cNvPr id="36" name="타원 35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8047022" y="1065828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오사카 성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469" y="1617392"/>
            <a:ext cx="8654155" cy="4906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4187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27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658" y="1065829"/>
            <a:ext cx="264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명소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교</a:t>
            </a:r>
            <a:r>
              <a:rPr lang="ko-KR" altLang="en-US" sz="2400" dirty="0" err="1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토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sp>
        <p:nvSpPr>
          <p:cNvPr id="11" name="타원 10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7022" y="1065828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기요미즈테라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470" y="1623317"/>
            <a:ext cx="8730912" cy="48889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1246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직사각형 8"/>
          <p:cNvSpPr/>
          <p:nvPr/>
        </p:nvSpPr>
        <p:spPr>
          <a:xfrm>
            <a:off x="11865429" y="0"/>
            <a:ext cx="326571" cy="6858000"/>
          </a:xfrm>
          <a:prstGeom prst="rect">
            <a:avLst/>
          </a:prstGeom>
          <a:solidFill>
            <a:srgbClr val="FD777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직사각형 24"/>
          <p:cNvSpPr/>
          <p:nvPr/>
        </p:nvSpPr>
        <p:spPr>
          <a:xfrm>
            <a:off x="842682" y="-369794"/>
            <a:ext cx="53788" cy="739588"/>
          </a:xfrm>
          <a:prstGeom prst="rect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FD5D8"/>
              </a:solidFill>
            </a:endParaRPr>
          </a:p>
        </p:txBody>
      </p:sp>
      <p:grpSp>
        <p:nvGrpSpPr>
          <p:cNvPr id="26" name="그룹 25"/>
          <p:cNvGrpSpPr/>
          <p:nvPr/>
        </p:nvGrpSpPr>
        <p:grpSpPr>
          <a:xfrm>
            <a:off x="314852" y="-97899"/>
            <a:ext cx="1718586" cy="1229103"/>
            <a:chOff x="1499184" y="1742492"/>
            <a:chExt cx="3147461" cy="2251009"/>
          </a:xfrm>
        </p:grpSpPr>
        <p:pic>
          <p:nvPicPr>
            <p:cNvPr id="27" name="Picture 2" descr="japan에 대한 이미지 검색결과"/>
            <p:cNvPicPr>
              <a:picLocks noChangeAspect="1" noChangeArrowheads="1"/>
            </p:cNvPicPr>
            <p:nvPr/>
          </p:nvPicPr>
          <p:blipFill rotWithShape="1">
            <a:blip r:embed="rId2" cstate="email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r="45386"/>
            <a:stretch/>
          </p:blipFill>
          <p:spPr bwMode="auto">
            <a:xfrm>
              <a:off x="1499184" y="1742492"/>
              <a:ext cx="2335698" cy="21431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직사각형 27"/>
            <p:cNvSpPr/>
            <p:nvPr/>
          </p:nvSpPr>
          <p:spPr>
            <a:xfrm>
              <a:off x="3470988" y="3135085"/>
              <a:ext cx="1175657" cy="85841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487268" y="308546"/>
            <a:ext cx="21798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4000" b="1" dirty="0">
                <a:latin typeface="함초롬바탕" pitchFamily="18" charset="-127"/>
                <a:ea typeface="함초롬바탕" pitchFamily="18" charset="-127"/>
                <a:cs typeface="함초롬바탕" pitchFamily="18" charset="-127"/>
              </a:rPr>
              <a:t>桜</a:t>
            </a:r>
            <a:r>
              <a:rPr lang="en-US" altLang="ko-KR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 ; </a:t>
            </a:r>
            <a:r>
              <a:rPr lang="ko-KR" altLang="en-US" sz="4000" dirty="0">
                <a:latin typeface="나눔명조 ExtraBold" pitchFamily="18" charset="-127"/>
                <a:ea typeface="나눔명조 ExtraBold" pitchFamily="18" charset="-127"/>
                <a:cs typeface="함초롬바탕" pitchFamily="18" charset="-127"/>
              </a:rPr>
              <a:t>벚꽃</a:t>
            </a:r>
            <a:endParaRPr lang="en-US" altLang="ko-K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나눔명조 ExtraBold" pitchFamily="18" charset="-127"/>
              <a:ea typeface="나눔명조 ExtraBold" pitchFamily="18" charset="-127"/>
              <a:cs typeface="함초롬바탕" pitchFamily="18" charset="-127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51658" y="1065829"/>
            <a:ext cx="26429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벚꽃 명소</a:t>
            </a:r>
            <a:r>
              <a:rPr lang="en-US" altLang="ko-KR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, </a:t>
            </a:r>
            <a:r>
              <a:rPr lang="ko-KR" altLang="en-US" sz="2400" dirty="0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오사</a:t>
            </a:r>
            <a:r>
              <a:rPr lang="ko-KR" altLang="en-US" sz="2400" dirty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카</a:t>
            </a:r>
          </a:p>
        </p:txBody>
      </p:sp>
      <p:sp>
        <p:nvSpPr>
          <p:cNvPr id="11" name="타원 10"/>
          <p:cNvSpPr/>
          <p:nvPr/>
        </p:nvSpPr>
        <p:spPr>
          <a:xfrm>
            <a:off x="1216954" y="1043537"/>
            <a:ext cx="434703" cy="434703"/>
          </a:xfrm>
          <a:prstGeom prst="ellipse">
            <a:avLst/>
          </a:prstGeom>
          <a:solidFill>
            <a:srgbClr val="FFD5D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E6E89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047022" y="1065828"/>
            <a:ext cx="23963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ko-KR" altLang="en-US" sz="2400" dirty="0" err="1" smtClean="0">
                <a:solidFill>
                  <a:srgbClr val="FF4B4B"/>
                </a:solidFill>
                <a:latin typeface="나눔명조 ExtraBold" pitchFamily="18" charset="-127"/>
                <a:ea typeface="나눔명조 ExtraBold" pitchFamily="18" charset="-127"/>
              </a:rPr>
              <a:t>요시노산</a:t>
            </a:r>
            <a:endParaRPr lang="ko-KR" altLang="en-US" sz="2400" dirty="0">
              <a:solidFill>
                <a:srgbClr val="FF4B4B"/>
              </a:solidFill>
              <a:latin typeface="나눔명조 ExtraBold" pitchFamily="18" charset="-127"/>
              <a:ea typeface="나눔명조 ExtraBold" pitchFamily="18" charset="-127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12470" y="1582059"/>
            <a:ext cx="8730912" cy="48701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9348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1150</TotalTime>
  <Words>251</Words>
  <Application>Microsoft Office PowerPoint</Application>
  <PresentationFormat>사용자 지정</PresentationFormat>
  <Paragraphs>35</Paragraphs>
  <Slides>9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9</vt:i4>
      </vt:variant>
    </vt:vector>
  </HeadingPairs>
  <TitlesOfParts>
    <vt:vector size="17" baseType="lpstr">
      <vt:lpstr>굴림</vt:lpstr>
      <vt:lpstr>Arial</vt:lpstr>
      <vt:lpstr>나눔명조 ExtraBold</vt:lpstr>
      <vt:lpstr>함초롬바탕</vt:lpstr>
      <vt:lpstr>나눔명조</vt:lpstr>
      <vt:lpstr>아리따-돋움(TTF)-SemiBold</vt:lpstr>
      <vt:lpstr>맑은 고딕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>LG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하태윤</dc:creator>
  <cp:lastModifiedBy>Windows User</cp:lastModifiedBy>
  <cp:revision>74</cp:revision>
  <dcterms:created xsi:type="dcterms:W3CDTF">2016-10-01T18:16:23Z</dcterms:created>
  <dcterms:modified xsi:type="dcterms:W3CDTF">2019-03-31T13:03:06Z</dcterms:modified>
</cp:coreProperties>
</file>