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871" r:id="rId13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2192000" cy="6858000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+mn-lt"/>
        <a:ea typeface="+mn-ea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showOutlineIcons="0">
    <p:restoredLeft sz="15620"/>
    <p:restoredTop sz="94660"/>
  </p:normalViewPr>
  <p:slideViewPr>
    <p:cSldViewPr snapToGrid="1" snapToObjects="1">
      <p:cViewPr varScale="1">
        <p:scale>
          <a:sx n="51" d="100"/>
          <a:sy n="51" d="100"/>
        </p:scale>
        <p:origin x="-660" y="-8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viewProps" Target="viewProps.xml"></Relationship><Relationship Id="rId25" Type="http://schemas.openxmlformats.org/officeDocument/2006/relationships/presProps" Target="presProps.xm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38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/>
          </p:cNvSpPr>
          <p:nvPr>
            <p:ph type="subTitle" idx="1"/>
          </p:nvPr>
        </p:nvSpPr>
        <p:spPr>
          <a:xfrm rot="0">
            <a:off x="1828800" y="3886200"/>
            <a:ext cx="8535035" cy="17557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3835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 idx="1"/>
          </p:nvPr>
        </p:nvSpPr>
        <p:spPr>
          <a:xfrm rot="0">
            <a:off x="609600" y="274320"/>
            <a:ext cx="8034655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3200" cy="1499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33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963295" y="4406900"/>
            <a:ext cx="1036320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/>
          </p:cNvSpPr>
          <p:nvPr>
            <p:ph type="obj" idx="2"/>
          </p:nvPr>
        </p:nvSpPr>
        <p:spPr>
          <a:xfrm rot="0">
            <a:off x="6193155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609600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/>
          </p:cNvSpPr>
          <p:nvPr>
            <p:ph type="body" idx="2"/>
          </p:nvPr>
        </p:nvSpPr>
        <p:spPr>
          <a:xfrm rot="0">
            <a:off x="6193155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4"/>
          <p:cNvSpPr txBox="1">
            <a:spLocks/>
          </p:cNvSpPr>
          <p:nvPr>
            <p:ph type="obj" idx="3"/>
          </p:nvPr>
        </p:nvSpPr>
        <p:spPr>
          <a:xfrm rot="0">
            <a:off x="609600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/>
          </p:cNvSpPr>
          <p:nvPr>
            <p:ph type="obj" idx="4"/>
          </p:nvPr>
        </p:nvSpPr>
        <p:spPr>
          <a:xfrm rot="0">
            <a:off x="6193155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날짜 개체 틀 7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바닥글 개체 틀 8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2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2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/>
          </p:cNvSpPr>
          <p:nvPr>
            <p:ph type="body" idx="2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그림 개체 틀 3"/>
          <p:cNvSpPr txBox="1">
            <a:spLocks/>
          </p:cNvSpPr>
          <p:nvPr>
            <p:ph type="pic" idx="2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4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2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3/27/2019</a:t>
            </a:fld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3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5028858941.png"></Relationship><Relationship Id="rId3" Type="http://schemas.openxmlformats.org/officeDocument/2006/relationships/image" Target="../media/fImage77152968467.jpeg"></Relationship><Relationship Id="rId4" Type="http://schemas.openxmlformats.org/officeDocument/2006/relationships/image" Target="../media/fImage1347641096334.jpe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178311286500.jpeg"></Relationship><Relationship Id="rId3" Type="http://schemas.openxmlformats.org/officeDocument/2006/relationships/image" Target="../media/fImage7038771369169.png"></Relationship><Relationship Id="rId4" Type="http://schemas.openxmlformats.org/officeDocument/2006/relationships/image" Target="../media/fImage7668371495724.png"></Relationship><Relationship Id="rId5" Type="http://schemas.openxmlformats.org/officeDocument/2006/relationships/image" Target="../media/fImage874351541478.jpe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816981619358.jpeg"></Relationship><Relationship Id="rId3" Type="http://schemas.openxmlformats.org/officeDocument/2006/relationships/image" Target="../media/fImage846101686962.jpe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hyperlink" Target="https://www.youtube.com/watch?v=RNryy1uXEFU" TargetMode="Externa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914400" y="2245360"/>
            <a:ext cx="103638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일본 애니메이션의 역사와 현주소</a:t>
            </a:r>
            <a:endParaRPr lang="ko-KR" altLang="en-US" sz="3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목차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○ 일본 애니메이션의 역사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1. 최초의 일본 애니메이션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2. 일본 애니메이션의 역사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○ 일본 애니메이션의 현 주소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최초의 일본 애니메이션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793875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《문지기 이모카와 무쿠조 이야기》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○ 최초의 일본 애니메이션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○ 1917년 1월에 제작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○ 제작자 : 시모카와 오텐 </a:t>
            </a:r>
            <a:r>
              <a:rPr lang="en-US" altLang="ko-KR" sz="2800" cap="none" dirty="0" smtClean="0" b="0" strike="noStrike">
                <a:solidFill>
                  <a:srgbClr val="222222"/>
                </a:solidFill>
                <a:latin typeface="sans-serif" charset="0"/>
                <a:ea typeface="sans-serif" charset="0"/>
              </a:rPr>
              <a:t>(下川凹天</a:t>
            </a:r>
            <a:r>
              <a:rPr lang="en-US" altLang="ko-KR" sz="2800" cap="none" dirty="0" smtClean="0" b="0" strike="noStrike">
                <a:solidFill>
                  <a:schemeClr val="tx1">
                    <a:lumMod val="95000"/>
                    <a:lumOff val="5000"/>
                  </a:schemeClr>
                </a:solidFill>
                <a:latin typeface="바탕" charset="0"/>
                <a:ea typeface="바탕" charset="0"/>
              </a:rPr>
              <a:t>)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바탕" charset="0"/>
                <a:ea typeface="바탕" charset="0"/>
              </a:rPr>
              <a:t>○ </a:t>
            </a: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칠판에 분필로 그리는 기법으로 제작된 작품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바탕" charset="0"/>
              <a:ea typeface="바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343535"/>
            <a:ext cx="10973435" cy="99504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애니메이션의 역사</a:t>
            </a:r>
            <a:endParaRPr lang="ko-KR" altLang="en-US" sz="5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0">
            <a:off x="0" y="2662555"/>
            <a:ext cx="12209780" cy="414655"/>
          </a:xfrm>
          <a:prstGeom prst="rect"/>
          <a:gradFill rotWithShape="1">
            <a:gsLst>
              <a:gs pos="0">
                <a:srgbClr val="DBF3CA"/>
              </a:gs>
              <a:gs pos="50000">
                <a:srgbClr val="E8F9DD"/>
              </a:gs>
              <a:gs pos="100000">
                <a:srgbClr val="F3FBEE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 1950                                        1960                                      1970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 rot="0">
            <a:off x="1798320" y="2786380"/>
            <a:ext cx="2291715" cy="3349625"/>
            <a:chOff x="1798320" y="2786380"/>
            <a:chExt cx="2291715" cy="3349625"/>
          </a:xfrm>
        </p:grpSpPr>
        <p:pic>
          <p:nvPicPr>
            <p:cNvPr id="4" name="그림 3" descr="C:/Users/user/AppData/Roaming/PolarisOffice/ETemp/2220_4265168/fImage502885894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1798320" y="3772535"/>
              <a:ext cx="2292350" cy="2230755"/>
            </a:xfrm>
            <a:prstGeom prst="ellipse"/>
            <a:noFill/>
            <a:ln w="0" cap="flat" cmpd="sng">
              <a:prstDash/>
            </a:ln>
          </p:spPr>
        </p:pic>
        <p:cxnSp>
          <p:nvCxnSpPr>
            <p:cNvPr id="5" name="도형 4"/>
            <p:cNvCxnSpPr/>
            <p:nvPr/>
          </p:nvCxnSpPr>
          <p:spPr>
            <a:xfrm rot="0" flipH="1">
              <a:off x="2944495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도형 5"/>
            <p:cNvSpPr>
              <a:spLocks/>
            </p:cNvSpPr>
            <p:nvPr/>
          </p:nvSpPr>
          <p:spPr>
            <a:xfrm rot="0">
              <a:off x="2106930" y="5774690"/>
              <a:ext cx="1684655" cy="36195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백사전(1958)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sp>
          <p:nvSpPr>
            <p:cNvPr id="7" name="도형 6"/>
            <p:cNvSpPr>
              <a:spLocks/>
            </p:cNvSpPr>
            <p:nvPr/>
          </p:nvSpPr>
          <p:spPr>
            <a:xfrm rot="0">
              <a:off x="2865120" y="278638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 rot="0">
            <a:off x="5833110" y="2786380"/>
            <a:ext cx="2292985" cy="3648075"/>
            <a:chOff x="5833110" y="2786380"/>
            <a:chExt cx="2292985" cy="3648075"/>
          </a:xfrm>
        </p:grpSpPr>
        <p:cxnSp>
          <p:nvCxnSpPr>
            <p:cNvPr id="8" name="도형 7"/>
            <p:cNvCxnSpPr/>
            <p:nvPr/>
          </p:nvCxnSpPr>
          <p:spPr>
            <a:xfrm rot="0" flipH="1">
              <a:off x="6973570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도형 8"/>
            <p:cNvSpPr>
              <a:spLocks/>
            </p:cNvSpPr>
            <p:nvPr/>
          </p:nvSpPr>
          <p:spPr>
            <a:xfrm rot="0">
              <a:off x="6903085" y="278638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pic>
          <p:nvPicPr>
            <p:cNvPr id="10" name="그림 9" descr="C:/Users/user/AppData/Roaming/PolarisOffice/ETemp/2220_4265168/fImage77152968467.jpe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5833110" y="3773170"/>
              <a:ext cx="2293620" cy="2228850"/>
            </a:xfrm>
            <a:prstGeom prst="ellipse"/>
            <a:noFill/>
            <a:ln w="0" cap="flat" cmpd="sng">
              <a:prstDash/>
            </a:ln>
          </p:spPr>
        </p:pic>
        <p:sp>
          <p:nvSpPr>
            <p:cNvPr id="11" name="도형 10"/>
            <p:cNvSpPr>
              <a:spLocks/>
            </p:cNvSpPr>
            <p:nvPr/>
          </p:nvSpPr>
          <p:spPr>
            <a:xfrm rot="0">
              <a:off x="6138545" y="5829300"/>
              <a:ext cx="1684655" cy="60579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철완 아톰(1958)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 rot="0">
            <a:off x="9422130" y="2786380"/>
            <a:ext cx="2292985" cy="3349625"/>
            <a:chOff x="9422130" y="2786380"/>
            <a:chExt cx="2292985" cy="3349625"/>
          </a:xfrm>
        </p:grpSpPr>
        <p:pic>
          <p:nvPicPr>
            <p:cNvPr id="19" name="그림 18" descr="C:/Users/user/AppData/Roaming/PolarisOffice/ETemp/2220_4265168/fImage1347641096334.jpe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9422130" y="3754755"/>
              <a:ext cx="2293620" cy="2228850"/>
            </a:xfrm>
            <a:prstGeom prst="ellipse"/>
            <a:noFill/>
            <a:ln w="0" cap="flat" cmpd="sng">
              <a:prstDash/>
            </a:ln>
          </p:spPr>
        </p:pic>
        <p:cxnSp>
          <p:nvCxnSpPr>
            <p:cNvPr id="15" name="도형 14"/>
            <p:cNvCxnSpPr/>
            <p:nvPr/>
          </p:nvCxnSpPr>
          <p:spPr>
            <a:xfrm rot="0" flipH="1">
              <a:off x="10542270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도형 15"/>
            <p:cNvSpPr>
              <a:spLocks/>
            </p:cNvSpPr>
            <p:nvPr/>
          </p:nvSpPr>
          <p:spPr>
            <a:xfrm rot="0">
              <a:off x="10471785" y="278638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sp>
          <p:nvSpPr>
            <p:cNvPr id="18" name="도형 17"/>
            <p:cNvSpPr>
              <a:spLocks/>
            </p:cNvSpPr>
            <p:nvPr/>
          </p:nvSpPr>
          <p:spPr>
            <a:xfrm rot="0">
              <a:off x="9769475" y="5774690"/>
              <a:ext cx="1684655" cy="36195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마징가Z(1972)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343535"/>
            <a:ext cx="10973435" cy="99504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애니메이션의 역사</a:t>
            </a:r>
            <a:endParaRPr lang="ko-KR" altLang="en-US" sz="5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0">
            <a:off x="0" y="2662555"/>
            <a:ext cx="12209780" cy="414655"/>
          </a:xfrm>
          <a:prstGeom prst="rect"/>
          <a:gradFill rotWithShape="1">
            <a:gsLst>
              <a:gs pos="0">
                <a:srgbClr val="C8ECB5"/>
              </a:gs>
              <a:gs pos="50000">
                <a:srgbClr val="DDF4D2"/>
              </a:gs>
              <a:gs pos="100000">
                <a:srgbClr val="EEFAEA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 1970                                            1980                                      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 rot="0">
            <a:off x="175895" y="2777490"/>
            <a:ext cx="2292985" cy="3576955"/>
            <a:chOff x="175895" y="2777490"/>
            <a:chExt cx="2292985" cy="3576955"/>
          </a:xfrm>
        </p:grpSpPr>
        <p:pic>
          <p:nvPicPr>
            <p:cNvPr id="14" name="그림 13" descr="C:/Users/user/AppData/Roaming/PolarisOffice/ETemp/2220_4265168/fImage1178311286500.jpe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175895" y="3775710"/>
              <a:ext cx="2293620" cy="2228850"/>
            </a:xfrm>
            <a:prstGeom prst="ellipse"/>
            <a:noFill/>
            <a:ln w="0" cap="flat" cmpd="sng">
              <a:prstDash/>
            </a:ln>
          </p:spPr>
        </p:pic>
        <p:cxnSp>
          <p:nvCxnSpPr>
            <p:cNvPr id="5" name="도형 4"/>
            <p:cNvCxnSpPr/>
            <p:nvPr/>
          </p:nvCxnSpPr>
          <p:spPr>
            <a:xfrm rot="0" flipH="1">
              <a:off x="1316355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도형 5"/>
            <p:cNvSpPr>
              <a:spLocks/>
            </p:cNvSpPr>
            <p:nvPr/>
          </p:nvSpPr>
          <p:spPr>
            <a:xfrm rot="0">
              <a:off x="309880" y="5765800"/>
              <a:ext cx="2013585" cy="58928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우주전함 야마토(1974)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sp>
          <p:nvSpPr>
            <p:cNvPr id="7" name="도형 6"/>
            <p:cNvSpPr>
              <a:spLocks/>
            </p:cNvSpPr>
            <p:nvPr/>
          </p:nvSpPr>
          <p:spPr>
            <a:xfrm rot="0">
              <a:off x="1236980" y="277749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 rot="0">
            <a:off x="2842895" y="2777490"/>
            <a:ext cx="2292985" cy="3576955"/>
            <a:chOff x="2842895" y="2777490"/>
            <a:chExt cx="2292985" cy="3576955"/>
          </a:xfrm>
        </p:grpSpPr>
        <p:cxnSp>
          <p:nvCxnSpPr>
            <p:cNvPr id="18" name="도형 17"/>
            <p:cNvCxnSpPr/>
            <p:nvPr/>
          </p:nvCxnSpPr>
          <p:spPr>
            <a:xfrm rot="0" flipH="1">
              <a:off x="3985894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도형 19"/>
            <p:cNvSpPr>
              <a:spLocks/>
            </p:cNvSpPr>
            <p:nvPr/>
          </p:nvSpPr>
          <p:spPr>
            <a:xfrm rot="0">
              <a:off x="3906520" y="277749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pic>
          <p:nvPicPr>
            <p:cNvPr id="21" name="그림 20" descr="C:/Users/user/AppData/Roaming/PolarisOffice/ETemp/2220_4265168/fImage7038771369169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2842895" y="3818255"/>
              <a:ext cx="2293620" cy="2228850"/>
            </a:xfrm>
            <a:prstGeom prst="ellipse"/>
            <a:noFill/>
            <a:ln w="0" cap="flat" cmpd="sng">
              <a:prstDash/>
            </a:ln>
          </p:spPr>
        </p:pic>
        <p:sp>
          <p:nvSpPr>
            <p:cNvPr id="19" name="도형 18"/>
            <p:cNvSpPr>
              <a:spLocks/>
            </p:cNvSpPr>
            <p:nvPr/>
          </p:nvSpPr>
          <p:spPr>
            <a:xfrm rot="0">
              <a:off x="2979420" y="5765800"/>
              <a:ext cx="2013585" cy="58928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기동전사 건담(1979)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 rot="0">
            <a:off x="8983345" y="2777490"/>
            <a:ext cx="2292350" cy="3576955"/>
            <a:chOff x="8983345" y="2777490"/>
            <a:chExt cx="2292350" cy="3576955"/>
          </a:xfrm>
        </p:grpSpPr>
        <p:cxnSp>
          <p:nvCxnSpPr>
            <p:cNvPr id="29" name="도형 28"/>
            <p:cNvCxnSpPr/>
            <p:nvPr/>
          </p:nvCxnSpPr>
          <p:spPr>
            <a:xfrm rot="0" flipH="1">
              <a:off x="10126345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도형 29"/>
            <p:cNvSpPr>
              <a:spLocks/>
            </p:cNvSpPr>
            <p:nvPr/>
          </p:nvSpPr>
          <p:spPr>
            <a:xfrm rot="0">
              <a:off x="10046970" y="277749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pic>
          <p:nvPicPr>
            <p:cNvPr id="31" name="그림 30" descr="C:/Users/user/AppData/Roaming/PolarisOffice/ETemp/2220_4265168/fImage7668371495724.pn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0">
              <a:off x="8983345" y="3787775"/>
              <a:ext cx="2292985" cy="2228850"/>
            </a:xfrm>
            <a:prstGeom prst="ellipse"/>
            <a:noFill/>
            <a:ln w="0" cap="flat" cmpd="sng">
              <a:prstDash/>
            </a:ln>
          </p:spPr>
        </p:pic>
        <p:sp>
          <p:nvSpPr>
            <p:cNvPr id="32" name="도형 31"/>
            <p:cNvSpPr>
              <a:spLocks/>
            </p:cNvSpPr>
            <p:nvPr/>
          </p:nvSpPr>
          <p:spPr>
            <a:xfrm rot="0">
              <a:off x="9119870" y="5765800"/>
              <a:ext cx="2013585" cy="58928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드래곤볼(1986)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 rot="0">
            <a:off x="5948680" y="2777490"/>
            <a:ext cx="2390140" cy="3576955"/>
            <a:chOff x="5948680" y="2777490"/>
            <a:chExt cx="2390140" cy="3576955"/>
          </a:xfrm>
        </p:grpSpPr>
        <p:cxnSp>
          <p:nvCxnSpPr>
            <p:cNvPr id="34" name="도형 33"/>
            <p:cNvCxnSpPr/>
            <p:nvPr/>
          </p:nvCxnSpPr>
          <p:spPr>
            <a:xfrm rot="0" flipH="1">
              <a:off x="7153910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도형 34"/>
            <p:cNvSpPr>
              <a:spLocks/>
            </p:cNvSpPr>
            <p:nvPr/>
          </p:nvSpPr>
          <p:spPr>
            <a:xfrm rot="0">
              <a:off x="7074535" y="277749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pic>
          <p:nvPicPr>
            <p:cNvPr id="36" name="그림 35" descr="C:/Users/user/AppData/Roaming/PolarisOffice/ETemp/2220_4265168/fImage874351541478.jpeg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0">
              <a:off x="5948680" y="3766820"/>
              <a:ext cx="2390775" cy="2228850"/>
            </a:xfrm>
            <a:prstGeom prst="ellipse"/>
            <a:noFill/>
            <a:ln w="0" cap="flat" cmpd="sng">
              <a:prstDash/>
            </a:ln>
          </p:spPr>
        </p:pic>
        <p:sp>
          <p:nvSpPr>
            <p:cNvPr id="37" name="도형 36"/>
            <p:cNvSpPr>
              <a:spLocks/>
            </p:cNvSpPr>
            <p:nvPr/>
          </p:nvSpPr>
          <p:spPr>
            <a:xfrm rot="0">
              <a:off x="6147435" y="5765800"/>
              <a:ext cx="2013585" cy="58928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바람계곡의 나우시카 (1984)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343535"/>
            <a:ext cx="10973435" cy="99504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애니메이션의 역사</a:t>
            </a:r>
            <a:endParaRPr lang="ko-KR" altLang="en-US" sz="5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0">
            <a:off x="0" y="2662555"/>
            <a:ext cx="12209780" cy="414655"/>
          </a:xfrm>
          <a:prstGeom prst="rect"/>
          <a:gradFill rotWithShape="1">
            <a:gsLst>
              <a:gs pos="0">
                <a:srgbClr val="DBF3CA"/>
              </a:gs>
              <a:gs pos="50000">
                <a:srgbClr val="E8F9DD"/>
              </a:gs>
              <a:gs pos="100000">
                <a:srgbClr val="F3FBEE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1990                                                                              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 rot="0">
            <a:off x="1798320" y="2786380"/>
            <a:ext cx="2292985" cy="3799205"/>
            <a:chOff x="1798320" y="2786380"/>
            <a:chExt cx="2292985" cy="3799205"/>
          </a:xfrm>
        </p:grpSpPr>
        <p:pic>
          <p:nvPicPr>
            <p:cNvPr id="4" name="그림 3" descr="C:/Users/user/AppData/Roaming/PolarisOffice/ETemp/2220_4265168/fImage1816981619358.jpe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0">
              <a:off x="1798320" y="3787140"/>
              <a:ext cx="2293620" cy="2228850"/>
            </a:xfrm>
            <a:prstGeom prst="ellipse"/>
            <a:noFill/>
            <a:ln w="0" cap="flat" cmpd="sng">
              <a:prstDash/>
            </a:ln>
          </p:spPr>
        </p:pic>
        <p:cxnSp>
          <p:nvCxnSpPr>
            <p:cNvPr id="5" name="도형 4"/>
            <p:cNvCxnSpPr/>
            <p:nvPr/>
          </p:nvCxnSpPr>
          <p:spPr>
            <a:xfrm rot="0" flipH="1">
              <a:off x="2944495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도형 5"/>
            <p:cNvSpPr>
              <a:spLocks/>
            </p:cNvSpPr>
            <p:nvPr/>
          </p:nvSpPr>
          <p:spPr>
            <a:xfrm rot="0">
              <a:off x="2106930" y="5774690"/>
              <a:ext cx="1684655" cy="81153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미소녀 전사 세일러문 (1992)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sp>
          <p:nvSpPr>
            <p:cNvPr id="7" name="도형 6"/>
            <p:cNvSpPr>
              <a:spLocks/>
            </p:cNvSpPr>
            <p:nvPr/>
          </p:nvSpPr>
          <p:spPr>
            <a:xfrm rot="0">
              <a:off x="2865120" y="278638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 rot="0">
            <a:off x="5833110" y="2786380"/>
            <a:ext cx="2292350" cy="3603625"/>
            <a:chOff x="5833110" y="2786380"/>
            <a:chExt cx="2292350" cy="3603625"/>
          </a:xfrm>
        </p:grpSpPr>
        <p:cxnSp>
          <p:nvCxnSpPr>
            <p:cNvPr id="8" name="도형 7"/>
            <p:cNvCxnSpPr/>
            <p:nvPr/>
          </p:nvCxnSpPr>
          <p:spPr>
            <a:xfrm rot="0" flipH="1">
              <a:off x="6973570" y="2954020"/>
              <a:ext cx="5080" cy="828675"/>
            </a:xfrm>
            <a:prstGeom prst="line"/>
            <a:ln w="635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도형 8"/>
            <p:cNvSpPr>
              <a:spLocks/>
            </p:cNvSpPr>
            <p:nvPr/>
          </p:nvSpPr>
          <p:spPr>
            <a:xfrm rot="0">
              <a:off x="6903085" y="2786380"/>
              <a:ext cx="167640" cy="168275"/>
            </a:xfrm>
            <a:prstGeom prst="ellips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  <p:pic>
          <p:nvPicPr>
            <p:cNvPr id="10" name="그림 9" descr="C:/Users/user/AppData/Roaming/PolarisOffice/ETemp/2220_4265168/fImage846101686962.jpe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0">
              <a:off x="5833110" y="3769360"/>
              <a:ext cx="2292985" cy="2159635"/>
            </a:xfrm>
            <a:prstGeom prst="ellipse"/>
            <a:noFill/>
            <a:ln w="0" cap="flat" cmpd="sng">
              <a:prstDash/>
            </a:ln>
          </p:spPr>
        </p:pic>
        <p:sp>
          <p:nvSpPr>
            <p:cNvPr id="11" name="도형 10"/>
            <p:cNvSpPr>
              <a:spLocks/>
            </p:cNvSpPr>
            <p:nvPr/>
          </p:nvSpPr>
          <p:spPr>
            <a:xfrm rot="0">
              <a:off x="5916295" y="5784850"/>
              <a:ext cx="2129790" cy="60579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vert="horz" anchor="ctr">
              <a:noAutofit/>
            </a:bodyPr>
            <a:lstStyle/>
            <a:p>
              <a:pPr marL="0" indent="0" algn="ctr" fontAlgn="auto" defTabSz="5080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맑은 고딕" charset="0"/>
                  <a:ea typeface="맑은 고딕" charset="0"/>
                </a:rPr>
                <a:t>신세기 에반게리온 (1995)</a:t>
              </a:r>
              <a:endParaRPr lang="ko-KR" altLang="en-US" sz="1800" cap="none" dirty="0" smtClean="0" b="0" strike="noStrike">
                <a:latin typeface="맑은 고딕" charset="0"/>
                <a:ea typeface="맑은 고딕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일본 애니메이션의 현주소</a:t>
            </a:r>
            <a:endParaRPr lang="ko-KR" altLang="en-US" sz="5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○ 문제점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→ 작품의 주제와 내용이 안맞는 경우 多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→ 그저 선정성과 단순히 폭력적인 작품 多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→ 애니메이션 품질의 동등화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→ 애니메이터의 열약한 업무 환경 (저임금 과잉노동)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일본 애니메이션의 현주소</a:t>
            </a:r>
            <a:endParaRPr lang="ko-KR" altLang="en-US" sz="5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○ 현황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→ 품질과는 별개로 양적인 측면 확장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→ 기존의 일본시장이 아닌 해외시장 수출 多 (넷플릭스, 아마존)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40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동영상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40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○ 하나와 헤코나이 명검 이야기 (1917년)</a:t>
            </a:r>
            <a:endParaRPr lang="ko-KR" altLang="en-US" sz="30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563C1"/>
                </a:solidFill>
                <a:latin typeface="맑은 고딕" charset="0"/>
                <a:ea typeface="맑은 고딕" charset="0"/>
                <a:hlinkClick r:id="rId2"/>
              </a:rPr>
              <a:t>https://www.youtube.com/watch?v=RNryy1uXEFU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9</Pages>
  <Paragraphs>0</Paragraphs>
  <Words>24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진수 손</dc:creator>
  <cp:lastModifiedBy>진수 손</cp:lastModifiedBy>
</cp:coreProperties>
</file>