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ko-KR"/>
    </a:defPPr>
    <a:lvl1pPr marL="0" indent="0" algn="l" defTabSz="914400">
      <a:buNone/>
      <a:defRPr lang="ko-KR" sz="1800" baseline="0" smtClean="0">
        <a:solidFill>
          <a:srgbClr val="000000"/>
        </a:solidFill>
        <a:latin typeface="+mn-lt"/>
        <a:ea typeface="+mn-ea"/>
      </a:defRPr>
    </a:lvl1pPr>
    <a:lvl2pPr marL="457200" lvl="1" indent="0" defTabSz="914400">
      <a:defRPr lang="ko-KR" smtClean="0"/>
    </a:lvl2pPr>
    <a:lvl3pPr marL="914400" lvl="2" indent="0" defTabSz="914400">
      <a:defRPr lang="ko-KR" smtClean="0"/>
    </a:lvl3pPr>
    <a:lvl4pPr marL="1371600" lvl="3" indent="0" defTabSz="914400">
      <a:defRPr lang="ko-KR" smtClean="0"/>
    </a:lvl4pPr>
    <a:lvl5pPr marL="1828800" lvl="4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558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/>
          </p:nvPr>
        </p:nvSpPr>
        <p:spPr>
          <a:xfrm>
            <a:off x="914400" y="2131060"/>
            <a:ext cx="10363835" cy="147193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5035" cy="175577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 txBox="1">
            <a:spLocks noGrp="1"/>
          </p:cNvSpPr>
          <p:nvPr>
            <p:ph type="title" orient="vert"/>
          </p:nvPr>
        </p:nvSpPr>
        <p:spPr>
          <a:xfrm>
            <a:off x="8839200" y="274320"/>
            <a:ext cx="2743835" cy="5852795"/>
          </a:xfrm>
          <a:prstGeom prst="rect">
            <a:avLst/>
          </a:prstGeom>
        </p:spPr>
        <p:txBody>
          <a:bodyPr vert="eaVert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>
            <a:off x="609600" y="274320"/>
            <a:ext cx="8034655" cy="5852795"/>
          </a:xfrm>
          <a:prstGeom prst="rect">
            <a:avLst/>
          </a:prstGeom>
        </p:spPr>
        <p:txBody>
          <a:bodyPr vert="eaVert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10973435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963295" y="2908300"/>
            <a:ext cx="10363200" cy="149923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33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533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963295" y="4406900"/>
            <a:ext cx="10363200" cy="136334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5389880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내용 개체 틀 3"/>
          <p:cNvSpPr txBox="1">
            <a:spLocks noGrp="1"/>
          </p:cNvSpPr>
          <p:nvPr>
            <p:ph idx="2"/>
          </p:nvPr>
        </p:nvSpPr>
        <p:spPr>
          <a:xfrm>
            <a:off x="6193155" y="1600200"/>
            <a:ext cx="5389880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536700"/>
            <a:ext cx="5389880" cy="64071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idx="2"/>
          </p:nvPr>
        </p:nvSpPr>
        <p:spPr>
          <a:xfrm>
            <a:off x="6193155" y="1536700"/>
            <a:ext cx="5389880" cy="64071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내용 개체 틀 4"/>
          <p:cNvSpPr txBox="1">
            <a:spLocks noGrp="1"/>
          </p:cNvSpPr>
          <p:nvPr>
            <p:ph idx="3"/>
          </p:nvPr>
        </p:nvSpPr>
        <p:spPr>
          <a:xfrm>
            <a:off x="609600" y="2176780"/>
            <a:ext cx="5389880" cy="39503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내용 개체 틀 5"/>
          <p:cNvSpPr txBox="1">
            <a:spLocks noGrp="1"/>
          </p:cNvSpPr>
          <p:nvPr>
            <p:ph idx="4"/>
          </p:nvPr>
        </p:nvSpPr>
        <p:spPr>
          <a:xfrm>
            <a:off x="6193155" y="2176780"/>
            <a:ext cx="5389880" cy="39503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날짜 개체 틀 7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바닥글 개체 틀 8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슬라이드 번호 개체 틀 2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날짜 개체 틀 3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4011930" cy="116205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idx="1"/>
          </p:nvPr>
        </p:nvSpPr>
        <p:spPr>
          <a:xfrm>
            <a:off x="4767580" y="457200"/>
            <a:ext cx="6815455" cy="54870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idx="2"/>
          </p:nvPr>
        </p:nvSpPr>
        <p:spPr>
          <a:xfrm>
            <a:off x="609600" y="1435735"/>
            <a:ext cx="4011930" cy="4691380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4011930" cy="116205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435735"/>
            <a:ext cx="4011930" cy="4691380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그림 개체 틀 3"/>
          <p:cNvSpPr txBox="1">
            <a:spLocks noGrp="1"/>
          </p:cNvSpPr>
          <p:nvPr>
            <p:ph type="pic" idx="2"/>
          </p:nvPr>
        </p:nvSpPr>
        <p:spPr>
          <a:xfrm>
            <a:off x="4767580" y="457200"/>
            <a:ext cx="6815455" cy="54870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그림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3435" cy="4526915"/>
          </a:xfrm>
          <a:prstGeom prst="rect">
            <a:avLst/>
          </a:prstGeom>
        </p:spPr>
        <p:txBody>
          <a:bodyPr vert="eaVert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3435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4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800" b="0" strike="noStrike" cap="none" dirty="0" smtClean="0"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2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b="0" strike="noStrike" cap="none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31/03/2019</a:t>
            </a:fld>
            <a:endParaRPr lang="ko-KR" altLang="en-US" sz="1800" b="0" strike="noStrike" cap="none" dirty="0" smtClean="0"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3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strike="noStrike" cap="none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  <p:txStyles>
    <p:titleStyle>
      <a:lvl1pPr marL="0" indent="0" algn="ctr" defTabSz="914400" latinLnBrk="1">
        <a:buNone/>
        <a:defRPr lang="ko-KR" sz="4400" baseline="0" smtClean="0">
          <a:solidFill>
            <a:srgbClr val="00000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/>
        <a:buChar char="•"/>
        <a:defRPr lang="ko-KR" sz="280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742950" lvl="1" indent="-285750" defTabSz="914400" latinLnBrk="1">
        <a:buChar char="-"/>
        <a:defRPr lang="ko-KR" sz="2400" smtClean="0"/>
      </a:lvl2pPr>
      <a:lvl3pPr marL="1143000" lvl="2" indent="-228600" defTabSz="914400" latinLnBrk="1">
        <a:buChar char="●"/>
        <a:defRPr lang="ko-KR" sz="2000" smtClean="0"/>
      </a:lvl3pPr>
      <a:lvl4pPr marL="1600200" lvl="3" indent="-228600" defTabSz="914400" latinLnBrk="1">
        <a:buChar char="-"/>
        <a:defRPr lang="ko-KR" sz="1800" smtClean="0"/>
      </a:lvl4pPr>
      <a:lvl5pPr marL="2057400" lvl="4" indent="-228600" defTabSz="914400" latinLnBrk="1">
        <a:buChar char="»"/>
        <a:defRPr lang="ko-KR" sz="1800" smtClean="0"/>
      </a:lvl5pPr>
    </p:bodyStyle>
    <p:otherStyle>
      <a:lvl1pPr marL="0" indent="0" algn="l" defTabSz="914400" latinLnBrk="1">
        <a:buNone/>
        <a:defRPr lang="ko-KR" sz="180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457200" lvl="1" indent="0" defTabSz="914400" latinLnBrk="1">
        <a:defRPr lang="ko-KR" smtClean="0"/>
      </a:lvl2pPr>
      <a:lvl3pPr marL="914400" lvl="2" indent="0" defTabSz="914400" latinLnBrk="1">
        <a:defRPr lang="ko-KR" smtClean="0"/>
      </a:lvl3pPr>
      <a:lvl4pPr marL="1371600" lvl="3" indent="0" defTabSz="914400" latinLnBrk="1">
        <a:defRPr lang="ko-KR" smtClean="0"/>
      </a:lvl4pPr>
      <a:lvl5pPr marL="1828800" lvl="4" indent="0" defTabSz="914400" latinLnBrk="1">
        <a:defRPr lang="ko-KR" smtClean="0"/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ews.naver.com/main/read.nhn?mode=LPOD&amp;mid=tvh&amp;oid=052&amp;aid=00002867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/>
          </p:nvPr>
        </p:nvSpPr>
        <p:spPr>
          <a:xfrm>
            <a:off x="914400" y="2131060"/>
            <a:ext cx="10363835" cy="147193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조선왕국전도</a:t>
            </a:r>
            <a:endParaRPr lang="ko-KR" altLang="en-US" sz="5865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5035" cy="175577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호텔관광학과 </a:t>
            </a:r>
            <a:r>
              <a:rPr lang="en-US" altLang="ko-KR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19</a:t>
            </a:r>
            <a:r>
              <a:rPr lang="ko-KR" altLang="en-US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학번</a:t>
            </a:r>
            <a:endParaRPr lang="en-US" altLang="ko-KR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21912998 </a:t>
            </a:r>
            <a:r>
              <a:rPr lang="en-US" altLang="ko-KR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성영민</a:t>
            </a:r>
            <a:endParaRPr lang="ko-KR" altLang="en-US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2"/>
          </p:nvPr>
        </p:nvSpPr>
        <p:spPr>
          <a:xfrm>
            <a:off x="4842510" y="1518285"/>
            <a:ext cx="5389880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제작- J.B.B. 당빌(프랑스)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년도- 1737년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소장처- 서울역사박물관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서양 최초 조선전도</a:t>
            </a: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8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577485" y="18864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b="0" strike="noStrike" cap="none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조선왕국전도</a:t>
            </a:r>
            <a:endParaRPr lang="ko-KR" altLang="en-US" sz="4400" b="0" strike="noStrike" cap="none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3" name="내용 개체 틀 2" descr="C:/Users/sym20/AppData/Roaming/PolarisOffice/ETemp/13136_895936/fImage440717341.jpe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1424" y="1124744"/>
            <a:ext cx="3528392" cy="52645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ko-KR" altLang="en-US" dirty="0" smtClean="0"/>
              <a:t>조선왕국전도와 독도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울릉도와 독도를 우리영토로 표기하고 있는 서양 최초 조선전도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/>
              <a:t>조선왕국전도에는 간도지역이 분명하게 우리 영토로 표시되어 </a:t>
            </a:r>
            <a:r>
              <a:rPr lang="ko-KR" altLang="en-US" sz="2400" dirty="0" smtClean="0"/>
              <a:t>있음</a:t>
            </a:r>
            <a:r>
              <a:rPr lang="en-US" altLang="ko-KR" sz="2400" dirty="0" smtClean="0"/>
              <a:t>.</a:t>
            </a: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/>
              <a:t>지형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산세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수 </a:t>
            </a:r>
            <a:r>
              <a:rPr lang="ko-KR" altLang="en-US" sz="2400" dirty="0"/>
              <a:t>및 경</a:t>
            </a:r>
            <a:r>
              <a:rPr lang="en-US" altLang="ko-KR" sz="2400" dirty="0"/>
              <a:t>․</a:t>
            </a:r>
            <a:r>
              <a:rPr lang="ko-KR" altLang="en-US" sz="2400" dirty="0"/>
              <a:t>위도까지 매우 </a:t>
            </a:r>
            <a:r>
              <a:rPr lang="ko-KR" altLang="en-US" sz="2400" dirty="0" smtClean="0"/>
              <a:t>정확함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독도가 </a:t>
            </a:r>
            <a:r>
              <a:rPr lang="ko-KR" altLang="en-US" sz="2400" dirty="0"/>
              <a:t>‘</a:t>
            </a:r>
            <a:r>
              <a:rPr lang="en-US" altLang="ko-KR" sz="2400" dirty="0" err="1" smtClean="0"/>
              <a:t>Tchian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chan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tao</a:t>
            </a:r>
            <a:r>
              <a:rPr lang="en-US" altLang="ko-KR" sz="2400" dirty="0" smtClean="0"/>
              <a:t>’</a:t>
            </a:r>
            <a:r>
              <a:rPr lang="ko-KR" altLang="en-US" sz="2400" dirty="0"/>
              <a:t>로 표기되어 울릉도와 나란히 </a:t>
            </a:r>
            <a:r>
              <a:rPr lang="ko-KR" altLang="en-US" sz="2400" dirty="0" smtClean="0"/>
              <a:t>동해안에 근접하여 그려져 있음</a:t>
            </a: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21689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263352" y="188640"/>
            <a:ext cx="10973435" cy="1143635"/>
          </a:xfrm>
        </p:spPr>
        <p:txBody>
          <a:bodyPr/>
          <a:lstStyle/>
          <a:p>
            <a:r>
              <a:rPr lang="en-US" altLang="ko-KR" dirty="0" smtClean="0"/>
              <a:t>    </a:t>
            </a:r>
            <a:r>
              <a:rPr lang="en-US" altLang="ko-KR" dirty="0" err="1" smtClean="0"/>
              <a:t>조선왕국전도에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표시</a:t>
            </a:r>
            <a:r>
              <a:rPr lang="en-US" altLang="ko-KR" dirty="0" smtClean="0"/>
              <a:t> 된 </a:t>
            </a:r>
            <a:r>
              <a:rPr lang="en-US" altLang="ko-KR" dirty="0" err="1" smtClean="0"/>
              <a:t>독도</a:t>
            </a:r>
            <a:endParaRPr lang="ko-KR" altLang="en-US" dirty="0" smtClean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 descr="C:/Users/sym20/AppData/Roaming/PolarisOffice/ETemp/13136_895936/fImage98690818467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1191869"/>
            <a:ext cx="6984776" cy="5183240"/>
          </a:xfrm>
          <a:prstGeom prst="rect">
            <a:avLst/>
          </a:prstGeom>
          <a:noFill/>
        </p:spPr>
      </p:pic>
      <p:sp>
        <p:nvSpPr>
          <p:cNvPr id="6" name="내용 개체 틀 5"/>
          <p:cNvSpPr>
            <a:spLocks noGrp="1"/>
          </p:cNvSpPr>
          <p:nvPr>
            <p:ph idx="2"/>
          </p:nvPr>
        </p:nvSpPr>
        <p:spPr>
          <a:xfrm>
            <a:off x="6193155" y="1587260"/>
            <a:ext cx="5389880" cy="45269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독도를 </a:t>
            </a:r>
            <a:r>
              <a:rPr lang="en-US" altLang="ko-KR" sz="2400" dirty="0" smtClean="0"/>
              <a:t>‘</a:t>
            </a:r>
            <a:r>
              <a:rPr lang="en-US" altLang="ko-KR" sz="2400" dirty="0" err="1" smtClean="0"/>
              <a:t>Tchian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chan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tao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로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표기</a:t>
            </a: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울릉도는 </a:t>
            </a:r>
            <a:r>
              <a:rPr lang="en-US" altLang="ko-KR" sz="2400" dirty="0" smtClean="0"/>
              <a:t>‘Fang Ling Tao’</a:t>
            </a:r>
            <a:r>
              <a:rPr lang="ko-KR" altLang="en-US" sz="2400" dirty="0" smtClean="0"/>
              <a:t>로 표기</a:t>
            </a:r>
            <a:endParaRPr lang="en-US" altLang="ko-K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조선왕국전도 관련 영상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hlinkClick r:id="rId2"/>
              </a:rPr>
              <a:t>https://news.naver.com/main/read.nhn?mode=LPOD&amp;mid=tvh&amp;oid=052&amp;aid=0000286764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en-US" altLang="ko-KR" dirty="0" smtClean="0"/>
              <a:t>1</a:t>
            </a:r>
            <a:r>
              <a:rPr lang="ko-KR" altLang="en-US" dirty="0" smtClean="0"/>
              <a:t>분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초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1850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오피스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Pages>3</Pages>
  <Words>108</Words>
  <Characters>0</Characters>
  <Application>Microsoft Office PowerPoint</Application>
  <DocSecurity>0</DocSecurity>
  <PresentationFormat>사용자 지정</PresentationFormat>
  <Lines>0</Lines>
  <Paragraphs>29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오피스 테마</vt:lpstr>
      <vt:lpstr>조선왕국전도</vt:lpstr>
      <vt:lpstr>조선왕국전도</vt:lpstr>
      <vt:lpstr>조선왕국전도와 독도</vt:lpstr>
      <vt:lpstr>    조선왕국전도에 표시 된 독도</vt:lpstr>
      <vt:lpstr>조선왕국전도 관련 영상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조선왕국전도</dc:title>
  <dc:creator>sym20</dc:creator>
  <cp:lastModifiedBy>Windows 사용자</cp:lastModifiedBy>
  <cp:revision>7</cp:revision>
  <dcterms:modified xsi:type="dcterms:W3CDTF">2019-03-31T13:46:59Z</dcterms:modified>
</cp:coreProperties>
</file>