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66" r:id="rId3"/>
    <p:sldId id="262" r:id="rId4"/>
    <p:sldId id="263" r:id="rId5"/>
    <p:sldId id="264" r:id="rId6"/>
    <p:sldId id="265" r:id="rId7"/>
    <p:sldId id="259" r:id="rId8"/>
    <p:sldId id="260" r:id="rId9"/>
    <p:sldId id="261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9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2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1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9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6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9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4/7/2019</a:t>
            </a:fld>
            <a:endParaRPr 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4/7/2019</a:t>
            </a:fld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4/7/2019</a:t>
            </a:fld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2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4/7/2019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3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4/7/2019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9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vpd4_Kr9L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15883" y="723207"/>
            <a:ext cx="10931236" cy="1089787"/>
          </a:xfrm>
        </p:spPr>
        <p:txBody>
          <a:bodyPr/>
          <a:lstStyle/>
          <a:p>
            <a:pPr algn="ctr"/>
            <a:r>
              <a:rPr lang="ko-KR" altLang="en-US" sz="4000" dirty="0" smtClean="0"/>
              <a:t>일본의 주장이 날조되었다는 증거</a:t>
            </a:r>
            <a:endParaRPr lang="ko-KR" altLang="en-US" sz="4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94" y="2428136"/>
            <a:ext cx="5083925" cy="3617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87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3" name="TextBox 2"/>
          <p:cNvSpPr txBox="1"/>
          <p:nvPr/>
        </p:nvSpPr>
        <p:spPr>
          <a:xfrm>
            <a:off x="8736677" y="4896197"/>
            <a:ext cx="3009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중국어중국학과</a:t>
            </a:r>
            <a:endParaRPr lang="en-US" altLang="ko-KR" sz="2400" dirty="0" smtClean="0"/>
          </a:p>
          <a:p>
            <a:r>
              <a:rPr lang="en-US" altLang="ko-KR" sz="2400" dirty="0" smtClean="0"/>
              <a:t>21602266</a:t>
            </a:r>
            <a:r>
              <a:rPr lang="ko-KR" altLang="en-US" sz="2400" dirty="0" smtClean="0"/>
              <a:t>김유정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686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2272" y="1786516"/>
            <a:ext cx="8596668" cy="3880773"/>
          </a:xfrm>
        </p:spPr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https://www.youtube.com/watch?v=_</a:t>
            </a:r>
            <a:r>
              <a:rPr lang="en-US" altLang="ko-KR" dirty="0" smtClean="0">
                <a:hlinkClick r:id="rId2"/>
              </a:rPr>
              <a:t>vpd4_Kr9LA/</a:t>
            </a:r>
            <a:endParaRPr lang="en-US" altLang="ko-KR" dirty="0" smtClean="0"/>
          </a:p>
          <a:p>
            <a:r>
              <a:rPr lang="en-US" altLang="ko-KR" dirty="0" smtClean="0"/>
              <a:t>2:35~5:20</a:t>
            </a:r>
          </a:p>
          <a:p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22888" y="21428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dirty="0" smtClean="0"/>
              <a:t>영상 자료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937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목차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3200" dirty="0" smtClean="0"/>
              <a:t>1.</a:t>
            </a:r>
            <a:r>
              <a:rPr lang="ko-KR" altLang="en-US" sz="3200" dirty="0" smtClean="0"/>
              <a:t>일본의 주장 요약</a:t>
            </a:r>
            <a:endParaRPr lang="en-US" altLang="ko-KR" sz="3200" dirty="0" smtClean="0"/>
          </a:p>
          <a:p>
            <a:r>
              <a:rPr lang="en-US" altLang="ko-KR" sz="3200" dirty="0" smtClean="0"/>
              <a:t>2.</a:t>
            </a:r>
            <a:r>
              <a:rPr lang="ko-KR" altLang="en-US" sz="3200" dirty="0" smtClean="0"/>
              <a:t>일본 주장의 허구성</a:t>
            </a:r>
            <a:endParaRPr lang="en-US" altLang="ko-KR" sz="3200" dirty="0" smtClean="0"/>
          </a:p>
          <a:p>
            <a:r>
              <a:rPr lang="en-US" altLang="ko-KR" sz="3200" dirty="0" smtClean="0"/>
              <a:t>3.</a:t>
            </a:r>
            <a:r>
              <a:rPr lang="ko-KR" altLang="en-US" sz="3200" dirty="0" smtClean="0"/>
              <a:t>독도에 대한 일본의 역사적 근거</a:t>
            </a:r>
            <a:endParaRPr lang="en-US" altLang="ko-KR" sz="3200" dirty="0" smtClean="0"/>
          </a:p>
          <a:p>
            <a:r>
              <a:rPr lang="en-US" altLang="ko-KR" sz="3200" dirty="0" smtClean="0"/>
              <a:t>4.</a:t>
            </a:r>
            <a:r>
              <a:rPr lang="ko-KR" altLang="en-US" sz="3200" dirty="0" smtClean="0"/>
              <a:t>영상자료</a:t>
            </a:r>
            <a:endParaRPr lang="en-US" altLang="ko-KR" sz="3200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6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75" y="1085057"/>
            <a:ext cx="4374341" cy="275047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1" y="1085056"/>
            <a:ext cx="4318809" cy="2750473"/>
          </a:xfrm>
          <a:prstGeom prst="rect">
            <a:avLst/>
          </a:prstGeom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28200" y="34601"/>
            <a:ext cx="8596668" cy="132080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일본</a:t>
            </a:r>
            <a:r>
              <a:rPr lang="ko-KR" altLang="en-US" sz="3200" dirty="0"/>
              <a:t>의</a:t>
            </a:r>
            <a:r>
              <a:rPr lang="ko-KR" altLang="en-US" sz="3200" dirty="0" smtClean="0"/>
              <a:t> 주장</a:t>
            </a:r>
            <a:endParaRPr lang="ko-KR" altLang="en-US" sz="32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85" y="4291442"/>
            <a:ext cx="3738766" cy="209370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26" y="4291441"/>
            <a:ext cx="3773977" cy="209370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40" y="449868"/>
            <a:ext cx="1576601" cy="157660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97" y="490513"/>
            <a:ext cx="1528563" cy="14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구름 모양 설명선 15"/>
          <p:cNvSpPr/>
          <p:nvPr/>
        </p:nvSpPr>
        <p:spPr>
          <a:xfrm>
            <a:off x="357904" y="3556358"/>
            <a:ext cx="4081093" cy="2021482"/>
          </a:xfrm>
          <a:prstGeom prst="cloudCallout">
            <a:avLst>
              <a:gd name="adj1" fmla="val 66770"/>
              <a:gd name="adj2" fmla="val 4535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755850" y="1629295"/>
            <a:ext cx="3358341" cy="1213658"/>
          </a:xfrm>
          <a:prstGeom prst="wedgeRoundRectCallout">
            <a:avLst>
              <a:gd name="adj1" fmla="val 56642"/>
              <a:gd name="adj2" fmla="val 8304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06240" y="3880087"/>
            <a:ext cx="3358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1905</a:t>
            </a:r>
            <a:r>
              <a:rPr lang="ko-KR" altLang="en-US" dirty="0"/>
              <a:t>년 이전에는 한국이 독도를 실질적으로 지배하고 있었던 것을 나타내는 명확한 근거는 없다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8200" y="34601"/>
            <a:ext cx="8596668" cy="132080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일본</a:t>
            </a:r>
            <a:r>
              <a:rPr lang="ko-KR" altLang="en-US" sz="3200" dirty="0"/>
              <a:t>의</a:t>
            </a:r>
            <a:r>
              <a:rPr lang="ko-KR" altLang="en-US" sz="3200" dirty="0" smtClean="0"/>
              <a:t> 주장</a:t>
            </a:r>
            <a:endParaRPr lang="ko-KR" altLang="en-US" sz="32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61" y="1546167"/>
            <a:ext cx="4228224" cy="4228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9847" y="1895200"/>
            <a:ext cx="2360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한국의 근거가 명확하지 않다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34" y="982589"/>
            <a:ext cx="899579" cy="880009"/>
          </a:xfrm>
          <a:prstGeom prst="rect">
            <a:avLst/>
          </a:prstGeom>
        </p:spPr>
      </p:pic>
      <p:pic>
        <p:nvPicPr>
          <p:cNvPr id="17" name="그림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42" y="570311"/>
            <a:ext cx="1616276" cy="2272642"/>
          </a:xfrm>
          <a:prstGeom prst="rect">
            <a:avLst/>
          </a:prstGeom>
        </p:spPr>
      </p:pic>
      <p:pic>
        <p:nvPicPr>
          <p:cNvPr id="18" name="그림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18" y="3096958"/>
            <a:ext cx="1942690" cy="2743200"/>
          </a:xfrm>
          <a:prstGeom prst="rect">
            <a:avLst/>
          </a:prstGeom>
        </p:spPr>
      </p:pic>
      <p:pic>
        <p:nvPicPr>
          <p:cNvPr id="19" name="그림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49" y="3163460"/>
            <a:ext cx="2027380" cy="26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구름 모양 설명선 27"/>
          <p:cNvSpPr/>
          <p:nvPr/>
        </p:nvSpPr>
        <p:spPr>
          <a:xfrm>
            <a:off x="461433" y="3906982"/>
            <a:ext cx="4081093" cy="2019778"/>
          </a:xfrm>
          <a:prstGeom prst="cloudCallout">
            <a:avLst>
              <a:gd name="adj1" fmla="val 61270"/>
              <a:gd name="adj2" fmla="val 43711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사각형 설명선 19"/>
          <p:cNvSpPr/>
          <p:nvPr/>
        </p:nvSpPr>
        <p:spPr>
          <a:xfrm>
            <a:off x="719204" y="1865006"/>
            <a:ext cx="3358341" cy="1467164"/>
          </a:xfrm>
          <a:prstGeom prst="wedgeRoundRectCallout">
            <a:avLst>
              <a:gd name="adj1" fmla="val 63821"/>
              <a:gd name="adj2" fmla="val 7535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113297" y="4172434"/>
            <a:ext cx="3358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우산도가 </a:t>
            </a:r>
            <a:r>
              <a:rPr lang="ko-KR" altLang="en-US" dirty="0"/>
              <a:t>독도라는 것을 뒷받침해주는 명확한 근거가 없으며 </a:t>
            </a:r>
            <a:r>
              <a:rPr lang="ko-KR" altLang="en-US" dirty="0" err="1"/>
              <a:t>우산도는</a:t>
            </a:r>
            <a:r>
              <a:rPr lang="ko-KR" altLang="en-US" dirty="0"/>
              <a:t> 울릉도의 다른 이름이거나 가상의 섬이다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2" name="제목 1"/>
          <p:cNvSpPr>
            <a:spLocks noGrp="1"/>
          </p:cNvSpPr>
          <p:nvPr>
            <p:ph type="title"/>
          </p:nvPr>
        </p:nvSpPr>
        <p:spPr>
          <a:xfrm>
            <a:off x="328200" y="34601"/>
            <a:ext cx="8596668" cy="132080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일본</a:t>
            </a:r>
            <a:r>
              <a:rPr lang="ko-KR" altLang="en-US" sz="3200" dirty="0"/>
              <a:t>의</a:t>
            </a:r>
            <a:r>
              <a:rPr lang="ko-KR" altLang="en-US" sz="3200" dirty="0" smtClean="0"/>
              <a:t> 주장</a:t>
            </a:r>
            <a:endParaRPr lang="ko-KR" altLang="en-US" sz="3200" dirty="0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61" y="1546167"/>
            <a:ext cx="4228224" cy="422822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68760" y="2275422"/>
            <a:ext cx="33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한국은 독도를 잘 인식하지 못했다</a:t>
            </a:r>
            <a:endParaRPr lang="ko-KR" altLang="en-US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34" y="982589"/>
            <a:ext cx="899579" cy="880009"/>
          </a:xfrm>
          <a:prstGeom prst="rect">
            <a:avLst/>
          </a:prstGeom>
        </p:spPr>
      </p:pic>
      <p:pic>
        <p:nvPicPr>
          <p:cNvPr id="29" name="그림 2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54" y="2498779"/>
            <a:ext cx="3091626" cy="199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구름 모양 설명선 15"/>
          <p:cNvSpPr/>
          <p:nvPr/>
        </p:nvSpPr>
        <p:spPr>
          <a:xfrm>
            <a:off x="7385935" y="3075709"/>
            <a:ext cx="4143818" cy="2169621"/>
          </a:xfrm>
          <a:prstGeom prst="cloudCallout">
            <a:avLst>
              <a:gd name="adj1" fmla="val -54018"/>
              <a:gd name="adj2" fmla="val 6467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7624082" y="1319885"/>
            <a:ext cx="3358341" cy="1213658"/>
          </a:xfrm>
          <a:prstGeom prst="wedgeRoundRectCallout">
            <a:avLst>
              <a:gd name="adj1" fmla="val -55982"/>
              <a:gd name="adj2" fmla="val 8989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759005" y="3575713"/>
            <a:ext cx="3621119" cy="1245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막부로부터 </a:t>
            </a:r>
            <a:r>
              <a:rPr lang="ko-KR" altLang="en-US" dirty="0" smtClean="0"/>
              <a:t>도해 면허를 </a:t>
            </a:r>
            <a:r>
              <a:rPr lang="ko-KR" altLang="en-US" dirty="0"/>
              <a:t>받아 울릉도에서 </a:t>
            </a:r>
            <a:r>
              <a:rPr lang="ko-KR" altLang="en-US" dirty="0" smtClean="0"/>
              <a:t>어업을 하며 전복 포획의 </a:t>
            </a:r>
            <a:r>
              <a:rPr lang="ko-KR" altLang="en-US" dirty="0"/>
              <a:t>좋은 어장으로 사용했다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328200" y="34601"/>
            <a:ext cx="8596668" cy="132080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일본</a:t>
            </a:r>
            <a:r>
              <a:rPr lang="ko-KR" altLang="en-US" sz="3200" dirty="0"/>
              <a:t>의</a:t>
            </a:r>
            <a:r>
              <a:rPr lang="ko-KR" altLang="en-US" sz="3200" dirty="0" smtClean="0"/>
              <a:t> 주장</a:t>
            </a:r>
            <a:endParaRPr lang="ko-KR" altLang="en-US" sz="32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61" y="1546167"/>
            <a:ext cx="4228224" cy="42282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59005" y="1585790"/>
            <a:ext cx="318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예전부터 일본이 어장으로서 이용했다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34" y="982589"/>
            <a:ext cx="899579" cy="880009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4" y="2533543"/>
            <a:ext cx="3312437" cy="209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1698" y="-91337"/>
            <a:ext cx="8596668" cy="1320800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일본 주장의 허구성</a:t>
            </a:r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3" y="1404984"/>
            <a:ext cx="2767488" cy="2801030"/>
          </a:xfrm>
          <a:prstGeom prst="rect">
            <a:avLst/>
          </a:prstGeom>
        </p:spPr>
      </p:pic>
      <p:pic>
        <p:nvPicPr>
          <p:cNvPr id="5" name="그림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39" y="1437937"/>
            <a:ext cx="2920599" cy="3019884"/>
          </a:xfrm>
          <a:prstGeom prst="rect">
            <a:avLst/>
          </a:prstGeom>
        </p:spPr>
      </p:pic>
      <p:pic>
        <p:nvPicPr>
          <p:cNvPr id="6" name="그림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51" y="1339486"/>
            <a:ext cx="2983853" cy="2976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2272" y="4569392"/>
            <a:ext cx="2938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ko-KR" dirty="0"/>
              <a:t>세종실록 지리지</a:t>
            </a:r>
            <a:r>
              <a:rPr lang="en-US" altLang="ko-KR" dirty="0" smtClean="0"/>
              <a:t>&gt;</a:t>
            </a:r>
          </a:p>
          <a:p>
            <a:r>
              <a:rPr lang="en-US" altLang="ko-KR" dirty="0" smtClean="0"/>
              <a:t>-</a:t>
            </a:r>
            <a:r>
              <a:rPr lang="ko-KR" altLang="ko-KR" dirty="0"/>
              <a:t>세종</a:t>
            </a:r>
            <a:r>
              <a:rPr lang="en-US" altLang="ko-KR" dirty="0"/>
              <a:t>14,1432</a:t>
            </a:r>
            <a:r>
              <a:rPr lang="ko-KR" altLang="ko-KR" dirty="0"/>
              <a:t>년</a:t>
            </a:r>
          </a:p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80807" y="4583654"/>
            <a:ext cx="3108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ko-KR" dirty="0"/>
              <a:t>신증동국여지승람</a:t>
            </a:r>
            <a:r>
              <a:rPr lang="en-US" altLang="ko-KR" dirty="0" smtClean="0"/>
              <a:t>&gt;</a:t>
            </a:r>
          </a:p>
          <a:p>
            <a:r>
              <a:rPr lang="en-US" altLang="ko-KR" dirty="0" smtClean="0"/>
              <a:t>-</a:t>
            </a:r>
            <a:r>
              <a:rPr lang="ko-KR" altLang="ko-KR" dirty="0"/>
              <a:t>조선 중기 </a:t>
            </a:r>
            <a:r>
              <a:rPr lang="en-US" altLang="ko-KR" dirty="0"/>
              <a:t>1530</a:t>
            </a:r>
            <a:endParaRPr lang="ko-KR" altLang="ko-KR" dirty="0"/>
          </a:p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11871" y="4590604"/>
            <a:ext cx="334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ko-KR" dirty="0"/>
              <a:t>칙령 제 </a:t>
            </a:r>
            <a:r>
              <a:rPr lang="en-US" altLang="ko-KR" dirty="0"/>
              <a:t>41</a:t>
            </a:r>
            <a:r>
              <a:rPr lang="ko-KR" altLang="ko-KR" dirty="0"/>
              <a:t>호</a:t>
            </a:r>
            <a:r>
              <a:rPr lang="en-US" altLang="ko-KR" dirty="0" smtClean="0"/>
              <a:t>&gt;1900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98917" y="5532934"/>
            <a:ext cx="4405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☞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일본은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이미 예전부터 독도가 한국땅이라는 것을 알고 있었다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.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2888" y="214285"/>
            <a:ext cx="8596668" cy="132080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독도에 대한 일본의 </a:t>
            </a:r>
            <a:r>
              <a:rPr lang="ko-KR" altLang="en-US" sz="3200" dirty="0" smtClean="0"/>
              <a:t>역사적 근거</a:t>
            </a:r>
            <a:endParaRPr lang="ko-KR" altLang="en-US" sz="3200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7" y="1439951"/>
            <a:ext cx="2701637" cy="3273366"/>
          </a:xfrm>
          <a:prstGeom prst="rect">
            <a:avLst/>
          </a:prstGeom>
        </p:spPr>
      </p:pic>
      <p:pic>
        <p:nvPicPr>
          <p:cNvPr id="5" name="그림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66" y="1418707"/>
            <a:ext cx="3160222" cy="3448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5716" y="5769033"/>
            <a:ext cx="3441469" cy="581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5345" y="5079076"/>
            <a:ext cx="300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[</a:t>
            </a:r>
            <a:r>
              <a:rPr lang="ko-KR" altLang="ko-KR" dirty="0"/>
              <a:t>태정관 </a:t>
            </a:r>
            <a:r>
              <a:rPr lang="ko-KR" altLang="ko-KR" dirty="0" err="1"/>
              <a:t>지시문</a:t>
            </a:r>
            <a:r>
              <a:rPr lang="en-US" altLang="ko-KR" dirty="0" smtClean="0"/>
              <a:t>]-1877</a:t>
            </a:r>
            <a:endParaRPr lang="ko-KR" altLang="ko-KR" dirty="0"/>
          </a:p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22173" y="5139327"/>
            <a:ext cx="300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조선동해안도</a:t>
            </a:r>
            <a:r>
              <a:rPr lang="en-US" altLang="ko-KR" dirty="0" smtClean="0"/>
              <a:t>]-1876</a:t>
            </a:r>
            <a:endParaRPr lang="ko-KR" altLang="ko-KR" dirty="0"/>
          </a:p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73140" y="2265972"/>
            <a:ext cx="4544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>
                <a:solidFill>
                  <a:srgbClr val="FF0000"/>
                </a:solidFill>
              </a:rPr>
              <a:t>☞역사적 근거에 따르면 </a:t>
            </a:r>
            <a:endParaRPr lang="en-US" altLang="ko-KR" sz="3000" b="1" dirty="0">
              <a:solidFill>
                <a:srgbClr val="FF0000"/>
              </a:solidFill>
            </a:endParaRPr>
          </a:p>
          <a:p>
            <a:r>
              <a:rPr lang="ko-KR" altLang="ko-KR" sz="3000" b="1" dirty="0" smtClean="0">
                <a:solidFill>
                  <a:srgbClr val="FF0000"/>
                </a:solidFill>
              </a:rPr>
              <a:t>일본은 </a:t>
            </a:r>
            <a:r>
              <a:rPr lang="ko-KR" altLang="ko-KR" sz="3000" b="1" dirty="0">
                <a:solidFill>
                  <a:srgbClr val="FF0000"/>
                </a:solidFill>
              </a:rPr>
              <a:t>독도가 일본 땅이 </a:t>
            </a:r>
            <a:r>
              <a:rPr lang="ko-KR" altLang="ko-KR" sz="3000" b="1" dirty="0" smtClean="0">
                <a:solidFill>
                  <a:srgbClr val="FF0000"/>
                </a:solidFill>
              </a:rPr>
              <a:t>아</a:t>
            </a:r>
            <a:r>
              <a:rPr lang="ko-KR" altLang="en-US" sz="3000" b="1" dirty="0" smtClean="0">
                <a:solidFill>
                  <a:srgbClr val="FF0000"/>
                </a:solidFill>
              </a:rPr>
              <a:t>님을</a:t>
            </a:r>
            <a:r>
              <a:rPr lang="ko-KR" altLang="ko-KR" sz="3000" b="1" dirty="0" smtClean="0">
                <a:solidFill>
                  <a:srgbClr val="FF0000"/>
                </a:solidFill>
              </a:rPr>
              <a:t> </a:t>
            </a:r>
            <a:r>
              <a:rPr lang="ko-KR" altLang="ko-KR" sz="3000" b="1" dirty="0" smtClean="0">
                <a:solidFill>
                  <a:srgbClr val="FF0000"/>
                </a:solidFill>
              </a:rPr>
              <a:t>인정했</a:t>
            </a:r>
            <a:r>
              <a:rPr lang="ko-KR" altLang="en-US" sz="3000" b="1" dirty="0" smtClean="0">
                <a:solidFill>
                  <a:srgbClr val="FF0000"/>
                </a:solidFill>
              </a:rPr>
              <a:t>었</a:t>
            </a:r>
            <a:r>
              <a:rPr lang="ko-KR" altLang="ko-KR" sz="3000" b="1" dirty="0" smtClean="0">
                <a:solidFill>
                  <a:srgbClr val="FF0000"/>
                </a:solidFill>
              </a:rPr>
              <a:t>다</a:t>
            </a:r>
            <a:endParaRPr lang="ko-KR" altLang="ko-KR" sz="3000" dirty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48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사각형 설명선 13"/>
          <p:cNvSpPr/>
          <p:nvPr/>
        </p:nvSpPr>
        <p:spPr>
          <a:xfrm>
            <a:off x="5793971" y="1455296"/>
            <a:ext cx="4671753" cy="1994486"/>
          </a:xfrm>
          <a:prstGeom prst="wedgeRoundRectCallout">
            <a:avLst>
              <a:gd name="adj1" fmla="val -78662"/>
              <a:gd name="adj2" fmla="val 8167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921" y="1590787"/>
            <a:ext cx="4301851" cy="1723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8742" y="1071215"/>
            <a:ext cx="409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dirty="0" err="1" smtClean="0"/>
              <a:t>조선국교제시말내탐서</a:t>
            </a:r>
            <a:r>
              <a:rPr lang="en-US" altLang="ko-KR" dirty="0" smtClean="0"/>
              <a:t>(</a:t>
            </a:r>
            <a:r>
              <a:rPr lang="ko-KR" altLang="en-US" dirty="0" smtClean="0"/>
              <a:t>일본 외무성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22888" y="21428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dirty="0" smtClean="0"/>
              <a:t>독도에 대한 일본의 역사적 근거</a:t>
            </a:r>
            <a:endParaRPr lang="ko-KR" altLang="en-US" sz="32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63" y="1535085"/>
            <a:ext cx="4228224" cy="4228224"/>
          </a:xfrm>
          <a:prstGeom prst="rect">
            <a:avLst/>
          </a:prstGeom>
        </p:spPr>
      </p:pic>
      <p:sp>
        <p:nvSpPr>
          <p:cNvPr id="13" name="가로로 말린 두루마리 모양 12"/>
          <p:cNvSpPr/>
          <p:nvPr/>
        </p:nvSpPr>
        <p:spPr>
          <a:xfrm>
            <a:off x="5869364" y="4245742"/>
            <a:ext cx="4596360" cy="1667196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‘</a:t>
            </a:r>
            <a:r>
              <a:rPr lang="ko-KR" altLang="en-US" sz="2000" b="1" dirty="0">
                <a:solidFill>
                  <a:srgbClr val="FF0000"/>
                </a:solidFill>
              </a:rPr>
              <a:t>죽도</a:t>
            </a:r>
            <a:r>
              <a:rPr lang="en-US" altLang="ko-KR" sz="2000" b="1" dirty="0">
                <a:solidFill>
                  <a:srgbClr val="FF0000"/>
                </a:solidFill>
              </a:rPr>
              <a:t>(</a:t>
            </a:r>
            <a:r>
              <a:rPr lang="ko-KR" altLang="en-US" sz="2000" b="1" dirty="0" err="1">
                <a:solidFill>
                  <a:srgbClr val="FF0000"/>
                </a:solidFill>
              </a:rPr>
              <a:t>울릉도／다케시마</a:t>
            </a:r>
            <a:r>
              <a:rPr lang="en-US" altLang="ko-KR" sz="2000" b="1" dirty="0">
                <a:solidFill>
                  <a:srgbClr val="FF0000"/>
                </a:solidFill>
              </a:rPr>
              <a:t>)</a:t>
            </a:r>
            <a:r>
              <a:rPr lang="ko-KR" altLang="en-US" sz="2000" b="1" dirty="0">
                <a:solidFill>
                  <a:srgbClr val="FF0000"/>
                </a:solidFill>
              </a:rPr>
              <a:t>와 </a:t>
            </a:r>
            <a:r>
              <a:rPr lang="ko-KR" altLang="en-US" sz="2000" b="1" dirty="0" err="1">
                <a:solidFill>
                  <a:srgbClr val="FF0000"/>
                </a:solidFill>
              </a:rPr>
              <a:t>마쓰시마</a:t>
            </a:r>
            <a:r>
              <a:rPr lang="en-US" altLang="ko-KR" sz="2000" b="1" dirty="0">
                <a:solidFill>
                  <a:srgbClr val="FF0000"/>
                </a:solidFill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</a:rPr>
              <a:t>독도</a:t>
            </a:r>
            <a:r>
              <a:rPr lang="en-US" altLang="ko-KR" sz="2000" b="1" dirty="0">
                <a:solidFill>
                  <a:srgbClr val="FF0000"/>
                </a:solidFill>
              </a:rPr>
              <a:t>)</a:t>
            </a:r>
            <a:r>
              <a:rPr lang="ko-KR" altLang="en-US" sz="2000" b="1" dirty="0">
                <a:solidFill>
                  <a:srgbClr val="FF0000"/>
                </a:solidFill>
              </a:rPr>
              <a:t>가 조선 부속이 된 경위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’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7747462" y="3649197"/>
            <a:ext cx="955963" cy="59654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2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186</Words>
  <Application>Microsoft Office PowerPoint</Application>
  <PresentationFormat>와이드스크린</PresentationFormat>
  <Paragraphs>36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일본의 주장이 날조되었다는 증거</vt:lpstr>
      <vt:lpstr>목차</vt:lpstr>
      <vt:lpstr>일본의 주장</vt:lpstr>
      <vt:lpstr>일본의 주장</vt:lpstr>
      <vt:lpstr>일본의 주장</vt:lpstr>
      <vt:lpstr>일본의 주장</vt:lpstr>
      <vt:lpstr>일본 주장의 허구성</vt:lpstr>
      <vt:lpstr>독도에 대한 일본의 역사적 근거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찐 위팅</dc:creator>
  <cp:lastModifiedBy>찐 위팅</cp:lastModifiedBy>
  <cp:revision>37</cp:revision>
  <dcterms:created xsi:type="dcterms:W3CDTF">2019-03-25T11:34:36Z</dcterms:created>
  <dcterms:modified xsi:type="dcterms:W3CDTF">2019-04-07T11:21:53Z</dcterms:modified>
</cp:coreProperties>
</file>