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34" r:id="rId2"/>
    <p:sldId id="284" r:id="rId3"/>
    <p:sldId id="283" r:id="rId4"/>
    <p:sldId id="337" r:id="rId5"/>
    <p:sldId id="338" r:id="rId6"/>
    <p:sldId id="341" r:id="rId7"/>
    <p:sldId id="329" r:id="rId8"/>
    <p:sldId id="339" r:id="rId9"/>
    <p:sldId id="340" r:id="rId10"/>
    <p:sldId id="336" r:id="rId11"/>
  </p:sldIdLst>
  <p:sldSz cx="12192000" cy="6858000"/>
  <p:notesSz cx="6858000" cy="9144000"/>
  <p:embeddedFontLst>
    <p:embeddedFont>
      <p:font typeface="_고양일산 L" panose="020B0303000000020004" charset="-127"/>
      <p:regular r:id="rId13"/>
    </p:embeddedFont>
    <p:embeddedFont>
      <p:font typeface="_고양일산 R" panose="020B0303000000020004" charset="-127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6A7"/>
    <a:srgbClr val="E9E0D3"/>
    <a:srgbClr val="928572"/>
    <a:srgbClr val="A3A8B9"/>
    <a:srgbClr val="BAD1E8"/>
    <a:srgbClr val="EFE0CD"/>
    <a:srgbClr val="97A3C5"/>
    <a:srgbClr val="D1C8BD"/>
    <a:srgbClr val="624C24"/>
    <a:srgbClr val="F7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6" autoAdjust="0"/>
  </p:normalViewPr>
  <p:slideViewPr>
    <p:cSldViewPr>
      <p:cViewPr varScale="1">
        <p:scale>
          <a:sx n="76" d="100"/>
          <a:sy n="76" d="100"/>
        </p:scale>
        <p:origin x="9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DB2D71-6BB7-4855-9F10-307849965248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379355-D261-4A04-B65F-5BD2926C029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88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05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087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9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42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215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45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293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25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80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2pPr>
            <a:lvl3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3pPr>
            <a:lvl4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4pPr>
            <a:lvl5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2019-05-09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8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C588EB59-5BF7-44CD-830B-C6791A33BA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96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" y="0"/>
            <a:ext cx="12192000" cy="260648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919624" y="2301598"/>
            <a:ext cx="1415772" cy="630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  <a:spcBef>
                <a:spcPct val="20000"/>
              </a:spcBef>
            </a:pPr>
            <a:r>
              <a:rPr lang="ko-KR" altLang="en-US" sz="2400" dirty="0">
                <a:ln>
                  <a:solidFill>
                    <a:schemeClr val="tx1">
                      <a:lumMod val="75000"/>
                      <a:lumOff val="25000"/>
                      <a:alpha val="14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일본문화</a:t>
            </a:r>
            <a:endParaRPr lang="en-US" altLang="ko-KR" sz="2400" dirty="0">
              <a:ln>
                <a:solidFill>
                  <a:schemeClr val="tx1">
                    <a:lumMod val="75000"/>
                    <a:lumOff val="25000"/>
                    <a:alpha val="14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7680175" y="5121829"/>
            <a:ext cx="4104457" cy="0"/>
          </a:xfrm>
          <a:prstGeom prst="line">
            <a:avLst/>
          </a:prstGeom>
          <a:ln w="31750">
            <a:solidFill>
              <a:srgbClr val="928572">
                <a:alpha val="56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BB9592F0-5BE8-4801-AD2D-685270B84526}"/>
              </a:ext>
            </a:extLst>
          </p:cNvPr>
          <p:cNvGrpSpPr/>
          <p:nvPr/>
        </p:nvGrpSpPr>
        <p:grpSpPr>
          <a:xfrm>
            <a:off x="1847529" y="2086018"/>
            <a:ext cx="6984776" cy="982942"/>
            <a:chOff x="2418830" y="1455620"/>
            <a:chExt cx="5261346" cy="1012423"/>
          </a:xfrm>
        </p:grpSpPr>
        <p:sp>
          <p:nvSpPr>
            <p:cNvPr id="13" name="직각 삼각형 12"/>
            <p:cNvSpPr/>
            <p:nvPr/>
          </p:nvSpPr>
          <p:spPr>
            <a:xfrm rot="5400000">
              <a:off x="2411037" y="1463413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562846" y="1536561"/>
              <a:ext cx="5117330" cy="93148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4000" spc="6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일본의 전통사회의 특징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" y="6165305"/>
            <a:ext cx="12192000" cy="720080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2C4554A-B296-4E00-800B-2662ED0D9FDB}"/>
              </a:ext>
            </a:extLst>
          </p:cNvPr>
          <p:cNvSpPr/>
          <p:nvPr/>
        </p:nvSpPr>
        <p:spPr>
          <a:xfrm>
            <a:off x="7680176" y="4581168"/>
            <a:ext cx="4292285" cy="54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2000" dirty="0" err="1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+mj-ea"/>
              </a:rPr>
              <a:t>일본어일본학과</a:t>
            </a:r>
            <a:r>
              <a:rPr lang="ko-KR" altLang="en-US" sz="2000" dirty="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+mj-ea"/>
              </a:rPr>
              <a:t>  </a:t>
            </a:r>
            <a:r>
              <a:rPr lang="en-US" altLang="ko-KR" sz="2000" dirty="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+mj-ea"/>
              </a:rPr>
              <a:t>21*02*53 </a:t>
            </a:r>
            <a:r>
              <a:rPr lang="ko-KR" altLang="en-US" sz="2000" dirty="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+mj-ea"/>
              </a:rPr>
              <a:t>유</a:t>
            </a:r>
            <a:r>
              <a:rPr lang="en-US" altLang="ko-KR" sz="200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+mj-ea"/>
              </a:rPr>
              <a:t>*</a:t>
            </a:r>
            <a:r>
              <a:rPr lang="ko-KR" altLang="en-US" sz="2000">
                <a:ln>
                  <a:solidFill>
                    <a:schemeClr val="tx1">
                      <a:lumMod val="75000"/>
                      <a:lumOff val="25000"/>
                      <a:alpha val="21000"/>
                    </a:schemeClr>
                  </a:solidFill>
                </a:ln>
                <a:solidFill>
                  <a:srgbClr val="928572"/>
                </a:solidFill>
                <a:latin typeface="+mj-ea"/>
              </a:rPr>
              <a:t>수</a:t>
            </a:r>
            <a:endParaRPr lang="en-US" altLang="ko-KR" sz="2000" dirty="0">
              <a:ln>
                <a:solidFill>
                  <a:schemeClr val="tx1">
                    <a:lumMod val="75000"/>
                    <a:lumOff val="25000"/>
                    <a:alpha val="21000"/>
                  </a:schemeClr>
                </a:solidFill>
              </a:ln>
              <a:solidFill>
                <a:srgbClr val="928572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153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" y="0"/>
            <a:ext cx="12192000" cy="260648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36442" y="4509121"/>
            <a:ext cx="2339901" cy="1656184"/>
          </a:xfrm>
        </p:spPr>
        <p:txBody>
          <a:bodyPr/>
          <a:lstStyle/>
          <a:p>
            <a:pPr algn="dist">
              <a:lnSpc>
                <a:spcPct val="200000"/>
              </a:lnSpc>
            </a:pPr>
            <a: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  <a:latin typeface="+mj-ea"/>
                <a:ea typeface="+mj-ea"/>
              </a:rPr>
              <a:t>URBAN</a:t>
            </a:r>
            <a:b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  <a:latin typeface="+mj-ea"/>
                <a:ea typeface="+mj-ea"/>
              </a:rPr>
            </a:br>
            <a: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  <a:latin typeface="+mj-ea"/>
                <a:ea typeface="+mj-ea"/>
              </a:rPr>
              <a:t>CULTURAL</a:t>
            </a:r>
            <a:b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  <a:latin typeface="+mj-ea"/>
                <a:ea typeface="+mj-ea"/>
              </a:rPr>
            </a:br>
            <a:r>
              <a:rPr lang="en-US" altLang="ko-KR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928572"/>
                </a:solidFill>
                <a:latin typeface="+mj-ea"/>
                <a:ea typeface="+mj-ea"/>
              </a:rPr>
              <a:t>CONTENTS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rgbClr val="928572"/>
              </a:solidFill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67808" y="2689756"/>
            <a:ext cx="3677170" cy="839397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800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  <a:endParaRPr lang="ko-KR" altLang="en-US" sz="2800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" y="6165305"/>
            <a:ext cx="12192000" cy="720080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6" name="이등변 삼각형 5"/>
          <p:cNvSpPr/>
          <p:nvPr/>
        </p:nvSpPr>
        <p:spPr>
          <a:xfrm>
            <a:off x="8760296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9444400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>
          <a:xfrm>
            <a:off x="2711624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>
          <a:xfrm>
            <a:off x="3395728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96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F8B28-B02B-4FB3-9D42-4D8318D7614D}"/>
              </a:ext>
            </a:extLst>
          </p:cNvPr>
          <p:cNvSpPr txBox="1"/>
          <p:nvPr/>
        </p:nvSpPr>
        <p:spPr>
          <a:xfrm>
            <a:off x="258173" y="33943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에도시대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9E73FD4-0698-4217-8D94-83C749DDE0FD}"/>
              </a:ext>
            </a:extLst>
          </p:cNvPr>
          <p:cNvGrpSpPr/>
          <p:nvPr/>
        </p:nvGrpSpPr>
        <p:grpSpPr>
          <a:xfrm>
            <a:off x="407368" y="892992"/>
            <a:ext cx="4111403" cy="645651"/>
            <a:chOff x="5152949" y="908721"/>
            <a:chExt cx="4111403" cy="645651"/>
          </a:xfrm>
        </p:grpSpPr>
        <p:sp>
          <p:nvSpPr>
            <p:cNvPr id="33" name="직각 삼각형 32">
              <a:extLst>
                <a:ext uri="{FF2B5EF4-FFF2-40B4-BE49-F238E27FC236}">
                  <a16:creationId xmlns:a16="http://schemas.microsoft.com/office/drawing/2014/main" id="{5FE8D11D-4022-4B2A-95BA-186E4B6F72C6}"/>
                </a:ext>
              </a:extLst>
            </p:cNvPr>
            <p:cNvSpPr/>
            <p:nvPr/>
          </p:nvSpPr>
          <p:spPr>
            <a:xfrm rot="5400000">
              <a:off x="5145156" y="916514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A448A0E-F80C-455D-884F-A88EB5AC9B6D}"/>
                </a:ext>
              </a:extLst>
            </p:cNvPr>
            <p:cNvSpPr/>
            <p:nvPr/>
          </p:nvSpPr>
          <p:spPr>
            <a:xfrm>
              <a:off x="5264190" y="1000374"/>
              <a:ext cx="4000162" cy="5539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000" dirty="0" err="1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호레키</a:t>
              </a:r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ko-KR" altLang="en-US" sz="3000" dirty="0" err="1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텐메이</a:t>
              </a:r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문화</a:t>
              </a:r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_고양일산 R" panose="020B0303000000020004" pitchFamily="50" charset="-127"/>
                  <a:ea typeface="_고양일산 R" panose="020B0303000000020004" pitchFamily="50" charset="-127"/>
                </a:rPr>
                <a:t>             </a:t>
              </a: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33F1589-DC93-4898-ADB2-750095918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00" y="1916832"/>
            <a:ext cx="3571875" cy="34861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69690D1-FDD7-41CA-B3E2-6D1578C0341A}"/>
              </a:ext>
            </a:extLst>
          </p:cNvPr>
          <p:cNvSpPr txBox="1"/>
          <p:nvPr/>
        </p:nvSpPr>
        <p:spPr>
          <a:xfrm>
            <a:off x="1127448" y="5629170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도쿠가와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요시무네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4237CE-C108-4264-A4F0-17756E9DCA7B}"/>
              </a:ext>
            </a:extLst>
          </p:cNvPr>
          <p:cNvSpPr txBox="1"/>
          <p:nvPr/>
        </p:nvSpPr>
        <p:spPr>
          <a:xfrm>
            <a:off x="5123892" y="4005064"/>
            <a:ext cx="589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→중국 문화에 대한 관심을 높이게 됨</a:t>
            </a:r>
            <a:endParaRPr lang="en-US" altLang="ko-KR" sz="2800" b="1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7FAE07-D911-4DCB-920C-64F08AB9C86C}"/>
              </a:ext>
            </a:extLst>
          </p:cNvPr>
          <p:cNvSpPr txBox="1"/>
          <p:nvPr/>
        </p:nvSpPr>
        <p:spPr>
          <a:xfrm>
            <a:off x="5123892" y="2536448"/>
            <a:ext cx="6316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쇼토쿠의</a:t>
            </a:r>
            <a:r>
              <a:rPr lang="ko-KR" altLang="en-US" sz="26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정치</a:t>
            </a:r>
            <a:r>
              <a:rPr lang="en-US" altLang="ko-KR" sz="26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6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쿄오호오</a:t>
            </a:r>
            <a:r>
              <a:rPr lang="ko-KR" altLang="en-US" sz="26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개혁에 의해 긴축되면서 무사의 문화 활동은 억제 되었다</a:t>
            </a:r>
            <a:endParaRPr lang="en-US" altLang="ko-KR" sz="26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82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7C0CC7A-2950-4FCF-9169-34E4CCCA4BA8}"/>
              </a:ext>
            </a:extLst>
          </p:cNvPr>
          <p:cNvGrpSpPr/>
          <p:nvPr/>
        </p:nvGrpSpPr>
        <p:grpSpPr>
          <a:xfrm>
            <a:off x="447677" y="628582"/>
            <a:ext cx="3384376" cy="645651"/>
            <a:chOff x="5152949" y="908721"/>
            <a:chExt cx="4111403" cy="645651"/>
          </a:xfrm>
        </p:grpSpPr>
        <p:sp>
          <p:nvSpPr>
            <p:cNvPr id="21" name="직각 삼각형 20"/>
            <p:cNvSpPr/>
            <p:nvPr/>
          </p:nvSpPr>
          <p:spPr>
            <a:xfrm rot="5400000">
              <a:off x="5145156" y="916514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264190" y="1000374"/>
              <a:ext cx="4000162" cy="5539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그림분야</a:t>
              </a:r>
              <a:endParaRPr lang="ko-KR" altLang="en-US" sz="3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2957C2B7-DF80-4147-8692-1602ED56C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844824"/>
            <a:ext cx="3646165" cy="360039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0C9226F-AA8D-4EAD-9C5A-C2E35D7F2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965" y="1844824"/>
            <a:ext cx="3001516" cy="3615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A2EB83-27FB-4E9B-9C01-2DA786879FEF}"/>
              </a:ext>
            </a:extLst>
          </p:cNvPr>
          <p:cNvSpPr txBox="1"/>
          <p:nvPr/>
        </p:nvSpPr>
        <p:spPr>
          <a:xfrm>
            <a:off x="1916598" y="5650291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요사 부손 </a:t>
            </a:r>
            <a:r>
              <a:rPr lang="ko-KR" altLang="en-US" sz="2400" dirty="0">
                <a:latin typeface="+mj-ea"/>
                <a:ea typeface="+mj-ea"/>
              </a:rPr>
              <a:t>与謝蕪村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ACFC3-0104-45FD-844F-3FDA53C6080B}"/>
              </a:ext>
            </a:extLst>
          </p:cNvPr>
          <p:cNvSpPr txBox="1"/>
          <p:nvPr/>
        </p:nvSpPr>
        <p:spPr>
          <a:xfrm>
            <a:off x="7116581" y="5657903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이케노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다이가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池大雅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3206E1F-CA42-471D-886A-AE23BCE40BF4}"/>
              </a:ext>
            </a:extLst>
          </p:cNvPr>
          <p:cNvGrpSpPr/>
          <p:nvPr/>
        </p:nvGrpSpPr>
        <p:grpSpPr>
          <a:xfrm>
            <a:off x="6312024" y="2046444"/>
            <a:ext cx="5282952" cy="3272223"/>
            <a:chOff x="6312024" y="2046444"/>
            <a:chExt cx="5282952" cy="327222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32B79E09-D5D9-479B-A4E1-A22435785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2024" y="2046444"/>
              <a:ext cx="5282952" cy="2581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ADA033-7311-4C96-A4B4-841D61CDD336}"/>
                </a:ext>
              </a:extLst>
            </p:cNvPr>
            <p:cNvSpPr txBox="1"/>
            <p:nvPr/>
          </p:nvSpPr>
          <p:spPr>
            <a:xfrm>
              <a:off x="7785005" y="4764669"/>
              <a:ext cx="20441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spc="-100" dirty="0">
                  <a:ln>
                    <a:solidFill>
                      <a:schemeClr val="tx1">
                        <a:lumMod val="75000"/>
                        <a:lumOff val="25000"/>
                        <a:alpha val="6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누각산수도</a:t>
              </a:r>
              <a:endParaRPr lang="en-US" altLang="ko-KR" sz="30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A2ECE50-CD30-4890-B744-3858BD9D32A7}"/>
              </a:ext>
            </a:extLst>
          </p:cNvPr>
          <p:cNvGrpSpPr/>
          <p:nvPr/>
        </p:nvGrpSpPr>
        <p:grpSpPr>
          <a:xfrm>
            <a:off x="738019" y="2276872"/>
            <a:ext cx="4880451" cy="3047039"/>
            <a:chOff x="738019" y="2276872"/>
            <a:chExt cx="4880451" cy="30470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98E4C9-9492-45A6-A744-926C87AE8FC8}"/>
                </a:ext>
              </a:extLst>
            </p:cNvPr>
            <p:cNvSpPr txBox="1"/>
            <p:nvPr/>
          </p:nvSpPr>
          <p:spPr>
            <a:xfrm>
              <a:off x="2156169" y="4769913"/>
              <a:ext cx="204414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000" spc="-100" dirty="0" err="1">
                  <a:ln>
                    <a:solidFill>
                      <a:schemeClr val="tx1">
                        <a:lumMod val="75000"/>
                        <a:lumOff val="25000"/>
                        <a:alpha val="6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야색루태도</a:t>
              </a:r>
              <a:endParaRPr lang="en-US" altLang="ko-KR" sz="30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6079F87-4119-4144-9B04-570F25D93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019" y="2276872"/>
              <a:ext cx="4880451" cy="2371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48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7C0CC7A-2950-4FCF-9169-34E4CCCA4BA8}"/>
              </a:ext>
            </a:extLst>
          </p:cNvPr>
          <p:cNvGrpSpPr/>
          <p:nvPr/>
        </p:nvGrpSpPr>
        <p:grpSpPr>
          <a:xfrm>
            <a:off x="447677" y="628582"/>
            <a:ext cx="3384376" cy="645651"/>
            <a:chOff x="5152949" y="908721"/>
            <a:chExt cx="4111403" cy="645651"/>
          </a:xfrm>
        </p:grpSpPr>
        <p:sp>
          <p:nvSpPr>
            <p:cNvPr id="21" name="직각 삼각형 20"/>
            <p:cNvSpPr/>
            <p:nvPr/>
          </p:nvSpPr>
          <p:spPr>
            <a:xfrm rot="5400000">
              <a:off x="5145156" y="916514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264190" y="1000374"/>
              <a:ext cx="4000162" cy="5539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그림분야</a:t>
              </a:r>
              <a:endParaRPr lang="ko-KR" altLang="en-US" sz="3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25D55AF5-C5D0-47FE-A732-C6EED5C6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9" y="1657670"/>
            <a:ext cx="3143250" cy="37516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4BF59E-3E14-474C-B952-F43C1D0A7999}"/>
              </a:ext>
            </a:extLst>
          </p:cNvPr>
          <p:cNvSpPr txBox="1"/>
          <p:nvPr/>
        </p:nvSpPr>
        <p:spPr>
          <a:xfrm>
            <a:off x="1199456" y="5517232"/>
            <a:ext cx="243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스즈키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하루노부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니시키에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기법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4D293DD-3BD5-4FCC-94C8-8D5CA170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527" y="1657670"/>
            <a:ext cx="3693639" cy="37516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3AC7A21-8B60-4E61-99E2-36DFEA31D267}"/>
              </a:ext>
            </a:extLst>
          </p:cNvPr>
          <p:cNvSpPr txBox="1"/>
          <p:nvPr/>
        </p:nvSpPr>
        <p:spPr>
          <a:xfrm>
            <a:off x="4970887" y="5550145"/>
            <a:ext cx="243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오다노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나오타케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서양풍 화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14C8617-7B75-4037-8D59-828F96FAE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154" y="1651991"/>
            <a:ext cx="3081953" cy="37516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032EEB-0C6C-4BA3-9762-0EDE78C38DA7}"/>
              </a:ext>
            </a:extLst>
          </p:cNvPr>
          <p:cNvSpPr txBox="1"/>
          <p:nvPr/>
        </p:nvSpPr>
        <p:spPr>
          <a:xfrm>
            <a:off x="9122575" y="5550145"/>
            <a:ext cx="1875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시바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코오칸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동판화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528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7C0CC7A-2950-4FCF-9169-34E4CCCA4BA8}"/>
              </a:ext>
            </a:extLst>
          </p:cNvPr>
          <p:cNvGrpSpPr/>
          <p:nvPr/>
        </p:nvGrpSpPr>
        <p:grpSpPr>
          <a:xfrm>
            <a:off x="477953" y="747775"/>
            <a:ext cx="3384376" cy="645651"/>
            <a:chOff x="5152949" y="908721"/>
            <a:chExt cx="4111403" cy="645651"/>
          </a:xfrm>
        </p:grpSpPr>
        <p:sp>
          <p:nvSpPr>
            <p:cNvPr id="21" name="직각 삼각형 20"/>
            <p:cNvSpPr/>
            <p:nvPr/>
          </p:nvSpPr>
          <p:spPr>
            <a:xfrm rot="5400000">
              <a:off x="5145156" y="916514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264190" y="1000374"/>
              <a:ext cx="4000162" cy="5539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문학분야</a:t>
              </a:r>
              <a:endParaRPr lang="ko-KR" altLang="en-US" sz="3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40D655-21E2-4C5F-A4E9-C9F447B89C1B}"/>
              </a:ext>
            </a:extLst>
          </p:cNvPr>
          <p:cNvSpPr txBox="1"/>
          <p:nvPr/>
        </p:nvSpPr>
        <p:spPr>
          <a:xfrm>
            <a:off x="4034135" y="839428"/>
            <a:ext cx="623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→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센류</a:t>
            </a:r>
            <a:r>
              <a:rPr lang="en-US" altLang="ko-KR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샤레본</a:t>
            </a:r>
            <a:r>
              <a:rPr lang="en-US" altLang="ko-KR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키뵤시</a:t>
            </a:r>
            <a:r>
              <a:rPr lang="en-US" altLang="ko-KR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쿄카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등이 만들어 졌다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8DA94C-3F6D-47EB-A9A6-198333AEF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2122687"/>
            <a:ext cx="3286125" cy="32670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63E64-FC10-44F4-A223-55F9029595EC}"/>
              </a:ext>
            </a:extLst>
          </p:cNvPr>
          <p:cNvSpPr txBox="1"/>
          <p:nvPr/>
        </p:nvSpPr>
        <p:spPr>
          <a:xfrm>
            <a:off x="963749" y="5559925"/>
            <a:ext cx="303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요코이 야유</a:t>
            </a:r>
            <a:r>
              <a:rPr lang="ja-JP" altLang="ko-KR" sz="2400" dirty="0"/>
              <a:t>横井也有</a:t>
            </a:r>
          </a:p>
          <a:p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08442F-0242-4B1D-B377-F697120CD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28" y="2132018"/>
            <a:ext cx="3155801" cy="32577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B4079A-E131-46E6-909D-331B00AE41B2}"/>
              </a:ext>
            </a:extLst>
          </p:cNvPr>
          <p:cNvSpPr txBox="1"/>
          <p:nvPr/>
        </p:nvSpPr>
        <p:spPr>
          <a:xfrm>
            <a:off x="4745850" y="5559925"/>
            <a:ext cx="27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산토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교덴</a:t>
            </a:r>
            <a:r>
              <a:rPr lang="ko-KR" altLang="ko-KR" sz="2400" dirty="0"/>
              <a:t>山東京伝</a:t>
            </a:r>
          </a:p>
          <a:p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BD3E0F-5A96-46B2-A960-2ABD973AF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2122686"/>
            <a:ext cx="2962275" cy="32577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D6DF35-ED4F-4D77-962E-42BE429C542F}"/>
              </a:ext>
            </a:extLst>
          </p:cNvPr>
          <p:cNvSpPr txBox="1"/>
          <p:nvPr/>
        </p:nvSpPr>
        <p:spPr>
          <a:xfrm>
            <a:off x="8184232" y="5543785"/>
            <a:ext cx="303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오오타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난보</a:t>
            </a:r>
            <a:r>
              <a:rPr lang="ja-JP" altLang="ko-KR" sz="2400" dirty="0"/>
              <a:t>大田南畝</a:t>
            </a:r>
          </a:p>
          <a:p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700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116632"/>
            <a:ext cx="11967587" cy="6662057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9F8B28-B02B-4FB3-9D42-4D8318D7614D}"/>
              </a:ext>
            </a:extLst>
          </p:cNvPr>
          <p:cNvSpPr txBox="1"/>
          <p:nvPr/>
        </p:nvSpPr>
        <p:spPr>
          <a:xfrm>
            <a:off x="258173" y="33943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에도시대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9E73FD4-0698-4217-8D94-83C749DDE0FD}"/>
              </a:ext>
            </a:extLst>
          </p:cNvPr>
          <p:cNvGrpSpPr/>
          <p:nvPr/>
        </p:nvGrpSpPr>
        <p:grpSpPr>
          <a:xfrm>
            <a:off x="407368" y="892992"/>
            <a:ext cx="3928307" cy="645651"/>
            <a:chOff x="5152949" y="908721"/>
            <a:chExt cx="4111403" cy="645651"/>
          </a:xfrm>
        </p:grpSpPr>
        <p:sp>
          <p:nvSpPr>
            <p:cNvPr id="33" name="직각 삼각형 32">
              <a:extLst>
                <a:ext uri="{FF2B5EF4-FFF2-40B4-BE49-F238E27FC236}">
                  <a16:creationId xmlns:a16="http://schemas.microsoft.com/office/drawing/2014/main" id="{5FE8D11D-4022-4B2A-95BA-186E4B6F72C6}"/>
                </a:ext>
              </a:extLst>
            </p:cNvPr>
            <p:cNvSpPr/>
            <p:nvPr/>
          </p:nvSpPr>
          <p:spPr>
            <a:xfrm rot="5400000">
              <a:off x="5145156" y="916514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A448A0E-F80C-455D-884F-A88EB5AC9B6D}"/>
                </a:ext>
              </a:extLst>
            </p:cNvPr>
            <p:cNvSpPr/>
            <p:nvPr/>
          </p:nvSpPr>
          <p:spPr>
            <a:xfrm>
              <a:off x="5264190" y="1000374"/>
              <a:ext cx="4000162" cy="5539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가세이 문화</a:t>
              </a:r>
              <a:endParaRPr lang="ko-KR" altLang="en-US" sz="3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69690D1-FDD7-41CA-B3E2-6D1578C0341A}"/>
              </a:ext>
            </a:extLst>
          </p:cNvPr>
          <p:cNvSpPr txBox="1"/>
          <p:nvPr/>
        </p:nvSpPr>
        <p:spPr>
          <a:xfrm>
            <a:off x="1127448" y="5629170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도쿠가와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이에나리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4237CE-C108-4264-A4F0-17756E9DCA7B}"/>
              </a:ext>
            </a:extLst>
          </p:cNvPr>
          <p:cNvSpPr txBox="1"/>
          <p:nvPr/>
        </p:nvSpPr>
        <p:spPr>
          <a:xfrm>
            <a:off x="4913195" y="4077072"/>
            <a:ext cx="649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에도시대 후기의 문화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분세이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시대를 전성기로 에도를 중심으로 발전한 상인 문화를 말한다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7FAE07-D911-4DCB-920C-64F08AB9C86C}"/>
              </a:ext>
            </a:extLst>
          </p:cNvPr>
          <p:cNvSpPr txBox="1"/>
          <p:nvPr/>
        </p:nvSpPr>
        <p:spPr>
          <a:xfrm>
            <a:off x="4909409" y="2771597"/>
            <a:ext cx="6316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분카</a:t>
            </a:r>
            <a:r>
              <a:rPr lang="en-US" altLang="ko-K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文化</a:t>
            </a:r>
            <a:r>
              <a:rPr lang="en-US" altLang="ko-K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)·</a:t>
            </a:r>
            <a:r>
              <a:rPr lang="ko-KR" alt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분세이</a:t>
            </a:r>
            <a:r>
              <a:rPr lang="en-US" altLang="ko-K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文政</a:t>
            </a:r>
            <a:r>
              <a:rPr lang="en-US" altLang="ko-K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)</a:t>
            </a: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라는 연호의 한 자를 따서 </a:t>
            </a:r>
            <a:r>
              <a:rPr lang="ko-KR" alt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카세이</a:t>
            </a:r>
            <a:r>
              <a:rPr lang="en-US" altLang="ko-K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化政</a:t>
            </a:r>
            <a:r>
              <a:rPr lang="en-US" altLang="ko-KR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) </a:t>
            </a:r>
            <a:r>
              <a:rPr lang="ko-KR" alt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문화라고 한다</a:t>
            </a:r>
          </a:p>
        </p:txBody>
      </p:sp>
      <p:pic>
        <p:nvPicPr>
          <p:cNvPr id="1026" name="Picture 2" descr="Tokugawa Ienari.jpg">
            <a:extLst>
              <a:ext uri="{FF2B5EF4-FFF2-40B4-BE49-F238E27FC236}">
                <a16:creationId xmlns:a16="http://schemas.microsoft.com/office/drawing/2014/main" id="{354B2B52-8D14-47A1-AA92-A08DE2C33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7" y="2166466"/>
            <a:ext cx="3322868" cy="324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7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2207" y="116633"/>
            <a:ext cx="11967587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1E9A5BD-5CA2-495F-829D-00F637BAEE12}"/>
              </a:ext>
            </a:extLst>
          </p:cNvPr>
          <p:cNvGrpSpPr/>
          <p:nvPr/>
        </p:nvGrpSpPr>
        <p:grpSpPr>
          <a:xfrm>
            <a:off x="3215680" y="1262167"/>
            <a:ext cx="5976664" cy="461665"/>
            <a:chOff x="3143672" y="1319930"/>
            <a:chExt cx="5976664" cy="461665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3143672" y="1586757"/>
              <a:ext cx="5976664" cy="0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rgbClr val="C1B6A7"/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/>
            <p:cNvSpPr/>
            <p:nvPr/>
          </p:nvSpPr>
          <p:spPr>
            <a:xfrm>
              <a:off x="4960707" y="1319930"/>
              <a:ext cx="2140330" cy="4616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dirty="0" err="1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분카기의</a:t>
              </a:r>
              <a:r>
                <a:rPr lang="ko-KR" altLang="en-US" sz="24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문학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BCD50CD-C9E6-43D6-97AB-A36A8753BD42}"/>
              </a:ext>
            </a:extLst>
          </p:cNvPr>
          <p:cNvGrpSpPr/>
          <p:nvPr/>
        </p:nvGrpSpPr>
        <p:grpSpPr>
          <a:xfrm>
            <a:off x="934951" y="1903281"/>
            <a:ext cx="3527921" cy="4045999"/>
            <a:chOff x="1422443" y="3452546"/>
            <a:chExt cx="2736155" cy="2451724"/>
          </a:xfrm>
        </p:grpSpPr>
        <p:sp>
          <p:nvSpPr>
            <p:cNvPr id="30" name="자유형 29"/>
            <p:cNvSpPr/>
            <p:nvPr/>
          </p:nvSpPr>
          <p:spPr>
            <a:xfrm>
              <a:off x="1422443" y="3816037"/>
              <a:ext cx="2736155" cy="2088233"/>
            </a:xfrm>
            <a:custGeom>
              <a:avLst/>
              <a:gdLst>
                <a:gd name="connsiteX0" fmla="*/ 0 w 2736155"/>
                <a:gd name="connsiteY0" fmla="*/ 0 h 2088233"/>
                <a:gd name="connsiteX1" fmla="*/ 605385 w 2736155"/>
                <a:gd name="connsiteY1" fmla="*/ 0 h 2088233"/>
                <a:gd name="connsiteX2" fmla="*/ 605385 w 2736155"/>
                <a:gd name="connsiteY2" fmla="*/ 1 h 2088233"/>
                <a:gd name="connsiteX3" fmla="*/ 2736155 w 2736155"/>
                <a:gd name="connsiteY3" fmla="*/ 1 h 2088233"/>
                <a:gd name="connsiteX4" fmla="*/ 2214097 w 2736155"/>
                <a:gd name="connsiteY4" fmla="*/ 2088233 h 2088233"/>
                <a:gd name="connsiteX5" fmla="*/ 250131 w 2736155"/>
                <a:gd name="connsiteY5" fmla="*/ 2088233 h 2088233"/>
                <a:gd name="connsiteX6" fmla="*/ 250131 w 2736155"/>
                <a:gd name="connsiteY6" fmla="*/ 2088232 h 2088233"/>
                <a:gd name="connsiteX7" fmla="*/ 0 w 2736155"/>
                <a:gd name="connsiteY7" fmla="*/ 2088232 h 208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6155" h="2088233">
                  <a:moveTo>
                    <a:pt x="0" y="0"/>
                  </a:moveTo>
                  <a:lnTo>
                    <a:pt x="605385" y="0"/>
                  </a:lnTo>
                  <a:lnTo>
                    <a:pt x="605385" y="1"/>
                  </a:lnTo>
                  <a:lnTo>
                    <a:pt x="2736155" y="1"/>
                  </a:lnTo>
                  <a:lnTo>
                    <a:pt x="2214097" y="2088233"/>
                  </a:lnTo>
                  <a:lnTo>
                    <a:pt x="250131" y="2088233"/>
                  </a:lnTo>
                  <a:lnTo>
                    <a:pt x="250131" y="2088232"/>
                  </a:lnTo>
                  <a:lnTo>
                    <a:pt x="0" y="2088232"/>
                  </a:lnTo>
                  <a:close/>
                </a:path>
              </a:pathLst>
            </a:cu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3" name="평행 사변형 32"/>
            <p:cNvSpPr/>
            <p:nvPr/>
          </p:nvSpPr>
          <p:spPr>
            <a:xfrm rot="21249207">
              <a:off x="2462184" y="3452546"/>
              <a:ext cx="495311" cy="646659"/>
            </a:xfrm>
            <a:prstGeom prst="parallelogram">
              <a:avLst>
                <a:gd name="adj" fmla="val 35191"/>
              </a:avLst>
            </a:prstGeom>
            <a:solidFill>
              <a:schemeClr val="bg2">
                <a:alpha val="72000"/>
              </a:schemeClr>
            </a:solidFill>
            <a:ln>
              <a:noFill/>
            </a:ln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E577510-889D-4CF9-97A1-D1A1FD2A462B}"/>
              </a:ext>
            </a:extLst>
          </p:cNvPr>
          <p:cNvGrpSpPr/>
          <p:nvPr/>
        </p:nvGrpSpPr>
        <p:grpSpPr>
          <a:xfrm>
            <a:off x="4019450" y="1917467"/>
            <a:ext cx="3891466" cy="4032421"/>
            <a:chOff x="4336870" y="3452546"/>
            <a:chExt cx="3062088" cy="2451724"/>
          </a:xfrm>
        </p:grpSpPr>
        <p:sp>
          <p:nvSpPr>
            <p:cNvPr id="3" name="평행 사변형 2"/>
            <p:cNvSpPr/>
            <p:nvPr/>
          </p:nvSpPr>
          <p:spPr>
            <a:xfrm>
              <a:off x="4336870" y="3816038"/>
              <a:ext cx="3062088" cy="2088232"/>
            </a:xfrm>
            <a:prstGeom prst="parallelogram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4" name="평행 사변형 33"/>
            <p:cNvSpPr/>
            <p:nvPr/>
          </p:nvSpPr>
          <p:spPr>
            <a:xfrm rot="21249207">
              <a:off x="5848345" y="3452546"/>
              <a:ext cx="495311" cy="646659"/>
            </a:xfrm>
            <a:prstGeom prst="parallelogram">
              <a:avLst>
                <a:gd name="adj" fmla="val 35191"/>
              </a:avLst>
            </a:prstGeom>
            <a:solidFill>
              <a:schemeClr val="bg2">
                <a:alpha val="72000"/>
              </a:schemeClr>
            </a:solidFill>
            <a:ln>
              <a:noFill/>
            </a:ln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28C118D-9BA7-410D-916A-90D1A8FBCC77}"/>
              </a:ext>
            </a:extLst>
          </p:cNvPr>
          <p:cNvGrpSpPr/>
          <p:nvPr/>
        </p:nvGrpSpPr>
        <p:grpSpPr>
          <a:xfrm>
            <a:off x="7628434" y="2006480"/>
            <a:ext cx="3498353" cy="3924975"/>
            <a:chOff x="7573499" y="3487886"/>
            <a:chExt cx="2879265" cy="2416384"/>
          </a:xfrm>
        </p:grpSpPr>
        <p:sp>
          <p:nvSpPr>
            <p:cNvPr id="29" name="자유형 28"/>
            <p:cNvSpPr/>
            <p:nvPr/>
          </p:nvSpPr>
          <p:spPr>
            <a:xfrm>
              <a:off x="7573499" y="3816038"/>
              <a:ext cx="2879265" cy="2088232"/>
            </a:xfrm>
            <a:custGeom>
              <a:avLst/>
              <a:gdLst>
                <a:gd name="connsiteX0" fmla="*/ 522058 w 2879265"/>
                <a:gd name="connsiteY0" fmla="*/ 0 h 2088232"/>
                <a:gd name="connsiteX1" fmla="*/ 2273880 w 2879265"/>
                <a:gd name="connsiteY1" fmla="*/ 0 h 2088232"/>
                <a:gd name="connsiteX2" fmla="*/ 2524011 w 2879265"/>
                <a:gd name="connsiteY2" fmla="*/ 0 h 2088232"/>
                <a:gd name="connsiteX3" fmla="*/ 2879265 w 2879265"/>
                <a:gd name="connsiteY3" fmla="*/ 0 h 2088232"/>
                <a:gd name="connsiteX4" fmla="*/ 2879265 w 2879265"/>
                <a:gd name="connsiteY4" fmla="*/ 2088232 h 2088232"/>
                <a:gd name="connsiteX5" fmla="*/ 2524011 w 2879265"/>
                <a:gd name="connsiteY5" fmla="*/ 2088232 h 2088232"/>
                <a:gd name="connsiteX6" fmla="*/ 2273880 w 2879265"/>
                <a:gd name="connsiteY6" fmla="*/ 2088232 h 2088232"/>
                <a:gd name="connsiteX7" fmla="*/ 0 w 2879265"/>
                <a:gd name="connsiteY7" fmla="*/ 2088232 h 20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9265" h="2088232">
                  <a:moveTo>
                    <a:pt x="522058" y="0"/>
                  </a:moveTo>
                  <a:lnTo>
                    <a:pt x="2273880" y="0"/>
                  </a:lnTo>
                  <a:lnTo>
                    <a:pt x="2524011" y="0"/>
                  </a:lnTo>
                  <a:lnTo>
                    <a:pt x="2879265" y="0"/>
                  </a:lnTo>
                  <a:lnTo>
                    <a:pt x="2879265" y="2088232"/>
                  </a:lnTo>
                  <a:lnTo>
                    <a:pt x="2524011" y="2088232"/>
                  </a:lnTo>
                  <a:lnTo>
                    <a:pt x="2273880" y="2088232"/>
                  </a:lnTo>
                  <a:lnTo>
                    <a:pt x="0" y="2088232"/>
                  </a:lnTo>
                  <a:close/>
                </a:path>
              </a:pathLst>
            </a:cu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196D1489-B6E1-4C94-B7DB-1AEEB956D7BB}"/>
                </a:ext>
              </a:extLst>
            </p:cNvPr>
            <p:cNvSpPr/>
            <p:nvPr/>
          </p:nvSpPr>
          <p:spPr>
            <a:xfrm rot="21249207">
              <a:off x="9079975" y="3487886"/>
              <a:ext cx="495311" cy="646659"/>
            </a:xfrm>
            <a:prstGeom prst="parallelogram">
              <a:avLst>
                <a:gd name="adj" fmla="val 35191"/>
              </a:avLst>
            </a:prstGeom>
            <a:solidFill>
              <a:schemeClr val="bg2">
                <a:alpha val="72000"/>
              </a:schemeClr>
            </a:solidFill>
            <a:ln>
              <a:noFill/>
            </a:ln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530C2C1C-654A-4DD2-8C0E-0AA88152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09" y="2819461"/>
            <a:ext cx="2450970" cy="256723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343472" y="5434606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요미혼</a:t>
            </a:r>
            <a:r>
              <a:rPr lang="ko-KR" altLang="en-US" sz="2400" dirty="0"/>
              <a:t>読本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쿄쿠테이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바킨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78DE92-1358-4A0D-9637-01399C76632E}"/>
              </a:ext>
            </a:extLst>
          </p:cNvPr>
          <p:cNvSpPr txBox="1"/>
          <p:nvPr/>
        </p:nvSpPr>
        <p:spPr>
          <a:xfrm>
            <a:off x="4837569" y="3626044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곳케이본</a:t>
            </a:r>
            <a:r>
              <a:rPr lang="ko-KR" altLang="en-US" sz="2400" dirty="0">
                <a:latin typeface="+mj-ea"/>
                <a:ea typeface="+mj-ea"/>
              </a:rPr>
              <a:t>滑稽本</a:t>
            </a:r>
            <a:endParaRPr lang="en-US" altLang="ko-KR" sz="2400" dirty="0">
              <a:latin typeface="+mj-ea"/>
              <a:ea typeface="+mj-ea"/>
            </a:endParaRPr>
          </a:p>
          <a:p>
            <a:pPr algn="ctr"/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시키테이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산바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짓펜샤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잇쿠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FAC9B-54ED-4CA5-8FC2-B4CDB388F156}"/>
              </a:ext>
            </a:extLst>
          </p:cNvPr>
          <p:cNvSpPr txBox="1"/>
          <p:nvPr/>
        </p:nvSpPr>
        <p:spPr>
          <a:xfrm>
            <a:off x="8429459" y="3855328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닌조본</a:t>
            </a:r>
            <a:r>
              <a:rPr lang="ko-KR" altLang="en-US" sz="2400" dirty="0"/>
              <a:t>人情本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다메나가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슌스이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43E55A8-993A-4208-9E9C-FC7298B3A738}"/>
              </a:ext>
            </a:extLst>
          </p:cNvPr>
          <p:cNvGrpSpPr/>
          <p:nvPr/>
        </p:nvGrpSpPr>
        <p:grpSpPr>
          <a:xfrm>
            <a:off x="447677" y="628582"/>
            <a:ext cx="3384376" cy="645651"/>
            <a:chOff x="5152949" y="908721"/>
            <a:chExt cx="4111403" cy="645651"/>
          </a:xfrm>
        </p:grpSpPr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626CC49E-1C1A-448D-A796-FDA343EA40E7}"/>
                </a:ext>
              </a:extLst>
            </p:cNvPr>
            <p:cNvSpPr/>
            <p:nvPr/>
          </p:nvSpPr>
          <p:spPr>
            <a:xfrm rot="5400000">
              <a:off x="5145156" y="916514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FEA0C01-6996-4AB9-B717-8E609336DF7E}"/>
                </a:ext>
              </a:extLst>
            </p:cNvPr>
            <p:cNvSpPr/>
            <p:nvPr/>
          </p:nvSpPr>
          <p:spPr>
            <a:xfrm>
              <a:off x="5264190" y="1000374"/>
              <a:ext cx="4000162" cy="5539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_고양일산 R" panose="020B0303000000020004" pitchFamily="50" charset="-127"/>
                  <a:ea typeface="_고양일산 R" panose="020B0303000000020004" pitchFamily="50" charset="-127"/>
                </a:rPr>
                <a:t>가세이 문학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7C0CC7A-2950-4FCF-9169-34E4CCCA4BA8}"/>
              </a:ext>
            </a:extLst>
          </p:cNvPr>
          <p:cNvGrpSpPr/>
          <p:nvPr/>
        </p:nvGrpSpPr>
        <p:grpSpPr>
          <a:xfrm>
            <a:off x="447677" y="628582"/>
            <a:ext cx="3384376" cy="645651"/>
            <a:chOff x="5152949" y="908721"/>
            <a:chExt cx="4111403" cy="645651"/>
          </a:xfrm>
        </p:grpSpPr>
        <p:sp>
          <p:nvSpPr>
            <p:cNvPr id="21" name="직각 삼각형 20"/>
            <p:cNvSpPr/>
            <p:nvPr/>
          </p:nvSpPr>
          <p:spPr>
            <a:xfrm rot="5400000">
              <a:off x="5145156" y="916514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264190" y="1000374"/>
              <a:ext cx="4000162" cy="5539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_고양일산 R" panose="020B0303000000020004" pitchFamily="50" charset="-127"/>
                  <a:ea typeface="_고양일산 R" panose="020B0303000000020004" pitchFamily="50" charset="-127"/>
                </a:rPr>
                <a:t>가세이 미술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F9896C-4D51-4500-A7CE-CFD4544AFD59}"/>
              </a:ext>
            </a:extLst>
          </p:cNvPr>
          <p:cNvSpPr txBox="1"/>
          <p:nvPr/>
        </p:nvSpPr>
        <p:spPr>
          <a:xfrm>
            <a:off x="447677" y="1496975"/>
            <a:ext cx="1016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*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우키요에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: 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에도시대 말기에 서민생활을 기초로 하여 제작된 회화의 한 양식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2682F10-F9B4-4148-BC2A-744845EC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57" y="1993340"/>
            <a:ext cx="3168352" cy="3391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36A9A7-4EAD-4B43-92AD-E4F16A2FB3B2}"/>
              </a:ext>
            </a:extLst>
          </p:cNvPr>
          <p:cNvSpPr txBox="1"/>
          <p:nvPr/>
        </p:nvSpPr>
        <p:spPr>
          <a:xfrm>
            <a:off x="173488" y="5494477"/>
            <a:ext cx="350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기타가와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우타마로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유리피리를 부는 여인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A9F408-6525-4E6A-AD00-635DF64D1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858" y="1998817"/>
            <a:ext cx="3143250" cy="3391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33C09-20EA-4D91-AA32-F032242E5213}"/>
              </a:ext>
            </a:extLst>
          </p:cNvPr>
          <p:cNvSpPr txBox="1"/>
          <p:nvPr/>
        </p:nvSpPr>
        <p:spPr>
          <a:xfrm>
            <a:off x="3832053" y="5494477"/>
            <a:ext cx="3092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도슈사이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샤라쿠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《3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대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오타니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오니지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42C062A-84A7-46B3-96BB-0D2977F47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343" y="2190257"/>
            <a:ext cx="4686300" cy="3200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24F155-7982-4EEA-AFC2-7AF1C1C7FCF5}"/>
              </a:ext>
            </a:extLst>
          </p:cNvPr>
          <p:cNvSpPr txBox="1"/>
          <p:nvPr/>
        </p:nvSpPr>
        <p:spPr>
          <a:xfrm>
            <a:off x="7548728" y="5494476"/>
            <a:ext cx="390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가쓰시카</a:t>
            </a:r>
            <a:r>
              <a:rPr lang="ko-KR" altLang="en-US" sz="2400" spc="-100" dirty="0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spc="-100" dirty="0" err="1">
                <a:ln>
                  <a:solidFill>
                    <a:schemeClr val="tx1">
                      <a:lumMod val="75000"/>
                      <a:lumOff val="25000"/>
                      <a:alpha val="6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호쿠사이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《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가나가와의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거대한 파도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》</a:t>
            </a:r>
            <a:endParaRPr lang="en-US" altLang="ko-KR" sz="2400" spc="-100" dirty="0">
              <a:ln>
                <a:solidFill>
                  <a:schemeClr val="tx1">
                    <a:lumMod val="75000"/>
                    <a:lumOff val="25000"/>
                    <a:alpha val="6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2084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7C0CC7A-2950-4FCF-9169-34E4CCCA4BA8}"/>
              </a:ext>
            </a:extLst>
          </p:cNvPr>
          <p:cNvGrpSpPr/>
          <p:nvPr/>
        </p:nvGrpSpPr>
        <p:grpSpPr>
          <a:xfrm>
            <a:off x="447677" y="628582"/>
            <a:ext cx="3384376" cy="645651"/>
            <a:chOff x="5152949" y="908721"/>
            <a:chExt cx="4111403" cy="645651"/>
          </a:xfrm>
        </p:grpSpPr>
        <p:sp>
          <p:nvSpPr>
            <p:cNvPr id="21" name="직각 삼각형 20"/>
            <p:cNvSpPr/>
            <p:nvPr/>
          </p:nvSpPr>
          <p:spPr>
            <a:xfrm rot="5400000">
              <a:off x="5145156" y="916514"/>
              <a:ext cx="368300" cy="352713"/>
            </a:xfrm>
            <a:prstGeom prst="rtTriangl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264190" y="1000374"/>
              <a:ext cx="4000162" cy="55399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0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생활과 신앙</a:t>
              </a:r>
              <a:endParaRPr lang="ko-KR" altLang="en-US" sz="30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8248A1E-583C-4855-9C75-7C955205E3B2}"/>
              </a:ext>
            </a:extLst>
          </p:cNvPr>
          <p:cNvGrpSpPr/>
          <p:nvPr/>
        </p:nvGrpSpPr>
        <p:grpSpPr>
          <a:xfrm>
            <a:off x="516596" y="1626767"/>
            <a:ext cx="11340044" cy="3962473"/>
            <a:chOff x="516596" y="1626767"/>
            <a:chExt cx="11340044" cy="35027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024544-DBC3-4A82-9E0C-A3F181160835}"/>
                </a:ext>
              </a:extLst>
            </p:cNvPr>
            <p:cNvSpPr txBox="1"/>
            <p:nvPr/>
          </p:nvSpPr>
          <p:spPr>
            <a:xfrm>
              <a:off x="516597" y="1626767"/>
              <a:ext cx="10801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ko-KR" altLang="en-US" sz="2200" dirty="0">
                  <a:latin typeface="+mj-ea"/>
                  <a:ea typeface="+mj-ea"/>
                </a:rPr>
                <a:t>* 서민의 오락 시설</a:t>
              </a:r>
            </a:p>
            <a:p>
              <a:pPr latinLnBrk="0"/>
              <a:r>
                <a:rPr lang="ko-KR" altLang="en-US" sz="2200" dirty="0" err="1">
                  <a:latin typeface="+mj-ea"/>
                  <a:ea typeface="+mj-ea"/>
                </a:rPr>
                <a:t>시바이고야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芝居小屋</a:t>
              </a:r>
              <a:r>
                <a:rPr lang="en-US" altLang="ko-KR" sz="2200" dirty="0">
                  <a:latin typeface="+mj-ea"/>
                  <a:ea typeface="+mj-ea"/>
                </a:rPr>
                <a:t>), </a:t>
              </a:r>
              <a:r>
                <a:rPr lang="ko-KR" altLang="en-US" sz="2200" dirty="0" err="1">
                  <a:latin typeface="+mj-ea"/>
                  <a:ea typeface="+mj-ea"/>
                </a:rPr>
                <a:t>미세모노고야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見世物小屋</a:t>
              </a:r>
              <a:r>
                <a:rPr lang="en-US" altLang="ko-KR" sz="2200" dirty="0">
                  <a:latin typeface="+mj-ea"/>
                  <a:ea typeface="+mj-ea"/>
                </a:rPr>
                <a:t>), </a:t>
              </a:r>
              <a:r>
                <a:rPr lang="ko-KR" altLang="en-US" sz="2200" dirty="0" err="1">
                  <a:latin typeface="+mj-ea"/>
                  <a:ea typeface="+mj-ea"/>
                </a:rPr>
                <a:t>요세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寄席</a:t>
              </a:r>
              <a:r>
                <a:rPr lang="en-US" altLang="ko-KR" sz="2200" dirty="0">
                  <a:latin typeface="+mj-ea"/>
                  <a:ea typeface="+mj-ea"/>
                </a:rPr>
                <a:t>), </a:t>
              </a:r>
              <a:r>
                <a:rPr lang="ko-KR" altLang="en-US" sz="2200" dirty="0">
                  <a:latin typeface="+mj-ea"/>
                  <a:ea typeface="+mj-ea"/>
                </a:rPr>
                <a:t>공중 목욕탕</a:t>
              </a:r>
              <a:r>
                <a:rPr lang="en-US" altLang="ko-KR" sz="2200" dirty="0">
                  <a:latin typeface="+mj-ea"/>
                  <a:ea typeface="+mj-ea"/>
                </a:rPr>
                <a:t>, </a:t>
              </a:r>
              <a:r>
                <a:rPr lang="ko-KR" altLang="en-US" sz="2200" dirty="0">
                  <a:latin typeface="+mj-ea"/>
                  <a:ea typeface="+mj-ea"/>
                </a:rPr>
                <a:t>이발소 등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419354-DF07-4F7E-9C67-5232E5F68E70}"/>
                </a:ext>
              </a:extLst>
            </p:cNvPr>
            <p:cNvSpPr txBox="1"/>
            <p:nvPr/>
          </p:nvSpPr>
          <p:spPr>
            <a:xfrm>
              <a:off x="516597" y="2472095"/>
              <a:ext cx="111310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ko-KR" altLang="en-US" sz="2200" dirty="0">
                  <a:latin typeface="+mj-ea"/>
                  <a:ea typeface="+mj-ea"/>
                </a:rPr>
                <a:t>* 절과 신사</a:t>
              </a:r>
            </a:p>
            <a:p>
              <a:pPr latinLnBrk="0"/>
              <a:r>
                <a:rPr lang="ko-KR" altLang="en-US" sz="2200" dirty="0">
                  <a:latin typeface="+mj-ea"/>
                  <a:ea typeface="+mj-ea"/>
                </a:rPr>
                <a:t>건물의 수리 비용이나 경영에 필요한 비용 확보를 위해 </a:t>
              </a:r>
              <a:r>
                <a:rPr lang="ko-KR" altLang="en-US" sz="2200" dirty="0" err="1">
                  <a:latin typeface="+mj-ea"/>
                  <a:ea typeface="+mj-ea"/>
                </a:rPr>
                <a:t>엔니치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縁日</a:t>
              </a:r>
              <a:r>
                <a:rPr lang="en-US" altLang="ko-KR" sz="2200" dirty="0">
                  <a:latin typeface="+mj-ea"/>
                  <a:ea typeface="+mj-ea"/>
                </a:rPr>
                <a:t>), </a:t>
              </a:r>
              <a:r>
                <a:rPr lang="ko-KR" altLang="en-US" sz="2200" dirty="0" err="1">
                  <a:latin typeface="+mj-ea"/>
                  <a:ea typeface="+mj-ea"/>
                </a:rPr>
                <a:t>가이초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開帳</a:t>
              </a:r>
              <a:r>
                <a:rPr lang="en-US" altLang="ko-KR" sz="2200" dirty="0">
                  <a:latin typeface="+mj-ea"/>
                  <a:ea typeface="+mj-ea"/>
                </a:rPr>
                <a:t>) </a:t>
              </a:r>
              <a:r>
                <a:rPr lang="ko-KR" altLang="en-US" sz="2200" dirty="0">
                  <a:latin typeface="+mj-ea"/>
                  <a:ea typeface="+mj-ea"/>
                </a:rPr>
                <a:t>등을</a:t>
              </a:r>
            </a:p>
            <a:p>
              <a:pPr latinLnBrk="0"/>
              <a:r>
                <a:rPr lang="ko-KR" altLang="en-US" sz="2200" dirty="0">
                  <a:latin typeface="+mj-ea"/>
                  <a:ea typeface="+mj-ea"/>
                </a:rPr>
                <a:t>개최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19CE5-AB30-4CC8-B2E2-71E2DFCD94E3}"/>
                </a:ext>
              </a:extLst>
            </p:cNvPr>
            <p:cNvSpPr txBox="1"/>
            <p:nvPr/>
          </p:nvSpPr>
          <p:spPr>
            <a:xfrm>
              <a:off x="516596" y="3580091"/>
              <a:ext cx="1134004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ko-KR" altLang="en-US" sz="2200" dirty="0">
                  <a:latin typeface="+mj-ea"/>
                  <a:ea typeface="+mj-ea"/>
                </a:rPr>
                <a:t>* 서민들의 여행</a:t>
              </a:r>
            </a:p>
            <a:p>
              <a:pPr latinLnBrk="0"/>
              <a:r>
                <a:rPr lang="ko-KR" altLang="en-US" sz="2200" dirty="0">
                  <a:latin typeface="+mj-ea"/>
                  <a:ea typeface="+mj-ea"/>
                </a:rPr>
                <a:t>도지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湯治</a:t>
              </a:r>
              <a:r>
                <a:rPr lang="en-US" altLang="ko-KR" sz="2200" dirty="0">
                  <a:latin typeface="+mj-ea"/>
                  <a:ea typeface="+mj-ea"/>
                </a:rPr>
                <a:t>), </a:t>
              </a:r>
              <a:r>
                <a:rPr lang="ko-KR" altLang="en-US" sz="2200" dirty="0">
                  <a:latin typeface="+mj-ea"/>
                  <a:ea typeface="+mj-ea"/>
                </a:rPr>
                <a:t>유람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物見遊山</a:t>
              </a:r>
              <a:r>
                <a:rPr lang="en-US" altLang="ko-KR" sz="2200" dirty="0">
                  <a:latin typeface="+mj-ea"/>
                  <a:ea typeface="+mj-ea"/>
                </a:rPr>
                <a:t>), </a:t>
              </a:r>
              <a:r>
                <a:rPr lang="ko-KR" altLang="en-US" sz="2200" dirty="0" err="1">
                  <a:latin typeface="+mj-ea"/>
                  <a:ea typeface="+mj-ea"/>
                </a:rPr>
                <a:t>이세진구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伊勢神宮</a:t>
              </a:r>
              <a:r>
                <a:rPr lang="en-US" altLang="ko-KR" sz="2200" dirty="0">
                  <a:latin typeface="+mj-ea"/>
                  <a:ea typeface="+mj-ea"/>
                </a:rPr>
                <a:t>), </a:t>
              </a:r>
              <a:r>
                <a:rPr lang="ko-KR" altLang="en-US" sz="2200" dirty="0" err="1">
                  <a:latin typeface="+mj-ea"/>
                  <a:ea typeface="+mj-ea"/>
                </a:rPr>
                <a:t>젠코지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善光寺</a:t>
              </a:r>
              <a:r>
                <a:rPr lang="en-US" altLang="ko-KR" sz="2200" dirty="0">
                  <a:latin typeface="+mj-ea"/>
                  <a:ea typeface="+mj-ea"/>
                </a:rPr>
                <a:t>) </a:t>
              </a:r>
              <a:r>
                <a:rPr lang="ko-KR" altLang="en-US" sz="2200" dirty="0">
                  <a:latin typeface="+mj-ea"/>
                  <a:ea typeface="+mj-ea"/>
                </a:rPr>
                <a:t>등 사원이나 신사에 대한 참배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41A79D-FF5F-4423-9EC4-58F53A3800BE}"/>
                </a:ext>
              </a:extLst>
            </p:cNvPr>
            <p:cNvSpPr txBox="1"/>
            <p:nvPr/>
          </p:nvSpPr>
          <p:spPr>
            <a:xfrm>
              <a:off x="539247" y="4698631"/>
              <a:ext cx="5075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ko-KR" altLang="en-US" sz="2200" dirty="0">
                  <a:latin typeface="+mj-ea"/>
                  <a:ea typeface="+mj-ea"/>
                </a:rPr>
                <a:t>* </a:t>
              </a:r>
              <a:r>
                <a:rPr lang="ko-KR" altLang="en-US" sz="2200" dirty="0" err="1">
                  <a:latin typeface="+mj-ea"/>
                  <a:ea typeface="+mj-ea"/>
                </a:rPr>
                <a:t>오카게마이리</a:t>
              </a:r>
              <a:r>
                <a:rPr lang="en-US" altLang="ko-KR" sz="2200" dirty="0">
                  <a:latin typeface="+mj-ea"/>
                  <a:ea typeface="+mj-ea"/>
                </a:rPr>
                <a:t>(</a:t>
              </a:r>
              <a:r>
                <a:rPr lang="ko-KR" altLang="en-US" sz="2200" dirty="0">
                  <a:latin typeface="+mj-ea"/>
                  <a:ea typeface="+mj-ea"/>
                </a:rPr>
                <a:t>お陰参り</a:t>
              </a:r>
              <a:r>
                <a:rPr lang="en-US" altLang="ko-KR" sz="2200" dirty="0">
                  <a:latin typeface="+mj-ea"/>
                  <a:ea typeface="+mj-ea"/>
                </a:rPr>
                <a:t>)</a:t>
              </a:r>
              <a:endParaRPr lang="ko-KR" altLang="en-US" sz="2200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81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186</Words>
  <Application>Microsoft Office PowerPoint</Application>
  <PresentationFormat>와이드스크린</PresentationFormat>
  <Paragraphs>67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a옛날사진관2</vt:lpstr>
      <vt:lpstr>_고양일산 R</vt:lpstr>
      <vt:lpstr>_고양일산 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URBAN CULTURAL CONTENTS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문화컨텐츠 이론과 비평</dc:title>
  <dc:creator>늘채</dc:creator>
  <cp:lastModifiedBy>k24m</cp:lastModifiedBy>
  <cp:revision>135</cp:revision>
  <dcterms:created xsi:type="dcterms:W3CDTF">2018-09-16T00:42:33Z</dcterms:created>
  <dcterms:modified xsi:type="dcterms:W3CDTF">2019-05-09T11:09:18Z</dcterms:modified>
</cp:coreProperties>
</file>