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30" r:id="rId2"/>
    <p:sldId id="283" r:id="rId3"/>
    <p:sldId id="284" r:id="rId4"/>
    <p:sldId id="286" r:id="rId5"/>
    <p:sldId id="287" r:id="rId6"/>
    <p:sldId id="288" r:id="rId7"/>
    <p:sldId id="329" r:id="rId8"/>
    <p:sldId id="290" r:id="rId9"/>
    <p:sldId id="295" r:id="rId10"/>
    <p:sldId id="296" r:id="rId11"/>
  </p:sldIdLst>
  <p:sldSz cx="12192000" cy="6858000"/>
  <p:notesSz cx="6858000" cy="9144000"/>
  <p:embeddedFontLst>
    <p:embeddedFont>
      <p:font typeface="_고양일산 L" panose="020B0303000000020004" charset="-127"/>
      <p:regular r:id="rId13"/>
    </p:embeddedFont>
    <p:embeddedFont>
      <p:font typeface="_고양일산 R" panose="020B0303000000020004" charset="-127"/>
      <p:regular r:id="rId14"/>
    </p:embeddedFont>
    <p:embeddedFont>
      <p:font typeface="나눔고딕" panose="020B0600000101010101" charset="-127"/>
      <p:regular r:id="rId15"/>
      <p:bold r:id="rId16"/>
    </p:embeddedFont>
    <p:embeddedFont>
      <p:font typeface="맑은 고딕" panose="020B0503020000020004" pitchFamily="50" charset="-127"/>
      <p:regular r:id="rId17"/>
      <p:bold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B6A7"/>
    <a:srgbClr val="E9E0D3"/>
    <a:srgbClr val="928572"/>
    <a:srgbClr val="A3A8B9"/>
    <a:srgbClr val="BAD1E8"/>
    <a:srgbClr val="EFE0CD"/>
    <a:srgbClr val="97A3C5"/>
    <a:srgbClr val="D1C8BD"/>
    <a:srgbClr val="624C24"/>
    <a:srgbClr val="F7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89046" autoAdjust="0"/>
  </p:normalViewPr>
  <p:slideViewPr>
    <p:cSldViewPr>
      <p:cViewPr varScale="1">
        <p:scale>
          <a:sx n="76" d="100"/>
          <a:sy n="76" d="100"/>
        </p:scale>
        <p:origin x="110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03DB2D71-6BB7-4855-9F10-307849965248}" type="datetimeFigureOut">
              <a:rPr lang="ko-KR" altLang="en-US" smtClean="0"/>
              <a:pPr/>
              <a:t>2019-05-09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03379355-D261-4A04-B65F-5BD2926C029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49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087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1051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9137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731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8963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5458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508000" eaLnBrk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Font typeface="맑은 고딕"/>
              <a:buNone/>
            </a:pPr>
            <a:endParaRPr lang="ko-KR" altLang="en-US" sz="1200" b="0" strike="noStrike" cap="non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071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4837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en-US" altLang="ko-KR" sz="1200" kern="1200" dirty="0">
              <a:solidFill>
                <a:schemeClr val="tx1"/>
              </a:solidFill>
              <a:effectLst/>
              <a:latin typeface="_고양일산 L" panose="020B0303000000020004" pitchFamily="50" charset="-127"/>
              <a:ea typeface="_고양일산 L" panose="020B0303000000020004" pitchFamily="50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708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A45A1ECE-4FFA-458D-B02B-777E3A80392E}" type="datetimeFigureOut">
              <a:rPr lang="ko-KR" altLang="en-US" smtClean="0"/>
              <a:pPr/>
              <a:t>2019-05-09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EB59-5BF7-44CD-830B-C6791A33BA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80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  <a:lvl2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2pPr>
            <a:lvl3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3pPr>
            <a:lvl4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4pPr>
            <a:lvl5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A45A1ECE-4FFA-458D-B02B-777E3A80392E}" type="datetimeFigureOut">
              <a:rPr lang="ko-KR" altLang="en-US" smtClean="0"/>
              <a:pPr/>
              <a:t>2019-05-09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EB59-5BF7-44CD-830B-C6791A33BA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88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C588EB59-5BF7-44CD-830B-C6791A33BAA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096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0hoK3RFvxwM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s://youtu.be/IMEoTmCGQ6Q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각 삼각형 4"/>
          <p:cNvSpPr/>
          <p:nvPr/>
        </p:nvSpPr>
        <p:spPr>
          <a:xfrm rot="5400000">
            <a:off x="2252060" y="1725612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567608" y="3645024"/>
            <a:ext cx="2339901" cy="165618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_고양일산 L" panose="020B0303000000020004" pitchFamily="50" charset="-127"/>
                <a:ea typeface="_고양일산 L" panose="020B0303000000020004" pitchFamily="50" charset="-127"/>
                <a:cs typeface="+mj-cs"/>
              </a:defRPr>
            </a:lvl1pPr>
          </a:lstStyle>
          <a:p>
            <a:pPr algn="dist">
              <a:lnSpc>
                <a:spcPct val="200000"/>
              </a:lnSpc>
            </a:pPr>
            <a:endParaRPr lang="ko-KR" altLang="en-US" sz="18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rgbClr val="928572"/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8688288" y="4672254"/>
            <a:ext cx="2520280" cy="5569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_고양일산 L" panose="020B0303000000020004" pitchFamily="50" charset="-127"/>
                <a:ea typeface="_고양일산 L" panose="020B0303000000020004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_고양일산 L" panose="020B0303000000020004" pitchFamily="50" charset="-127"/>
                <a:ea typeface="_고양일산 L" panose="020B030300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_고양일산 L" panose="020B0303000000020004" pitchFamily="50" charset="-127"/>
                <a:ea typeface="_고양일산 L" panose="020B030300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_고양일산 L" panose="020B0303000000020004" pitchFamily="50" charset="-127"/>
                <a:ea typeface="_고양일산 L" panose="020B030300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_고양일산 L" panose="020B0303000000020004" pitchFamily="50" charset="-127"/>
                <a:ea typeface="_고양일산 L" panose="020B030300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ko-KR" altLang="en-US" sz="1800" dirty="0">
                <a:ln>
                  <a:solidFill>
                    <a:schemeClr val="tx1">
                      <a:lumMod val="75000"/>
                      <a:lumOff val="25000"/>
                      <a:alpha val="21000"/>
                    </a:schemeClr>
                  </a:solidFill>
                </a:ln>
                <a:solidFill>
                  <a:srgbClr val="928572"/>
                </a:solidFill>
              </a:rPr>
              <a:t>   </a:t>
            </a:r>
            <a:r>
              <a:rPr lang="en-US" altLang="ko-KR" sz="1800" b="1" dirty="0">
                <a:ln>
                  <a:solidFill>
                    <a:schemeClr val="tx1">
                      <a:lumMod val="75000"/>
                      <a:lumOff val="25000"/>
                      <a:alpha val="21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21*02*82  </a:t>
            </a:r>
            <a:r>
              <a:rPr lang="ko-KR" altLang="en-US" sz="1800" b="1" dirty="0">
                <a:ln>
                  <a:solidFill>
                    <a:schemeClr val="tx1">
                      <a:lumMod val="75000"/>
                      <a:lumOff val="25000"/>
                      <a:alpha val="21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서</a:t>
            </a:r>
            <a:r>
              <a:rPr lang="en-US" altLang="ko-KR" sz="1800" b="1">
                <a:ln>
                  <a:solidFill>
                    <a:schemeClr val="tx1">
                      <a:lumMod val="75000"/>
                      <a:lumOff val="25000"/>
                      <a:alpha val="21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*</a:t>
            </a:r>
            <a:r>
              <a:rPr lang="ko-KR" altLang="en-US" sz="1800" b="1">
                <a:ln>
                  <a:solidFill>
                    <a:schemeClr val="tx1">
                      <a:lumMod val="75000"/>
                      <a:lumOff val="25000"/>
                      <a:alpha val="21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연</a:t>
            </a:r>
            <a:endParaRPr lang="ko-KR" altLang="en-US" sz="1800" b="1" dirty="0">
              <a:ln>
                <a:solidFill>
                  <a:schemeClr val="tx1">
                    <a:lumMod val="75000"/>
                    <a:lumOff val="25000"/>
                    <a:alpha val="21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320136" y="1549008"/>
            <a:ext cx="364202" cy="463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spcBef>
                <a:spcPct val="20000"/>
              </a:spcBef>
            </a:pPr>
            <a:r>
              <a:rPr lang="ko-KR" altLang="en-US" sz="1600" dirty="0">
                <a:ln>
                  <a:solidFill>
                    <a:schemeClr val="tx1">
                      <a:lumMod val="75000"/>
                      <a:lumOff val="25000"/>
                      <a:alpha val="14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명</a:t>
            </a:r>
            <a:endParaRPr lang="en-US" altLang="ko-KR" sz="1600" dirty="0">
              <a:ln>
                <a:solidFill>
                  <a:schemeClr val="tx1">
                    <a:lumMod val="75000"/>
                    <a:lumOff val="25000"/>
                    <a:alpha val="14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7752184" y="5229200"/>
            <a:ext cx="4295958" cy="0"/>
          </a:xfrm>
          <a:prstGeom prst="line">
            <a:avLst/>
          </a:prstGeom>
          <a:ln w="31750">
            <a:solidFill>
              <a:srgbClr val="928572">
                <a:alpha val="56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2425005" y="1833371"/>
            <a:ext cx="7995628" cy="523220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800" spc="6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rPr>
              <a:t>센고쿠</a:t>
            </a:r>
            <a:r>
              <a:rPr lang="ko-KR" altLang="en-US" sz="2800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rPr>
              <a:t> 시대 </a:t>
            </a:r>
            <a:r>
              <a:rPr lang="en-US" altLang="ko-KR" sz="2800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rPr>
              <a:t>&amp; </a:t>
            </a:r>
            <a:r>
              <a:rPr lang="ko-KR" altLang="en-US" sz="2800" spc="6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rPr>
              <a:t>쇼쿠호</a:t>
            </a:r>
            <a:r>
              <a:rPr lang="ko-KR" altLang="en-US" sz="2800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rPr>
              <a:t> 시대의 문화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5526512"/>
            <a:ext cx="12288688" cy="1368152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-14703"/>
            <a:ext cx="12174961" cy="420708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2825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2207" y="116633"/>
            <a:ext cx="11967587" cy="6624736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8" name="직각 삼각형 17"/>
          <p:cNvSpPr/>
          <p:nvPr/>
        </p:nvSpPr>
        <p:spPr>
          <a:xfrm rot="5400000">
            <a:off x="884778" y="681051"/>
            <a:ext cx="684720" cy="620350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104101" y="818316"/>
            <a:ext cx="230425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rPr>
              <a:t>   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오락의 발전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51" y="286994"/>
            <a:ext cx="1112912" cy="89033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1" y="1671274"/>
            <a:ext cx="3384376" cy="348418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90" y="1661788"/>
            <a:ext cx="3390781" cy="350270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654" y="1652932"/>
            <a:ext cx="3390781" cy="3502522"/>
          </a:xfrm>
          <a:prstGeom prst="rect">
            <a:avLst/>
          </a:prstGeom>
        </p:spPr>
      </p:pic>
      <p:sp>
        <p:nvSpPr>
          <p:cNvPr id="20" name="이등변 삼각형 19"/>
          <p:cNvSpPr/>
          <p:nvPr/>
        </p:nvSpPr>
        <p:spPr>
          <a:xfrm>
            <a:off x="756469" y="6021751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이등변 삼각형 20"/>
          <p:cNvSpPr/>
          <p:nvPr/>
        </p:nvSpPr>
        <p:spPr>
          <a:xfrm>
            <a:off x="4583832" y="6021751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이등변 삼각형 21"/>
          <p:cNvSpPr/>
          <p:nvPr/>
        </p:nvSpPr>
        <p:spPr>
          <a:xfrm>
            <a:off x="8650783" y="5982444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73099" y="5924795"/>
            <a:ext cx="243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분라쿠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인형조루리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93331" y="5925960"/>
            <a:ext cx="346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가부키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93659" y="5869216"/>
            <a:ext cx="195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샤미센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92690" y="5294052"/>
            <a:ext cx="374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7"/>
              </a:rPr>
              <a:t>https://youtu.be/IMEoTmCGQ6Q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64041" y="5326238"/>
            <a:ext cx="364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8"/>
              </a:rPr>
              <a:t>https://youtu.be/0hoK3RFvxwM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985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80224" y="195943"/>
            <a:ext cx="11967587" cy="6662057"/>
            <a:chOff x="112207" y="97972"/>
            <a:chExt cx="11967587" cy="6662057"/>
          </a:xfrm>
        </p:grpSpPr>
        <p:sp>
          <p:nvSpPr>
            <p:cNvPr id="17" name="직사각형 16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cxnSp>
        <p:nvCxnSpPr>
          <p:cNvPr id="33" name="꺾인 연결선 32"/>
          <p:cNvCxnSpPr/>
          <p:nvPr/>
        </p:nvCxnSpPr>
        <p:spPr>
          <a:xfrm rot="5400000">
            <a:off x="9821238" y="3153710"/>
            <a:ext cx="755370" cy="223838"/>
          </a:xfrm>
          <a:prstGeom prst="bentConnector3">
            <a:avLst>
              <a:gd name="adj1" fmla="val 50000"/>
            </a:avLst>
          </a:prstGeom>
          <a:ln w="19050">
            <a:solidFill>
              <a:srgbClr val="C1B6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꺾인 연결선 33"/>
          <p:cNvCxnSpPr/>
          <p:nvPr/>
        </p:nvCxnSpPr>
        <p:spPr>
          <a:xfrm rot="5400000" flipH="1" flipV="1">
            <a:off x="6299852" y="2367892"/>
            <a:ext cx="663866" cy="214314"/>
          </a:xfrm>
          <a:prstGeom prst="bentConnector3">
            <a:avLst>
              <a:gd name="adj1" fmla="val 50000"/>
            </a:avLst>
          </a:prstGeom>
          <a:ln w="19050">
            <a:solidFill>
              <a:srgbClr val="C1B6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각 삼각형 34"/>
          <p:cNvSpPr/>
          <p:nvPr/>
        </p:nvSpPr>
        <p:spPr>
          <a:xfrm rot="5400000">
            <a:off x="531809" y="480959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595274" y="538443"/>
            <a:ext cx="2332374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센고쿠</a:t>
            </a:r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시대</a:t>
            </a:r>
          </a:p>
        </p:txBody>
      </p:sp>
      <p:sp>
        <p:nvSpPr>
          <p:cNvPr id="37" name="이등변 삼각형 36"/>
          <p:cNvSpPr/>
          <p:nvPr/>
        </p:nvSpPr>
        <p:spPr>
          <a:xfrm>
            <a:off x="612644" y="5923114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3" name="직선 연결선 42"/>
          <p:cNvCxnSpPr/>
          <p:nvPr/>
        </p:nvCxnSpPr>
        <p:spPr>
          <a:xfrm>
            <a:off x="5524496" y="2857496"/>
            <a:ext cx="5786478" cy="1588"/>
          </a:xfrm>
          <a:prstGeom prst="line">
            <a:avLst/>
          </a:prstGeom>
          <a:ln w="38100">
            <a:solidFill>
              <a:srgbClr val="C1B6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764515" y="3707322"/>
            <a:ext cx="411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err="1">
                <a:ea typeface="나눔고딕" pitchFamily="50" charset="-127"/>
              </a:rPr>
              <a:t>무로마치</a:t>
            </a:r>
            <a:r>
              <a:rPr lang="ko-KR" altLang="en-US" sz="1600" b="1" dirty="0">
                <a:ea typeface="나눔고딕" pitchFamily="50" charset="-127"/>
              </a:rPr>
              <a:t> 막부가 무너질 때 </a:t>
            </a:r>
            <a:r>
              <a:rPr lang="ko-KR" altLang="en-US" sz="1600" b="1" dirty="0" err="1">
                <a:ea typeface="나눔고딕" pitchFamily="50" charset="-127"/>
              </a:rPr>
              <a:t>까지의</a:t>
            </a:r>
            <a:endParaRPr lang="en-US" altLang="ko-KR" sz="1600" b="1" dirty="0">
              <a:ea typeface="나눔고딕" pitchFamily="50" charset="-127"/>
            </a:endParaRPr>
          </a:p>
          <a:p>
            <a:pPr algn="ctr"/>
            <a:r>
              <a:rPr lang="ko-KR" altLang="en-US" sz="1600" b="1" dirty="0">
                <a:ea typeface="나눔고딕" pitchFamily="50" charset="-127"/>
              </a:rPr>
              <a:t>시대</a:t>
            </a:r>
            <a:r>
              <a:rPr lang="en-US" altLang="ko-KR" sz="1600" b="1" dirty="0">
                <a:ea typeface="나눔고딕" pitchFamily="50" charset="-127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36656" y="4959732"/>
            <a:ext cx="5642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+mj-ea"/>
                <a:ea typeface="+mj-ea"/>
              </a:rPr>
              <a:t>정치적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사회적 변동 및 계속되는 내란의 시기</a:t>
            </a:r>
          </a:p>
        </p:txBody>
      </p:sp>
      <p:sp>
        <p:nvSpPr>
          <p:cNvPr id="46" name="타원 45"/>
          <p:cNvSpPr/>
          <p:nvPr/>
        </p:nvSpPr>
        <p:spPr>
          <a:xfrm>
            <a:off x="6468956" y="2786058"/>
            <a:ext cx="142876" cy="142876"/>
          </a:xfrm>
          <a:prstGeom prst="ellipse">
            <a:avLst/>
          </a:prstGeom>
          <a:solidFill>
            <a:srgbClr val="686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10239404" y="2786058"/>
            <a:ext cx="142876" cy="142876"/>
          </a:xfrm>
          <a:prstGeom prst="ellipse">
            <a:avLst/>
          </a:prstGeom>
          <a:solidFill>
            <a:srgbClr val="686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75920" y="1714488"/>
            <a:ext cx="158417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15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세기 말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31904" y="3714752"/>
            <a:ext cx="186422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16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세기 후반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00" y="1231228"/>
            <a:ext cx="3705712" cy="4125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1616" y="154219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+mj-lt"/>
              </a:rPr>
              <a:t>메이오</a:t>
            </a:r>
            <a:r>
              <a:rPr lang="ko-KR" altLang="en-US" sz="1600" dirty="0"/>
              <a:t> 정변 또는 </a:t>
            </a:r>
            <a:r>
              <a:rPr lang="ko-KR" altLang="en-US" sz="1600" dirty="0" err="1"/>
              <a:t>오닌의</a:t>
            </a:r>
            <a:r>
              <a:rPr lang="ko-KR" altLang="en-US" sz="1600" dirty="0"/>
              <a:t> 난의 시작으로 어지러워 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2316" y="583644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센고쿠</a:t>
            </a:r>
            <a:r>
              <a:rPr lang="ko-KR" altLang="en-US" dirty="0"/>
              <a:t> 시대</a:t>
            </a:r>
            <a:r>
              <a:rPr lang="en-US" altLang="ko-KR" dirty="0"/>
              <a:t>(</a:t>
            </a:r>
            <a:r>
              <a:rPr lang="ko-KR" altLang="en-US" dirty="0"/>
              <a:t>전국시대</a:t>
            </a:r>
            <a:r>
              <a:rPr lang="en-US" altLang="ko-KR" dirty="0"/>
              <a:t>)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486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2207" y="116632"/>
            <a:ext cx="11967587" cy="6662057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495513" y="1115862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23392" y="1209542"/>
            <a:ext cx="4248279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>
            <a:spAutoFit/>
          </a:bodyPr>
          <a:lstStyle/>
          <a:p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rPr>
              <a:t>센고쿠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rPr>
              <a:t> 시대</a:t>
            </a:r>
            <a:r>
              <a:rPr lang="en-US" altLang="ko-KR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rPr>
              <a:t>(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rPr>
              <a:t>전국 시대</a:t>
            </a:r>
            <a:r>
              <a:rPr lang="en-US" altLang="ko-KR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rPr>
              <a:t>)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rPr>
              <a:t>의 문화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5248762" y="1207785"/>
            <a:ext cx="3776996" cy="506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-US" altLang="ko-KR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:  </a:t>
            </a: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+mn-ea"/>
              </a:rPr>
              <a:t>하극상 문화 </a:t>
            </a:r>
            <a:r>
              <a:rPr lang="en-US" altLang="ko-KR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+mn-ea"/>
              </a:rPr>
              <a:t>&amp; </a:t>
            </a: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+mn-ea"/>
              </a:rPr>
              <a:t>사무라이의 칼</a:t>
            </a:r>
            <a:endParaRPr lang="en-US" altLang="ko-KR" sz="2000" dirty="0">
              <a:ln>
                <a:solidFill>
                  <a:srgbClr val="404040">
                    <a:alpha val="30000"/>
                  </a:srgbClr>
                </a:solidFill>
              </a:ln>
              <a:solidFill>
                <a:srgbClr val="404040"/>
              </a:solidFill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9" y="2060848"/>
            <a:ext cx="3186371" cy="383847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891" y="2058588"/>
            <a:ext cx="3203703" cy="383041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89" y="2068909"/>
            <a:ext cx="3203703" cy="38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5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3577858" y="1340768"/>
            <a:ext cx="52565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112207" y="116632"/>
            <a:ext cx="11967587" cy="6662057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151784" y="1137992"/>
            <a:ext cx="3960439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센고쿠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 시대의 문화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3" y="2132856"/>
            <a:ext cx="3275673" cy="367240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25" y="2152347"/>
            <a:ext cx="3237849" cy="36529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73" y="2132856"/>
            <a:ext cx="327219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2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2207" y="85809"/>
            <a:ext cx="11967587" cy="6662057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3352" y="697622"/>
            <a:ext cx="2836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전승 의식의 발전</a:t>
            </a:r>
            <a:endParaRPr lang="en-US" altLang="ko-KR" sz="28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7528" y="1615819"/>
            <a:ext cx="743844" cy="37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22837" y="1792992"/>
            <a:ext cx="11967456" cy="394976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9" name="평행 사변형 18"/>
          <p:cNvSpPr/>
          <p:nvPr/>
        </p:nvSpPr>
        <p:spPr>
          <a:xfrm rot="21249207">
            <a:off x="1692491" y="1808391"/>
            <a:ext cx="495311" cy="646659"/>
          </a:xfrm>
          <a:prstGeom prst="parallelogram">
            <a:avLst>
              <a:gd name="adj" fmla="val 35191"/>
            </a:avLst>
          </a:prstGeom>
          <a:solidFill>
            <a:schemeClr val="bg2">
              <a:alpha val="72000"/>
            </a:schemeClr>
          </a:solidFill>
          <a:ln>
            <a:noFill/>
          </a:ln>
          <a:effectLst>
            <a:outerShdw blurRad="762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0" name="평행 사변형 19"/>
          <p:cNvSpPr/>
          <p:nvPr/>
        </p:nvSpPr>
        <p:spPr>
          <a:xfrm rot="21249207">
            <a:off x="9015111" y="1808392"/>
            <a:ext cx="495311" cy="646659"/>
          </a:xfrm>
          <a:prstGeom prst="parallelogram">
            <a:avLst>
              <a:gd name="adj" fmla="val 35191"/>
            </a:avLst>
          </a:prstGeom>
          <a:solidFill>
            <a:schemeClr val="bg2">
              <a:alpha val="72000"/>
            </a:schemeClr>
          </a:solidFill>
          <a:ln>
            <a:noFill/>
          </a:ln>
          <a:effectLst>
            <a:outerShdw blurRad="762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7" y="2582470"/>
            <a:ext cx="2644552" cy="223224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1" y="4898053"/>
            <a:ext cx="3215595" cy="169507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31" y="2948770"/>
            <a:ext cx="2747369" cy="279682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13" y="2652147"/>
            <a:ext cx="2681963" cy="343786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67" y="2652147"/>
            <a:ext cx="2646707" cy="343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6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직사각형 43"/>
          <p:cNvSpPr/>
          <p:nvPr/>
        </p:nvSpPr>
        <p:spPr>
          <a:xfrm>
            <a:off x="273803" y="5115947"/>
            <a:ext cx="11715832" cy="1526091"/>
          </a:xfrm>
          <a:prstGeom prst="rect">
            <a:avLst/>
          </a:prstGeom>
          <a:solidFill>
            <a:srgbClr val="EEE4D2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5432" y="5461524"/>
            <a:ext cx="195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도요토미</a:t>
            </a:r>
            <a:r>
              <a:rPr lang="ko-KR" altLang="en-US" sz="1600" b="1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600" b="1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히데요시</a:t>
            </a:r>
            <a:endParaRPr lang="en-US" altLang="ko-KR" sz="1600" b="1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937" y="5446135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오다 </a:t>
            </a:r>
            <a:r>
              <a:rPr lang="ko-KR" altLang="en-US" sz="1600" b="1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노부나가</a:t>
            </a:r>
            <a:endParaRPr lang="ko-KR" altLang="en-US" sz="16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73803" y="188640"/>
            <a:ext cx="11715832" cy="642942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cxnSp>
        <p:nvCxnSpPr>
          <p:cNvPr id="19" name="꺾인 연결선 18"/>
          <p:cNvCxnSpPr/>
          <p:nvPr/>
        </p:nvCxnSpPr>
        <p:spPr>
          <a:xfrm rot="5400000">
            <a:off x="9821238" y="3153710"/>
            <a:ext cx="755370" cy="223838"/>
          </a:xfrm>
          <a:prstGeom prst="bentConnector3">
            <a:avLst>
              <a:gd name="adj1" fmla="val 50000"/>
            </a:avLst>
          </a:prstGeom>
          <a:ln w="19050">
            <a:solidFill>
              <a:srgbClr val="C1B6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꺾인 연결선 19"/>
          <p:cNvCxnSpPr/>
          <p:nvPr/>
        </p:nvCxnSpPr>
        <p:spPr>
          <a:xfrm rot="5400000" flipH="1" flipV="1">
            <a:off x="6672693" y="2378861"/>
            <a:ext cx="663866" cy="214314"/>
          </a:xfrm>
          <a:prstGeom prst="bentConnector3">
            <a:avLst>
              <a:gd name="adj1" fmla="val 50000"/>
            </a:avLst>
          </a:prstGeom>
          <a:ln w="19050">
            <a:solidFill>
              <a:srgbClr val="C1B6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595274" y="538443"/>
            <a:ext cx="2332374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쇼쿠호</a:t>
            </a:r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시대</a:t>
            </a:r>
          </a:p>
        </p:txBody>
      </p:sp>
      <p:sp>
        <p:nvSpPr>
          <p:cNvPr id="23" name="이등변 삼각형 22"/>
          <p:cNvSpPr/>
          <p:nvPr/>
        </p:nvSpPr>
        <p:spPr>
          <a:xfrm>
            <a:off x="650785" y="5541786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7247072" y="1733124"/>
            <a:ext cx="3486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err="1">
                <a:latin typeface="+mj-lt"/>
                <a:ea typeface="나눔고딕" pitchFamily="50" charset="-127"/>
              </a:rPr>
              <a:t>아츠지</a:t>
            </a:r>
            <a:r>
              <a:rPr lang="en-US" altLang="ko-KR" sz="1600" b="1" dirty="0">
                <a:latin typeface="+mj-lt"/>
                <a:ea typeface="나눔고딕" pitchFamily="50" charset="-127"/>
              </a:rPr>
              <a:t> </a:t>
            </a:r>
            <a:r>
              <a:rPr lang="ko-KR" altLang="en-US" sz="1600" b="1" dirty="0" err="1">
                <a:latin typeface="+mj-lt"/>
                <a:ea typeface="나눔고딕" pitchFamily="50" charset="-127"/>
              </a:rPr>
              <a:t>모모야마</a:t>
            </a:r>
            <a:r>
              <a:rPr lang="ko-KR" altLang="en-US" sz="1600" b="1" dirty="0">
                <a:latin typeface="+mj-lt"/>
                <a:ea typeface="나눔고딕" pitchFamily="50" charset="-127"/>
              </a:rPr>
              <a:t> 시대의 시작</a:t>
            </a:r>
            <a:endParaRPr lang="en-US" altLang="ko-KR" sz="1600" b="1" dirty="0">
              <a:latin typeface="+mj-lt"/>
              <a:ea typeface="나눔고딕" pitchFamily="50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6034778" y="2849843"/>
            <a:ext cx="5786478" cy="1588"/>
          </a:xfrm>
          <a:prstGeom prst="line">
            <a:avLst/>
          </a:prstGeom>
          <a:ln w="38100">
            <a:solidFill>
              <a:srgbClr val="C1B6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타원 27"/>
          <p:cNvSpPr/>
          <p:nvPr/>
        </p:nvSpPr>
        <p:spPr>
          <a:xfrm>
            <a:off x="6819904" y="2786058"/>
            <a:ext cx="142876" cy="142876"/>
          </a:xfrm>
          <a:prstGeom prst="ellipse">
            <a:avLst/>
          </a:prstGeom>
          <a:solidFill>
            <a:srgbClr val="686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10239404" y="2786058"/>
            <a:ext cx="142876" cy="142876"/>
          </a:xfrm>
          <a:prstGeom prst="ellipse">
            <a:avLst/>
          </a:prstGeom>
          <a:solidFill>
            <a:srgbClr val="686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26995" y="1676472"/>
            <a:ext cx="107157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1568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년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21140" y="3672116"/>
            <a:ext cx="107157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1603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년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1" y="1091845"/>
            <a:ext cx="2542679" cy="401715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80" y="1098789"/>
            <a:ext cx="2604832" cy="4017158"/>
          </a:xfrm>
          <a:prstGeom prst="rect">
            <a:avLst/>
          </a:prstGeom>
        </p:spPr>
      </p:pic>
      <p:sp>
        <p:nvSpPr>
          <p:cNvPr id="34" name="이등변 삼각형 33"/>
          <p:cNvSpPr/>
          <p:nvPr/>
        </p:nvSpPr>
        <p:spPr>
          <a:xfrm>
            <a:off x="3515300" y="5559363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366056" y="3672116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/>
              <a:t>아츠지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모모야마</a:t>
            </a:r>
            <a:r>
              <a:rPr lang="ko-KR" altLang="en-US" sz="1600" dirty="0"/>
              <a:t> 시대의 끝</a:t>
            </a:r>
          </a:p>
        </p:txBody>
      </p:sp>
    </p:spTree>
    <p:extLst>
      <p:ext uri="{BB962C8B-B14F-4D97-AF65-F5344CB8AC3E}">
        <p14:creationId xmlns:p14="http://schemas.microsoft.com/office/powerpoint/2010/main" val="213159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3143672" y="1586757"/>
            <a:ext cx="5976664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rgbClr val="C1B6A7"/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112207" y="116633"/>
            <a:ext cx="11967587" cy="6624736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8173" y="339439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 </a:t>
            </a:r>
            <a:endParaRPr lang="en-US" altLang="ko-KR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122607" y="1319930"/>
            <a:ext cx="1816524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rPr>
              <a:t>쇼쿠호</a:t>
            </a:r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rPr>
              <a:t> 시대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422443" y="2013040"/>
            <a:ext cx="9038716" cy="510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ko-KR" altLang="en-US" sz="20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+mj-ea"/>
                <a:ea typeface="+mj-ea"/>
              </a:rPr>
              <a:t>성의 장벽화 </a:t>
            </a:r>
            <a:endParaRPr lang="en-US" altLang="ko-KR" sz="2000" dirty="0">
              <a:ln>
                <a:solidFill>
                  <a:srgbClr val="404040">
                    <a:alpha val="30000"/>
                  </a:srgbClr>
                </a:solidFill>
              </a:ln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30" name="자유형 29"/>
          <p:cNvSpPr/>
          <p:nvPr/>
        </p:nvSpPr>
        <p:spPr>
          <a:xfrm>
            <a:off x="404410" y="2636911"/>
            <a:ext cx="4414761" cy="3267358"/>
          </a:xfrm>
          <a:custGeom>
            <a:avLst/>
            <a:gdLst>
              <a:gd name="connsiteX0" fmla="*/ 0 w 2736155"/>
              <a:gd name="connsiteY0" fmla="*/ 0 h 2088233"/>
              <a:gd name="connsiteX1" fmla="*/ 605385 w 2736155"/>
              <a:gd name="connsiteY1" fmla="*/ 0 h 2088233"/>
              <a:gd name="connsiteX2" fmla="*/ 605385 w 2736155"/>
              <a:gd name="connsiteY2" fmla="*/ 1 h 2088233"/>
              <a:gd name="connsiteX3" fmla="*/ 2736155 w 2736155"/>
              <a:gd name="connsiteY3" fmla="*/ 1 h 2088233"/>
              <a:gd name="connsiteX4" fmla="*/ 2214097 w 2736155"/>
              <a:gd name="connsiteY4" fmla="*/ 2088233 h 2088233"/>
              <a:gd name="connsiteX5" fmla="*/ 250131 w 2736155"/>
              <a:gd name="connsiteY5" fmla="*/ 2088233 h 2088233"/>
              <a:gd name="connsiteX6" fmla="*/ 250131 w 2736155"/>
              <a:gd name="connsiteY6" fmla="*/ 2088232 h 2088233"/>
              <a:gd name="connsiteX7" fmla="*/ 0 w 2736155"/>
              <a:gd name="connsiteY7" fmla="*/ 2088232 h 208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6155" h="2088233">
                <a:moveTo>
                  <a:pt x="0" y="0"/>
                </a:moveTo>
                <a:lnTo>
                  <a:pt x="605385" y="0"/>
                </a:lnTo>
                <a:lnTo>
                  <a:pt x="605385" y="1"/>
                </a:lnTo>
                <a:lnTo>
                  <a:pt x="2736155" y="1"/>
                </a:lnTo>
                <a:lnTo>
                  <a:pt x="2214097" y="2088233"/>
                </a:lnTo>
                <a:lnTo>
                  <a:pt x="250131" y="2088233"/>
                </a:lnTo>
                <a:lnTo>
                  <a:pt x="250131" y="2088232"/>
                </a:lnTo>
                <a:lnTo>
                  <a:pt x="0" y="2088232"/>
                </a:lnTo>
                <a:close/>
              </a:path>
            </a:pathLst>
          </a:custGeom>
          <a:solidFill>
            <a:srgbClr val="F7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" name="평행 사변형 2"/>
          <p:cNvSpPr/>
          <p:nvPr/>
        </p:nvSpPr>
        <p:spPr>
          <a:xfrm>
            <a:off x="3935759" y="2636913"/>
            <a:ext cx="3962617" cy="3267357"/>
          </a:xfrm>
          <a:prstGeom prst="parallelogram">
            <a:avLst/>
          </a:prstGeom>
          <a:solidFill>
            <a:srgbClr val="F7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9" name="자유형 28"/>
          <p:cNvSpPr/>
          <p:nvPr/>
        </p:nvSpPr>
        <p:spPr>
          <a:xfrm>
            <a:off x="6979044" y="2636913"/>
            <a:ext cx="4733580" cy="3267357"/>
          </a:xfrm>
          <a:custGeom>
            <a:avLst/>
            <a:gdLst>
              <a:gd name="connsiteX0" fmla="*/ 522058 w 2879265"/>
              <a:gd name="connsiteY0" fmla="*/ 0 h 2088232"/>
              <a:gd name="connsiteX1" fmla="*/ 2273880 w 2879265"/>
              <a:gd name="connsiteY1" fmla="*/ 0 h 2088232"/>
              <a:gd name="connsiteX2" fmla="*/ 2524011 w 2879265"/>
              <a:gd name="connsiteY2" fmla="*/ 0 h 2088232"/>
              <a:gd name="connsiteX3" fmla="*/ 2879265 w 2879265"/>
              <a:gd name="connsiteY3" fmla="*/ 0 h 2088232"/>
              <a:gd name="connsiteX4" fmla="*/ 2879265 w 2879265"/>
              <a:gd name="connsiteY4" fmla="*/ 2088232 h 2088232"/>
              <a:gd name="connsiteX5" fmla="*/ 2524011 w 2879265"/>
              <a:gd name="connsiteY5" fmla="*/ 2088232 h 2088232"/>
              <a:gd name="connsiteX6" fmla="*/ 2273880 w 2879265"/>
              <a:gd name="connsiteY6" fmla="*/ 2088232 h 2088232"/>
              <a:gd name="connsiteX7" fmla="*/ 0 w 2879265"/>
              <a:gd name="connsiteY7" fmla="*/ 2088232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9265" h="2088232">
                <a:moveTo>
                  <a:pt x="522058" y="0"/>
                </a:moveTo>
                <a:lnTo>
                  <a:pt x="2273880" y="0"/>
                </a:lnTo>
                <a:lnTo>
                  <a:pt x="2524011" y="0"/>
                </a:lnTo>
                <a:lnTo>
                  <a:pt x="2879265" y="0"/>
                </a:lnTo>
                <a:lnTo>
                  <a:pt x="2879265" y="2088232"/>
                </a:lnTo>
                <a:lnTo>
                  <a:pt x="2524011" y="2088232"/>
                </a:lnTo>
                <a:lnTo>
                  <a:pt x="2273880" y="2088232"/>
                </a:lnTo>
                <a:lnTo>
                  <a:pt x="0" y="2088232"/>
                </a:lnTo>
                <a:close/>
              </a:path>
            </a:pathLst>
          </a:custGeom>
          <a:solidFill>
            <a:srgbClr val="F7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3" name="평행 사변형 32"/>
          <p:cNvSpPr/>
          <p:nvPr/>
        </p:nvSpPr>
        <p:spPr>
          <a:xfrm rot="21249207">
            <a:off x="1864039" y="2036586"/>
            <a:ext cx="495311" cy="646659"/>
          </a:xfrm>
          <a:prstGeom prst="parallelogram">
            <a:avLst>
              <a:gd name="adj" fmla="val 35191"/>
            </a:avLst>
          </a:prstGeom>
          <a:solidFill>
            <a:schemeClr val="bg2">
              <a:alpha val="72000"/>
            </a:schemeClr>
          </a:solidFill>
          <a:ln>
            <a:noFill/>
          </a:ln>
          <a:effectLst>
            <a:outerShdw blurRad="762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4" name="평행 사변형 33"/>
          <p:cNvSpPr/>
          <p:nvPr/>
        </p:nvSpPr>
        <p:spPr>
          <a:xfrm rot="21249207">
            <a:off x="6804974" y="2070652"/>
            <a:ext cx="495311" cy="646659"/>
          </a:xfrm>
          <a:prstGeom prst="parallelogram">
            <a:avLst>
              <a:gd name="adj" fmla="val 35191"/>
            </a:avLst>
          </a:prstGeom>
          <a:solidFill>
            <a:schemeClr val="bg2">
              <a:alpha val="72000"/>
            </a:schemeClr>
          </a:solidFill>
          <a:ln>
            <a:noFill/>
          </a:ln>
          <a:effectLst>
            <a:outerShdw blurRad="762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5" name="평행 사변형 34"/>
          <p:cNvSpPr/>
          <p:nvPr/>
        </p:nvSpPr>
        <p:spPr>
          <a:xfrm rot="21249207">
            <a:off x="9881221" y="2074138"/>
            <a:ext cx="495311" cy="646659"/>
          </a:xfrm>
          <a:prstGeom prst="parallelogram">
            <a:avLst>
              <a:gd name="adj" fmla="val 35191"/>
            </a:avLst>
          </a:prstGeom>
          <a:solidFill>
            <a:schemeClr val="bg2">
              <a:alpha val="72000"/>
            </a:schemeClr>
          </a:solidFill>
          <a:ln>
            <a:noFill/>
          </a:ln>
          <a:effectLst>
            <a:outerShdw blurRad="762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3" y="2802673"/>
            <a:ext cx="2973015" cy="293583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13" y="2815017"/>
            <a:ext cx="3000944" cy="29307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823" y="2857692"/>
            <a:ext cx="3000944" cy="2923492"/>
          </a:xfrm>
          <a:prstGeom prst="rect">
            <a:avLst/>
          </a:prstGeom>
        </p:spPr>
      </p:pic>
      <p:sp>
        <p:nvSpPr>
          <p:cNvPr id="20" name="이등변 삼각형 19"/>
          <p:cNvSpPr/>
          <p:nvPr/>
        </p:nvSpPr>
        <p:spPr>
          <a:xfrm>
            <a:off x="714670" y="6175678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이등변 삼각형 21"/>
          <p:cNvSpPr/>
          <p:nvPr/>
        </p:nvSpPr>
        <p:spPr>
          <a:xfrm>
            <a:off x="4695819" y="6175678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이등변 삼각형 22"/>
          <p:cNvSpPr/>
          <p:nvPr/>
        </p:nvSpPr>
        <p:spPr>
          <a:xfrm>
            <a:off x="8760296" y="6175678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94960" y="607003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아즈치성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16889" y="6070031"/>
            <a:ext cx="185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후시미성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34956" y="607045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오사카성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5228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78596" y="2402109"/>
            <a:ext cx="11925642" cy="394976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2207" y="116633"/>
            <a:ext cx="11967587" cy="6624736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592811" y="1248529"/>
            <a:ext cx="7062778" cy="907941"/>
          </a:xfrm>
          <a:prstGeom prst="rect">
            <a:avLst/>
          </a:prstGeom>
          <a:solidFill>
            <a:schemeClr val="bg1"/>
          </a:solidFill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ko-KR" altLang="en-US" sz="3200" spc="300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+mn-ea"/>
              </a:rPr>
              <a:t>남만 문화</a:t>
            </a:r>
            <a:r>
              <a:rPr lang="en-US" altLang="ko-KR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+mn-ea"/>
              </a:rPr>
              <a:t>   </a:t>
            </a:r>
            <a:r>
              <a:rPr lang="en-US" altLang="ko-KR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rPr>
              <a:t>:  </a:t>
            </a:r>
            <a:r>
              <a:rPr lang="ko-KR" altLang="en-US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+mj-ea"/>
                <a:ea typeface="+mj-ea"/>
              </a:rPr>
              <a:t>스페인</a:t>
            </a:r>
            <a:r>
              <a:rPr lang="en-US" altLang="ko-KR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+mj-ea"/>
                <a:ea typeface="+mj-ea"/>
              </a:rPr>
              <a:t>, </a:t>
            </a:r>
            <a:r>
              <a:rPr lang="ko-KR" altLang="en-US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+mj-ea"/>
                <a:ea typeface="+mj-ea"/>
              </a:rPr>
              <a:t>포르투갈 등 서양의 문화 유입</a:t>
            </a:r>
          </a:p>
          <a:p>
            <a:pPr algn="ctr">
              <a:buClr>
                <a:srgbClr val="000000"/>
              </a:buClr>
            </a:pPr>
            <a:endParaRPr lang="en-US" altLang="ko-KR" sz="500" dirty="0">
              <a:ln>
                <a:solidFill>
                  <a:srgbClr val="404040">
                    <a:alpha val="30000"/>
                  </a:srgbClr>
                </a:solidFill>
              </a:ln>
              <a:solidFill>
                <a:srgbClr val="404040"/>
              </a:solidFill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9655589" y="2664400"/>
            <a:ext cx="265370" cy="265370"/>
          </a:xfrm>
          <a:prstGeom prst="ellipse">
            <a:avLst/>
          </a:prstGeom>
          <a:solidFill>
            <a:srgbClr val="686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1775772" y="2676405"/>
            <a:ext cx="265370" cy="265370"/>
          </a:xfrm>
          <a:prstGeom prst="ellipse">
            <a:avLst/>
          </a:prstGeom>
          <a:solidFill>
            <a:srgbClr val="686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 flipV="1">
            <a:off x="9787381" y="2822333"/>
            <a:ext cx="0" cy="253890"/>
          </a:xfrm>
          <a:prstGeom prst="line">
            <a:avLst/>
          </a:prstGeom>
          <a:ln>
            <a:solidFill>
              <a:srgbClr val="686F8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V="1">
            <a:off x="1908457" y="2826459"/>
            <a:ext cx="0" cy="245639"/>
          </a:xfrm>
          <a:prstGeom prst="line">
            <a:avLst/>
          </a:prstGeom>
          <a:ln>
            <a:solidFill>
              <a:srgbClr val="686F8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8" y="3585286"/>
            <a:ext cx="2439928" cy="2652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9996" y="3138580"/>
            <a:ext cx="361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남만 병풍 유행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19" y="3489453"/>
            <a:ext cx="3221715" cy="150878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5080136"/>
            <a:ext cx="3085006" cy="13446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48328" y="30427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기리시탄다이묘</a:t>
            </a:r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96" y="3412056"/>
            <a:ext cx="2949489" cy="31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0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2207" y="1470042"/>
            <a:ext cx="11967587" cy="498793"/>
          </a:xfrm>
          <a:prstGeom prst="rect">
            <a:avLst/>
          </a:prstGeom>
          <a:solidFill>
            <a:srgbClr val="F7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2207" y="116633"/>
            <a:ext cx="11967587" cy="6624736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8" name="직각 삼각형 17"/>
          <p:cNvSpPr/>
          <p:nvPr/>
        </p:nvSpPr>
        <p:spPr>
          <a:xfrm rot="5400000">
            <a:off x="835769" y="1172320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981600" y="1257773"/>
            <a:ext cx="1742785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>
            <a:spAutoFit/>
          </a:bodyPr>
          <a:lstStyle/>
          <a:p>
            <a:r>
              <a:rPr lang="ko-KR" altLang="en-US" sz="24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rPr>
              <a:t>다도의 발전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8" y="2212227"/>
            <a:ext cx="3272742" cy="378695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75" y="2200984"/>
            <a:ext cx="3289332" cy="3786956"/>
          </a:xfrm>
          <a:prstGeom prst="rect">
            <a:avLst/>
          </a:prstGeom>
        </p:spPr>
      </p:pic>
      <p:sp>
        <p:nvSpPr>
          <p:cNvPr id="13" name="이등변 삼각형 12"/>
          <p:cNvSpPr/>
          <p:nvPr/>
        </p:nvSpPr>
        <p:spPr>
          <a:xfrm>
            <a:off x="772277" y="6242762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19919" y="6129534"/>
            <a:ext cx="170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센노리큐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722" y="2212227"/>
            <a:ext cx="3307522" cy="381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50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144</Words>
  <Application>Microsoft Office PowerPoint</Application>
  <PresentationFormat>와이드스크린</PresentationFormat>
  <Paragraphs>49</Paragraphs>
  <Slides>10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맑은 고딕</vt:lpstr>
      <vt:lpstr>나눔고딕</vt:lpstr>
      <vt:lpstr>Arial</vt:lpstr>
      <vt:lpstr>_고양일산 R</vt:lpstr>
      <vt:lpstr>_고양일산 L</vt:lpstr>
      <vt:lpstr>a옛날사진관2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문화컨텐츠 이론과 비평</dc:title>
  <dc:creator>늘채</dc:creator>
  <cp:lastModifiedBy>k24m</cp:lastModifiedBy>
  <cp:revision>139</cp:revision>
  <dcterms:created xsi:type="dcterms:W3CDTF">2018-09-16T00:42:33Z</dcterms:created>
  <dcterms:modified xsi:type="dcterms:W3CDTF">2019-05-09T11:08:16Z</dcterms:modified>
</cp:coreProperties>
</file>