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보통 스타일 1 - 강조 1">
    <a:wholeTbl>
      <a:tcTxStyle>
        <a:fontRef idx="none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none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none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0"/>
    <p:restoredTop sz="94662"/>
  </p:normalViewPr>
  <p:slideViewPr>
    <p:cSldViewPr>
      <p:cViewPr>
        <p:scale>
          <a:sx n="113" d="100"/>
          <a:sy n="113" d="100"/>
        </p:scale>
        <p:origin x="-16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Hancom Office">
    <p:bg>
      <p:bgPr>
        <a:gradFill flip="xy" rotWithShape="1">
          <a:gsLst>
            <a:gs pos="0">
              <a:srgbClr val="A7E8FF">
                <a:alpha val="100000"/>
              </a:srgbClr>
            </a:gs>
            <a:gs pos="65000">
              <a:srgbClr val="EFF9FF">
                <a:alpha val="100000"/>
              </a:srgbClr>
            </a:gs>
            <a:gs pos="100000">
              <a:srgbClr val="B9EEFF">
                <a:alpha val="100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/>
              <a:pPr/>
              <a:t>2019-05-20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ftr="0" dt="0"/>
  <p:txStyles>
    <p:titleStyle>
      <a:lvl1pPr algn="ctr" defTabSz="9144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>
            <a:spLocks noGrp="1"/>
          </p:cNvSpPr>
          <p:nvPr>
            <p:ph type="ctrTitle"/>
          </p:nvPr>
        </p:nvSpPr>
        <p:spPr>
          <a:xfrm>
            <a:off x="1115568" y="1656207"/>
            <a:ext cx="7772400" cy="2348865"/>
          </a:xfrm>
        </p:spPr>
        <p:txBody>
          <a:bodyPr/>
          <a:lstStyle/>
          <a:p>
            <a:pPr algn="r"/>
            <a:r>
              <a:rPr lang="ko-KR" altLang="en-US" sz="4800">
                <a:solidFill>
                  <a:schemeClr val="accent2">
                    <a:lumMod val="90000"/>
                  </a:schemeClr>
                </a:solidFill>
              </a:rPr>
              <a:t>일본의 무형문화유산</a:t>
            </a:r>
          </a:p>
        </p:txBody>
      </p:sp>
      <p:sp>
        <p:nvSpPr>
          <p:cNvPr id="5" name="직사각형 4"/>
          <p:cNvSpPr>
            <a:spLocks noGrp="1"/>
          </p:cNvSpPr>
          <p:nvPr>
            <p:ph type="subTitle" idx="1"/>
          </p:nvPr>
        </p:nvSpPr>
        <p:spPr>
          <a:xfrm>
            <a:off x="5580140" y="4005080"/>
            <a:ext cx="3384470" cy="1368171"/>
          </a:xfrm>
        </p:spPr>
        <p:txBody>
          <a:bodyPr>
            <a:normAutofit/>
          </a:bodyPr>
          <a:lstStyle/>
          <a:p>
            <a:r>
              <a:rPr lang="ko-KR" altLang="en-US">
                <a:solidFill>
                  <a:schemeClr val="accent2">
                    <a:lumMod val="90000"/>
                  </a:schemeClr>
                </a:solidFill>
              </a:rPr>
              <a:t>일본어일본학과</a:t>
            </a:r>
          </a:p>
          <a:p>
            <a:r>
              <a:rPr lang="ko-KR" altLang="en-US" smtClean="0">
                <a:solidFill>
                  <a:schemeClr val="accent2">
                    <a:lumMod val="90000"/>
                  </a:schemeClr>
                </a:solidFill>
              </a:rPr>
              <a:t>21</a:t>
            </a:r>
            <a:r>
              <a:rPr lang="en-US" altLang="ko-KR" smtClean="0">
                <a:solidFill>
                  <a:schemeClr val="accent2">
                    <a:lumMod val="90000"/>
                  </a:schemeClr>
                </a:solidFill>
              </a:rPr>
              <a:t>**</a:t>
            </a:r>
            <a:r>
              <a:rPr lang="ko-KR" altLang="en-US" smtClean="0">
                <a:solidFill>
                  <a:schemeClr val="accent2">
                    <a:lumMod val="90000"/>
                  </a:schemeClr>
                </a:solidFill>
              </a:rPr>
              <a:t>16</a:t>
            </a:r>
            <a:r>
              <a:rPr lang="en-US" altLang="ko-KR" smtClean="0">
                <a:solidFill>
                  <a:schemeClr val="accent2">
                    <a:lumMod val="90000"/>
                  </a:schemeClr>
                </a:solidFill>
              </a:rPr>
              <a:t>**</a:t>
            </a:r>
            <a:r>
              <a:rPr lang="ko-KR" altLang="en-US" smtClean="0">
                <a:solidFill>
                  <a:schemeClr val="accent2">
                    <a:lumMod val="90000"/>
                  </a:schemeClr>
                </a:solidFill>
              </a:rPr>
              <a:t> 손</a:t>
            </a:r>
            <a:r>
              <a:rPr lang="en-US" altLang="ko-KR" smtClean="0">
                <a:solidFill>
                  <a:schemeClr val="accent2">
                    <a:lumMod val="90000"/>
                  </a:schemeClr>
                </a:solidFill>
              </a:rPr>
              <a:t>*</a:t>
            </a:r>
            <a:r>
              <a:rPr lang="ko-KR" altLang="en-US" b="0" i="0" spc="5" baseline="0" smtClean="0">
                <a:solidFill>
                  <a:schemeClr val="accent2">
                    <a:lumMod val="90000"/>
                  </a:schemeClr>
                </a:solidFill>
                <a:latin typeface="+mn-lt"/>
                <a:ea typeface="+mn-ea"/>
                <a:cs typeface="+mn-cs"/>
              </a:rPr>
              <a:t>민</a:t>
            </a:r>
            <a:endParaRPr lang="ko-KR" altLang="en-US" b="0" i="0" spc="5" baseline="0">
              <a:solidFill>
                <a:schemeClr val="accent2">
                  <a:lumMod val="9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목차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ko-KR" altLang="en-US"/>
          </a:p>
          <a:p>
            <a:r>
              <a:rPr lang="ko-KR" altLang="en-US"/>
              <a:t>1. 무형문화재란?</a:t>
            </a:r>
          </a:p>
          <a:p>
            <a:endParaRPr lang="ko-KR" altLang="en-US"/>
          </a:p>
          <a:p>
            <a:r>
              <a:rPr lang="ko-KR" altLang="en-US"/>
              <a:t>2. 전통 예능 유형의 문화</a:t>
            </a:r>
          </a:p>
          <a:p>
            <a:endParaRPr lang="ko-KR" altLang="en-US"/>
          </a:p>
          <a:p>
            <a:r>
              <a:rPr lang="ko-KR" altLang="en-US"/>
              <a:t>3. 지방의 신을 숭배하는 문화</a:t>
            </a:r>
          </a:p>
          <a:p>
            <a:endParaRPr lang="ko-KR" altLang="en-US"/>
          </a:p>
          <a:p>
            <a:r>
              <a:rPr lang="ko-KR" altLang="en-US"/>
              <a:t>4</a:t>
            </a:r>
            <a:r>
              <a:rPr lang="ko-KR" altLang="en-US" b="0" i="0" spc="5" baseline="0">
                <a:latin typeface="+mn-lt"/>
                <a:ea typeface="+mn-ea"/>
                <a:cs typeface="+mn-cs"/>
              </a:rPr>
              <a:t>. 제작 기술에 관한 문화</a:t>
            </a:r>
          </a:p>
          <a:p>
            <a:endParaRPr lang="ko-KR" altLang="en-US" b="0" i="0" spc="5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무형문화제란?</a:t>
            </a:r>
          </a:p>
        </p:txBody>
      </p:sp>
      <p:sp>
        <p:nvSpPr>
          <p:cNvPr id="3" name="직사각형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ko-KR" sz="2500">
                <a:solidFill>
                  <a:schemeClr val="accent2">
                    <a:lumMod val="80000"/>
                    <a:lumOff val="20000"/>
                  </a:schemeClr>
                </a:solidFill>
                <a:latin typeface="함초롬바탕"/>
                <a:ea typeface="함초롬바탕"/>
              </a:rPr>
              <a:t>1. 무형 문화제란?</a:t>
            </a:r>
            <a:endParaRPr lang="ko-KR" altLang="ko-KR" sz="2500">
              <a:latin typeface="함초롬바탕"/>
              <a:ea typeface="함초롬바탕"/>
            </a:endParaRPr>
          </a:p>
          <a:p>
            <a:endParaRPr lang="ko-KR" altLang="ko-KR" sz="2500" b="1">
              <a:latin typeface="함초롬바탕"/>
              <a:ea typeface="함초롬바탕"/>
            </a:endParaRPr>
          </a:p>
          <a:p>
            <a:r>
              <a:rPr lang="ko-KR" altLang="ko-KR" sz="2500" b="1">
                <a:latin typeface="함초롬바탕"/>
                <a:ea typeface="함초롬바탕"/>
              </a:rPr>
              <a:t>일본의 ‘문화재보호법(1950.5.30. 법률 제214호)에 의하면 문화재를 ‘유형문화재’, ‘무형문화제’, ‘민속문화재’, ‘문화젹 경관’, ‘전통적 건조물’ ‘기념물’의 영역으로 분류한다.</a:t>
            </a:r>
          </a:p>
          <a:p>
            <a:pPr>
              <a:buNone/>
            </a:pPr>
            <a:r>
              <a:rPr lang="ko-KR" altLang="ko-KR" sz="2500" b="1">
                <a:latin typeface="함초롬바탕"/>
                <a:ea typeface="함초롬바탕"/>
              </a:rPr>
              <a:t>  </a:t>
            </a:r>
          </a:p>
          <a:p>
            <a:r>
              <a:rPr lang="ko-KR" altLang="ko-KR" sz="2500" b="1">
                <a:latin typeface="함초롬바탕"/>
                <a:ea typeface="함초롬바탕"/>
              </a:rPr>
              <a:t>무형문화재는 “음약, 연극, 공예기술 등등 형태가 없는 문화적 소산이며 일본에서는 예술적, 역사적 가치가 높은 것” (동법 제2조 제1항 제2호)로 규정되어 있다.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"/>
          <p:cNvSpPr>
            <a:spLocks noGrp="1"/>
          </p:cNvSpPr>
          <p:nvPr>
            <p:ph type="ctrTitle"/>
          </p:nvPr>
        </p:nvSpPr>
        <p:spPr>
          <a:xfrm>
            <a:off x="611505" y="260604"/>
            <a:ext cx="7772400" cy="1470025"/>
          </a:xfrm>
        </p:spPr>
        <p:txBody>
          <a:bodyPr/>
          <a:lstStyle/>
          <a:p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</a:rPr>
              <a:t>일본의 무형문화유산</a:t>
            </a:r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/>
          </p:nvPr>
        </p:nvGraphicFramePr>
        <p:xfrm>
          <a:off x="385191" y="1730629"/>
          <a:ext cx="3461385" cy="4988810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526030"/>
                <a:gridCol w="935355"/>
              </a:tblGrid>
              <a:tr h="456677">
                <a:tc gridSpan="2">
                  <a:txBody>
                    <a:bodyPr/>
                    <a:lstStyle/>
                    <a:p>
                      <a:r>
                        <a:rPr lang="ko-KR" altLang="en-US"/>
                        <a:t>유네스코에 지정된 무형문화유산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노가쿠(</a:t>
                      </a:r>
                      <a:r>
                        <a:rPr lang="ko-KR" altLang="en-US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</a:rPr>
                        <a:t>能楽)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2008년</a:t>
                      </a:r>
                    </a:p>
                  </a:txBody>
                  <a:tcPr/>
                </a:tc>
              </a:tr>
              <a:tr h="433856">
                <a:tc>
                  <a:txBody>
                    <a:bodyPr/>
                    <a:lstStyle/>
                    <a:p>
                      <a:r>
                        <a:rPr lang="ko-KR" altLang="en-US"/>
                        <a:t>인형극 분라쿠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2008년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가부키(歌舞伎)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2008년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아악(雅楽)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962485">
                <a:tc>
                  <a:txBody>
                    <a:bodyPr/>
                    <a:lstStyle/>
                    <a:p>
                      <a:r>
                        <a:rPr lang="ko-KR" altLang="en-US"/>
                        <a:t>오지야 압축 에치고 고급삼베</a:t>
                      </a:r>
                    </a:p>
                    <a:p>
                      <a:r>
                        <a:rPr lang="ko-KR" altLang="en-US"/>
                        <a:t> *에치고 (현 니기타현)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오쿠노의 아에노코토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하야치네 카구라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아키우의 모내기 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/>
                        <a:t>챠키라코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91974">
                <a:tc>
                  <a:txBody>
                    <a:bodyPr/>
                    <a:lstStyle/>
                    <a:p>
                      <a:r>
                        <a:rPr lang="ko-KR" altLang="en-US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</a:rPr>
                        <a:t>大日堂 무악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4572000" y="1721041"/>
          <a:ext cx="3528440" cy="4973638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2592324"/>
                <a:gridCol w="936116"/>
              </a:tblGrid>
              <a:tr h="401638">
                <a:tc gridSpan="2">
                  <a:txBody>
                    <a:bodyPr/>
                    <a:lstStyle/>
                    <a:p>
                      <a:r>
                        <a:rPr lang="ko-KR" altLang="en-US"/>
                        <a:t>유네스코에 지정된 무형문화유산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題目立(だいもくたて)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아이누 옛 무용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2009년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くみおどり(組踊)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2010년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유우키 명주실(結城紬)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2010년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미부의 꽃 모내기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2011년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사다신능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2011년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나치의 덴가쿠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2012년</a:t>
                      </a:r>
                    </a:p>
                  </a:txBody>
                  <a:tcPr/>
                </a:tc>
              </a:tr>
              <a:tr h="320327">
                <a:tc>
                  <a:txBody>
                    <a:bodyPr/>
                    <a:lstStyle/>
                    <a:p>
                      <a:r>
                        <a:rPr lang="ko-KR" altLang="en-US"/>
                        <a:t>일본인의 전통적인 식문화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2013년</a:t>
                      </a:r>
                    </a:p>
                  </a:txBody>
                  <a:tcPr/>
                </a:tc>
              </a:tr>
              <a:tr h="320328">
                <a:tc>
                  <a:txBody>
                    <a:bodyPr/>
                    <a:lstStyle/>
                    <a:p>
                      <a:r>
                        <a:rPr lang="ko-KR" altLang="en-US"/>
                        <a:t>호소카와 종이 기술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2014년</a:t>
                      </a:r>
                    </a:p>
                  </a:txBody>
                  <a:tcPr/>
                </a:tc>
              </a:tr>
              <a:tr h="320329">
                <a:tc>
                  <a:txBody>
                    <a:bodyPr/>
                    <a:lstStyle/>
                    <a:p>
                      <a:r>
                        <a:rPr lang="ko-KR" altLang="en-US"/>
                        <a:t>산 · 호코 포장 마차 행사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2016년</a:t>
                      </a:r>
                    </a:p>
                  </a:txBody>
                  <a:tcPr/>
                </a:tc>
              </a:tr>
              <a:tr h="320327">
                <a:tc>
                  <a:txBody>
                    <a:bodyPr/>
                    <a:lstStyle/>
                    <a:p>
                      <a:r>
                        <a:rPr lang="ko-KR" altLang="en-US"/>
                        <a:t>내방 신 : 가면무도회의 신들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/>
                        <a:t>2018년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내용 개체 틀 18"/>
          <p:cNvPicPr>
            <a:picLocks noGrp="1" noChangeAspect="1"/>
          </p:cNvPicPr>
          <p:nvPr>
            <p:ph sz="quarter" idx="4"/>
          </p:nvPr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4571999" y="3857551"/>
            <a:ext cx="4038600" cy="2171212"/>
          </a:xfrm>
          <a:prstGeom prst="rect">
            <a:avLst/>
          </a:prstGeom>
        </p:spPr>
      </p:pic>
      <p:sp>
        <p:nvSpPr>
          <p:cNvPr id="7" name="직사각형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</a:rPr>
              <a:t>전통 예능 유형의 무형문화유산</a:t>
            </a:r>
          </a:p>
        </p:txBody>
      </p:sp>
      <p:sp>
        <p:nvSpPr>
          <p:cNvPr id="8" name="직사각형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  <a:p>
            <a:pPr algn="ctr">
              <a:buNone/>
            </a:pPr>
            <a:endParaRPr lang="ko-KR" altLang="en-US" sz="1000"/>
          </a:p>
        </p:txBody>
      </p:sp>
      <p:sp>
        <p:nvSpPr>
          <p:cNvPr id="9" name="직사각형 8"/>
          <p:cNvSpPr>
            <a:spLocks noGrp="1"/>
          </p:cNvSpPr>
          <p:nvPr>
            <p:ph sz="quarter" idx="2"/>
          </p:nvPr>
        </p:nvSpPr>
        <p:spPr>
          <a:xfrm>
            <a:off x="539496" y="3429000"/>
            <a:ext cx="8071104" cy="3672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ko-KR" altLang="en-US" sz="6800"/>
              <a:t>  </a:t>
            </a:r>
            <a:r>
              <a:rPr lang="ko-KR" altLang="en-US" sz="6800" b="1"/>
              <a:t>가부키(</a:t>
            </a:r>
            <a:r>
              <a:rPr lang="ko-KR" altLang="ko-KR" sz="6800" b="1">
                <a:ea typeface="함초롬바탕"/>
              </a:rPr>
              <a:t>歌舞伎</a:t>
            </a:r>
            <a:r>
              <a:rPr lang="ko-KR" altLang="en-US" sz="6800" b="1">
                <a:ea typeface="함초롬바탕"/>
              </a:rPr>
              <a:t>)</a:t>
            </a:r>
            <a:r>
              <a:rPr lang="ko-KR" altLang="en-US" sz="6800" b="1"/>
              <a:t> </a:t>
            </a:r>
            <a:r>
              <a:rPr lang="ko-KR" altLang="en-US" sz="6800"/>
              <a:t>      </a:t>
            </a:r>
            <a:r>
              <a:rPr lang="ko-KR" altLang="en-US"/>
              <a:t>                                             </a:t>
            </a:r>
            <a:r>
              <a:rPr lang="ko-KR" altLang="en-US" sz="5600"/>
              <a:t>                            </a:t>
            </a:r>
            <a:r>
              <a:rPr lang="ko-KR" altLang="en-US" sz="6800"/>
              <a:t>  </a:t>
            </a:r>
            <a:r>
              <a:rPr lang="ko-KR" altLang="ko-KR" sz="6800" b="1">
                <a:ea typeface="함초롬바탕"/>
              </a:rPr>
              <a:t>노가쿠</a:t>
            </a:r>
            <a:r>
              <a:rPr lang="ko-KR" altLang="ko-KR" sz="6800" b="1">
                <a:latin typeface="함초롬바탕"/>
                <a:ea typeface="함초롬바탕"/>
              </a:rPr>
              <a:t>(能楽)</a:t>
            </a:r>
          </a:p>
        </p:txBody>
      </p:sp>
      <p:sp>
        <p:nvSpPr>
          <p:cNvPr id="10" name="직사각형 9"/>
          <p:cNvSpPr>
            <a:spLocks noGrp="1"/>
          </p:cNvSpPr>
          <p:nvPr>
            <p:ph sz="quarter" idx="3"/>
          </p:nvPr>
        </p:nvSpPr>
        <p:spPr>
          <a:xfrm>
            <a:off x="456027" y="6180220"/>
            <a:ext cx="4038600" cy="3029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o-KR" altLang="en-US" b="0" i="0" spc="5">
                <a:latin typeface="+mn-lt"/>
                <a:ea typeface="+mn-ea"/>
                <a:cs typeface="+mn-cs"/>
              </a:rPr>
              <a:t> </a:t>
            </a:r>
            <a:r>
              <a:rPr lang="ko-KR" altLang="en-US" sz="6731" b="0" i="0" spc="5">
                <a:latin typeface="+mn-lt"/>
                <a:ea typeface="+mn-ea"/>
                <a:cs typeface="+mn-cs"/>
              </a:rPr>
              <a:t>  </a:t>
            </a:r>
            <a:endParaRPr lang="ko-KR" altLang="ko-KR" sz="6731" b="1" i="0" spc="5">
              <a:latin typeface="+mn-lt"/>
              <a:ea typeface="함초롬바탕"/>
              <a:cs typeface="+mn-cs"/>
            </a:endParaRPr>
          </a:p>
        </p:txBody>
      </p:sp>
      <p:pic>
        <p:nvPicPr>
          <p:cNvPr id="12" name="그림 11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257936" y="1605153"/>
            <a:ext cx="3593973" cy="1823847"/>
          </a:xfrm>
          <a:prstGeom prst="rect">
            <a:avLst/>
          </a:prstGeom>
        </p:spPr>
      </p:pic>
      <p:pic>
        <p:nvPicPr>
          <p:cNvPr id="13" name="그림 12"/>
          <p:cNvPicPr/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257937" y="3857550"/>
            <a:ext cx="3593973" cy="2171212"/>
          </a:xfrm>
          <a:prstGeom prst="rect">
            <a:avLst/>
          </a:prstGeom>
        </p:spPr>
      </p:pic>
      <p:pic>
        <p:nvPicPr>
          <p:cNvPr id="14" name="그림 13"/>
          <p:cNvPicPr/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4572000" y="1600200"/>
            <a:ext cx="4038600" cy="182879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5311873" y="6180220"/>
            <a:ext cx="2716559" cy="361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함초롬바탕"/>
                <a:ea typeface="함초롬바탕"/>
              </a:rPr>
              <a:t> 아악(雅楽)</a:t>
            </a:r>
          </a:p>
        </p:txBody>
      </p:sp>
      <p:sp>
        <p:nvSpPr>
          <p:cNvPr id="20" name="직사각형 19"/>
          <p:cNvSpPr txBox="1"/>
          <p:nvPr/>
        </p:nvSpPr>
        <p:spPr>
          <a:xfrm>
            <a:off x="827532" y="6180220"/>
            <a:ext cx="1800225" cy="361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b="1" i="0" spc="5">
                <a:latin typeface="+mn-lt"/>
                <a:ea typeface="함초롬바탕"/>
                <a:cs typeface="+mn-cs"/>
              </a:rPr>
              <a:t>분라쿠</a:t>
            </a:r>
            <a:r>
              <a:rPr lang="ko-KR" altLang="ko-KR" b="1" i="0" spc="5">
                <a:latin typeface="함초롬바탕"/>
                <a:ea typeface="함초롬바탕"/>
                <a:cs typeface="+mn-cs"/>
              </a:rPr>
              <a:t>(文楽)</a:t>
            </a:r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accent2">
                    <a:lumMod val="80000"/>
                    <a:lumOff val="20000"/>
                  </a:schemeClr>
                </a:solidFill>
              </a:rPr>
              <a:t>지방의 신을 숭배하는 문화</a:t>
            </a:r>
          </a:p>
        </p:txBody>
      </p:sp>
      <p:pic>
        <p:nvPicPr>
          <p:cNvPr id="4" name="그림 3"/>
          <p:cNvPicPr/>
          <p:nvPr/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0" y="1417638"/>
            <a:ext cx="4572000" cy="2463799"/>
          </a:xfrm>
          <a:prstGeom prst="rect">
            <a:avLst/>
          </a:prstGeom>
        </p:spPr>
      </p:pic>
      <p:sp>
        <p:nvSpPr>
          <p:cNvPr id="5" name="직사각형 4"/>
          <p:cNvSpPr txBox="1"/>
          <p:nvPr/>
        </p:nvSpPr>
        <p:spPr>
          <a:xfrm>
            <a:off x="251460" y="3900010"/>
            <a:ext cx="4320540" cy="36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700" b="1">
                <a:ea typeface="함초롬바탕"/>
              </a:rPr>
              <a:t>오쿠노</a:t>
            </a:r>
            <a:r>
              <a:rPr lang="ko-KR" altLang="en-US">
                <a:solidFill>
                  <a:srgbClr val="000000">
                    <a:alpha val="100000"/>
                  </a:srgbClr>
                </a:solidFill>
                <a:latin typeface="Arial"/>
              </a:rPr>
              <a:t>(奥能登)</a:t>
            </a:r>
            <a:r>
              <a:rPr lang="ko-KR" altLang="en-US" sz="1700" b="1">
                <a:ea typeface="함초롬바탕"/>
              </a:rPr>
              <a:t> 지역의 아에노코토</a:t>
            </a:r>
          </a:p>
        </p:txBody>
      </p:sp>
      <p:pic>
        <p:nvPicPr>
          <p:cNvPr id="6" name="그림 5"/>
          <p:cNvPicPr/>
          <p:nvPr/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932046" y="1417638"/>
            <a:ext cx="4211954" cy="2463799"/>
          </a:xfrm>
          <a:prstGeom prst="rect">
            <a:avLst/>
          </a:prstGeom>
        </p:spPr>
      </p:pic>
      <p:sp>
        <p:nvSpPr>
          <p:cNvPr id="7" name="직사각형 6"/>
          <p:cNvSpPr txBox="1"/>
          <p:nvPr/>
        </p:nvSpPr>
        <p:spPr>
          <a:xfrm>
            <a:off x="5220081" y="3900011"/>
            <a:ext cx="3923918" cy="346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1700" b="1">
                <a:ea typeface="함초롬돋움"/>
              </a:rPr>
              <a:t>하야치네</a:t>
            </a:r>
            <a:r>
              <a:rPr lang="ko-KR" altLang="en-US" sz="1700" b="1">
                <a:ea typeface="함초롬돋움"/>
              </a:rPr>
              <a:t>(</a:t>
            </a:r>
            <a:r>
              <a:rPr lang="ko-KR" altLang="ko-KR" sz="1700" b="1">
                <a:ea typeface="함초롬돋움 함초롬돋움"/>
              </a:rPr>
              <a:t>早池峰</a:t>
            </a:r>
            <a:r>
              <a:rPr lang="ko-KR" altLang="en-US" sz="1700" b="1">
                <a:ea typeface="함초롬돋움 함초롬돋움"/>
              </a:rPr>
              <a:t>) </a:t>
            </a:r>
            <a:r>
              <a:rPr lang="ko-KR" altLang="ko-KR" sz="1700" b="1">
                <a:ea typeface="함초롬돋움"/>
              </a:rPr>
              <a:t> 카구라</a:t>
            </a:r>
          </a:p>
        </p:txBody>
      </p:sp>
      <p:pic>
        <p:nvPicPr>
          <p:cNvPr id="9" name="그림 8"/>
          <p:cNvPicPr/>
          <p:nvPr/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0" y="4265295"/>
            <a:ext cx="4572000" cy="2245995"/>
          </a:xfrm>
          <a:prstGeom prst="rect">
            <a:avLst/>
          </a:prstGeom>
        </p:spPr>
      </p:pic>
      <p:sp>
        <p:nvSpPr>
          <p:cNvPr id="10" name="직사각형 9"/>
          <p:cNvSpPr txBox="1"/>
          <p:nvPr/>
        </p:nvSpPr>
        <p:spPr>
          <a:xfrm>
            <a:off x="0" y="6511290"/>
            <a:ext cx="3851910" cy="34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1700" b="1">
                <a:ea typeface="함초롬돋움"/>
              </a:rPr>
              <a:t>아키</a:t>
            </a:r>
            <a:r>
              <a:rPr lang="ko-KR" altLang="en-US" sz="1700" b="1">
                <a:ea typeface="함초롬돋움"/>
              </a:rPr>
              <a:t>우</a:t>
            </a:r>
            <a:r>
              <a:rPr lang="ko-KR" altLang="ko-KR" sz="1700" b="1">
                <a:ea typeface="함초롬돋움"/>
              </a:rPr>
              <a:t>（</a:t>
            </a:r>
            <a:r>
              <a:rPr lang="ko-KR" altLang="ko-KR" sz="1700" b="1">
                <a:ea typeface="함초롬돋움 함초롬돋움"/>
              </a:rPr>
              <a:t>秋保</a:t>
            </a:r>
            <a:r>
              <a:rPr lang="ko-KR" altLang="ko-KR" sz="1700" b="1">
                <a:ea typeface="함초롬돋움"/>
              </a:rPr>
              <a:t>）</a:t>
            </a:r>
            <a:r>
              <a:rPr lang="ko-KR" altLang="en-US" sz="1700" b="1">
                <a:ea typeface="함초롬돋움"/>
              </a:rPr>
              <a:t>지역의 모내기춤</a:t>
            </a:r>
          </a:p>
        </p:txBody>
      </p:sp>
      <p:pic>
        <p:nvPicPr>
          <p:cNvPr id="11" name="그림 10"/>
          <p:cNvPicPr/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4914900" y="4246245"/>
            <a:ext cx="4229100" cy="2265045"/>
          </a:xfrm>
          <a:prstGeom prst="rect">
            <a:avLst/>
          </a:prstGeom>
        </p:spPr>
      </p:pic>
      <p:sp>
        <p:nvSpPr>
          <p:cNvPr id="12" name="직사각형 11"/>
          <p:cNvSpPr txBox="1"/>
          <p:nvPr/>
        </p:nvSpPr>
        <p:spPr>
          <a:xfrm>
            <a:off x="4914900" y="6511290"/>
            <a:ext cx="4229100" cy="34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ko-KR" sz="1700" b="1">
                <a:ea typeface="함초롬바탕"/>
              </a:rPr>
              <a:t>챠키라코</a:t>
            </a:r>
            <a:r>
              <a:rPr lang="ko-KR" altLang="ko-KR" sz="1700" b="1">
                <a:latin typeface="함초롬바탕"/>
                <a:ea typeface="함초롬바탕"/>
              </a:rPr>
              <a:t>(チャッキラコ</a:t>
            </a:r>
            <a:r>
              <a:rPr lang="ko-KR" altLang="ko-KR" b="1">
                <a:latin typeface="함초롬바탕"/>
                <a:ea typeface="함초롬바탕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내용 개체 틀 12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alphaModFix/>
            <a:lum/>
          </a:blip>
          <a:stretch>
            <a:fillRect/>
          </a:stretch>
        </p:blipFill>
        <p:spPr>
          <a:xfrm>
            <a:off x="0" y="1398735"/>
            <a:ext cx="4067937" cy="2196000"/>
          </a:xfrm>
          <a:prstGeom prst="rect">
            <a:avLst/>
          </a:prstGeom>
        </p:spPr>
      </p:pic>
      <p:sp>
        <p:nvSpPr>
          <p:cNvPr id="7" name="직사각형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기술 유형의 무형문화유산</a:t>
            </a:r>
          </a:p>
        </p:txBody>
      </p:sp>
      <p:pic>
        <p:nvPicPr>
          <p:cNvPr id="9" name="내용 개체 틀 8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alphaModFix/>
            <a:lum/>
          </a:blip>
          <a:stretch>
            <a:fillRect/>
          </a:stretch>
        </p:blipFill>
        <p:spPr>
          <a:xfrm>
            <a:off x="4571999" y="1417638"/>
            <a:ext cx="4572000" cy="2194962"/>
          </a:xfrm>
          <a:prstGeom prst="rect">
            <a:avLst/>
          </a:prstGeom>
        </p:spPr>
      </p:pic>
      <p:sp>
        <p:nvSpPr>
          <p:cNvPr id="10" name="직사각형 9"/>
          <p:cNvSpPr>
            <a:spLocks noGrp="1"/>
          </p:cNvSpPr>
          <p:nvPr>
            <p:ph sz="quarter" idx="3"/>
          </p:nvPr>
        </p:nvSpPr>
        <p:spPr>
          <a:xfrm>
            <a:off x="0" y="6339059"/>
            <a:ext cx="4038600" cy="518941"/>
          </a:xfrm>
        </p:spPr>
        <p:txBody>
          <a:bodyPr/>
          <a:lstStyle/>
          <a:p>
            <a:pPr algn="ctr">
              <a:buNone/>
            </a:pPr>
            <a:r>
              <a:rPr lang="ko-KR" altLang="en-US" sz="1800" b="1"/>
              <a:t> 일본인의 전통적인 식문화</a:t>
            </a:r>
            <a:r>
              <a:rPr lang="ko-KR" altLang="en-US"/>
              <a:t> </a:t>
            </a:r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sz="quarter" idx="4"/>
          </p:nvPr>
        </p:nvPicPr>
        <p:blipFill rotWithShape="1">
          <a:blip r:embed="rId4">
            <a:alphaModFix/>
            <a:lum/>
          </a:blip>
          <a:stretch>
            <a:fillRect/>
          </a:stretch>
        </p:blipFill>
        <p:spPr>
          <a:xfrm>
            <a:off x="0" y="4397855"/>
            <a:ext cx="4067937" cy="1941204"/>
          </a:xfrm>
          <a:prstGeom prst="rect">
            <a:avLst/>
          </a:prstGeom>
        </p:spPr>
      </p:pic>
      <p:sp>
        <p:nvSpPr>
          <p:cNvPr id="14" name="직사각형 13"/>
          <p:cNvSpPr txBox="1"/>
          <p:nvPr/>
        </p:nvSpPr>
        <p:spPr>
          <a:xfrm>
            <a:off x="0" y="3612600"/>
            <a:ext cx="4572000" cy="643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/>
              <a:t>오지야 치지미(</a:t>
            </a:r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(小千谷縮)</a:t>
            </a:r>
            <a:r>
              <a:rPr lang="ko-KR" altLang="en-US" b="1"/>
              <a:t> 오치야의 마직물에치고죠후</a:t>
            </a:r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(越後上布)</a:t>
            </a:r>
            <a:r>
              <a:rPr lang="ko-KR" altLang="en-US" b="1"/>
              <a:t> 에치고 마직물</a:t>
            </a:r>
          </a:p>
        </p:txBody>
      </p:sp>
      <p:sp>
        <p:nvSpPr>
          <p:cNvPr id="15" name="직사각형 14"/>
          <p:cNvSpPr txBox="1"/>
          <p:nvPr/>
        </p:nvSpPr>
        <p:spPr>
          <a:xfrm>
            <a:off x="4572000" y="3612600"/>
            <a:ext cx="4572000" cy="366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/>
              <a:t>호소카와</a:t>
            </a:r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(細川)</a:t>
            </a:r>
            <a:r>
              <a:rPr lang="ko-KR" altLang="en-US" b="1"/>
              <a:t> 종이 기술</a:t>
            </a:r>
          </a:p>
        </p:txBody>
      </p:sp>
      <p:pic>
        <p:nvPicPr>
          <p:cNvPr id="16" name="그림 15"/>
          <p:cNvPicPr/>
          <p:nvPr/>
        </p:nvPicPr>
        <p:blipFill rotWithShape="1">
          <a:blip r:embed="rId5">
            <a:alphaModFix/>
            <a:lum/>
          </a:blip>
          <a:stretch>
            <a:fillRect/>
          </a:stretch>
        </p:blipFill>
        <p:spPr>
          <a:xfrm>
            <a:off x="4572000" y="4397855"/>
            <a:ext cx="4572000" cy="1941204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4572000" y="6493597"/>
            <a:ext cx="4572000" cy="3644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b="1">
                <a:solidFill>
                  <a:srgbClr val="000000">
                    <a:alpha val="100000"/>
                  </a:srgbClr>
                </a:solidFill>
                <a:latin typeface="Arial"/>
              </a:rPr>
              <a:t>유키(結城)시의 명주실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0" y="2286000"/>
            <a:ext cx="9144000" cy="1143000"/>
          </a:xfrm>
        </p:spPr>
        <p:txBody>
          <a:bodyPr/>
          <a:lstStyle/>
          <a:p>
            <a:r>
              <a:rPr lang="ko-KR" altLang="en-US" sz="5300">
                <a:solidFill>
                  <a:schemeClr val="accent2">
                    <a:lumMod val="80000"/>
                    <a:lumOff val="20000"/>
                  </a:schemeClr>
                </a:solidFill>
              </a:rPr>
              <a:t>감사합니다!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ncom Office">
  <a:themeElements>
    <a:clrScheme name="Hanshow Theme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">
      <a:majorFont>
        <a:latin typeface="함초롬돋움"/>
        <a:ea typeface="함초롬돋움"/>
        <a:cs typeface="함초롬돋움"/>
      </a:majorFont>
      <a:minorFont>
        <a:latin typeface="함초롬돋움"/>
        <a:ea typeface="함초롬돋움"/>
        <a:cs typeface="함초롬돋움"/>
      </a:minorFont>
    </a:fontScheme>
    <a:fmtScheme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화면 슬라이드 쇼(4:3)</PresentationFormat>
  <Paragraphs>89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Hancom Office</vt:lpstr>
      <vt:lpstr>일본의 무형문화유산</vt:lpstr>
      <vt:lpstr>목차</vt:lpstr>
      <vt:lpstr>무형문화제란?</vt:lpstr>
      <vt:lpstr>일본의 무형문화유산</vt:lpstr>
      <vt:lpstr>전통 예능 유형의 무형문화유산</vt:lpstr>
      <vt:lpstr>지방의 신을 숭배하는 문화</vt:lpstr>
      <vt:lpstr>기술 유형의 무형문화유산</vt:lpstr>
      <vt:lpstr>감사합니다!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무형문화유산</dc:title>
  <dc:subject/>
  <dc:creator>lll</dc:creator>
  <cp:keywords/>
  <dc:description/>
  <cp:lastModifiedBy>Seung min</cp:lastModifiedBy>
  <cp:revision>30</cp:revision>
  <dcterms:created xsi:type="dcterms:W3CDTF">2019-03-24T08:11:47Z</dcterms:created>
  <dcterms:modified xsi:type="dcterms:W3CDTF">2019-05-20T05:54:25Z</dcterms:modified>
  <cp:category/>
  <cp:contentStatus>화면 슬라이드 쇼(4:3)</cp:contentStatus>
</cp:coreProperties>
</file>