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81" r:id="rId5"/>
    <p:sldId id="291" r:id="rId6"/>
    <p:sldId id="292" r:id="rId7"/>
    <p:sldId id="280" r:id="rId8"/>
    <p:sldId id="282" r:id="rId9"/>
    <p:sldId id="285" r:id="rId10"/>
    <p:sldId id="286" r:id="rId11"/>
    <p:sldId id="287" r:id="rId12"/>
    <p:sldId id="290" r:id="rId13"/>
    <p:sldId id="289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8E8D"/>
    <a:srgbClr val="FCC3C0"/>
    <a:srgbClr val="525354"/>
    <a:srgbClr val="F7EEE7"/>
    <a:srgbClr val="F2F2F2"/>
    <a:srgbClr val="D0D1D6"/>
    <a:srgbClr val="FDE0DF"/>
    <a:srgbClr val="FCD1D0"/>
    <a:srgbClr val="D9D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658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30B6BA-885D-4A1E-BDF6-7E98239B022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6B85CD5-8C83-495E-A930-C57CF9B31D02}">
      <dgm:prSet phldrT="[텍스트]"/>
      <dgm:spPr>
        <a:solidFill>
          <a:srgbClr val="F7EEE7"/>
        </a:solidFill>
        <a:ln>
          <a:noFill/>
        </a:ln>
      </dgm:spPr>
      <dgm:t>
        <a:bodyPr/>
        <a:lstStyle/>
        <a:p>
          <a:pPr latinLnBrk="1"/>
          <a:r>
            <a:rPr lang="ko-KR" altLang="en-US" dirty="0" smtClean="0">
              <a:solidFill>
                <a:srgbClr val="525354"/>
              </a:solidFill>
            </a:rPr>
            <a:t>연공서열제도</a:t>
          </a:r>
          <a:endParaRPr lang="ko-KR" altLang="en-US" dirty="0">
            <a:solidFill>
              <a:srgbClr val="525354"/>
            </a:solidFill>
          </a:endParaRPr>
        </a:p>
      </dgm:t>
    </dgm:pt>
    <dgm:pt modelId="{16399A21-8D80-4CD9-844E-CAE8CB27E92D}" type="parTrans" cxnId="{AC7EC0E7-5CF0-4462-82C1-32A08DB61EF3}">
      <dgm:prSet/>
      <dgm:spPr/>
      <dgm:t>
        <a:bodyPr/>
        <a:lstStyle/>
        <a:p>
          <a:pPr latinLnBrk="1"/>
          <a:endParaRPr lang="ko-KR" altLang="en-US"/>
        </a:p>
      </dgm:t>
    </dgm:pt>
    <dgm:pt modelId="{6E291FF9-2FA6-45AC-8EE9-02C57007B13C}" type="sibTrans" cxnId="{AC7EC0E7-5CF0-4462-82C1-32A08DB61EF3}">
      <dgm:prSet/>
      <dgm:spPr/>
      <dgm:t>
        <a:bodyPr/>
        <a:lstStyle/>
        <a:p>
          <a:pPr latinLnBrk="1"/>
          <a:endParaRPr lang="ko-KR" altLang="en-US"/>
        </a:p>
      </dgm:t>
    </dgm:pt>
    <dgm:pt modelId="{2168A728-3D4A-4907-A39B-9D8631CB1E02}">
      <dgm:prSet phldrT="[텍스트]"/>
      <dgm:spPr>
        <a:solidFill>
          <a:srgbClr val="F7EEE7"/>
        </a:solidFill>
        <a:ln>
          <a:noFill/>
        </a:ln>
      </dgm:spPr>
      <dgm:t>
        <a:bodyPr/>
        <a:lstStyle/>
        <a:p>
          <a:pPr latinLnBrk="1"/>
          <a:r>
            <a:rPr lang="ko-KR" altLang="en-US" dirty="0" smtClean="0">
              <a:solidFill>
                <a:srgbClr val="525354"/>
              </a:solidFill>
            </a:rPr>
            <a:t>능력위주</a:t>
          </a:r>
          <a:endParaRPr lang="ko-KR" altLang="en-US" dirty="0">
            <a:solidFill>
              <a:srgbClr val="525354"/>
            </a:solidFill>
          </a:endParaRPr>
        </a:p>
      </dgm:t>
    </dgm:pt>
    <dgm:pt modelId="{04CEB326-8E05-4BC7-AD2A-A3E07D8268E0}" type="parTrans" cxnId="{86501291-896B-4C1D-8EDC-50D161EAA9C3}">
      <dgm:prSet/>
      <dgm:spPr/>
      <dgm:t>
        <a:bodyPr/>
        <a:lstStyle/>
        <a:p>
          <a:pPr latinLnBrk="1"/>
          <a:endParaRPr lang="ko-KR" altLang="en-US"/>
        </a:p>
      </dgm:t>
    </dgm:pt>
    <dgm:pt modelId="{8941C6D0-8A54-4130-A5CD-7C97231F6091}" type="sibTrans" cxnId="{86501291-896B-4C1D-8EDC-50D161EAA9C3}">
      <dgm:prSet/>
      <dgm:spPr/>
      <dgm:t>
        <a:bodyPr/>
        <a:lstStyle/>
        <a:p>
          <a:pPr latinLnBrk="1"/>
          <a:endParaRPr lang="ko-KR" altLang="en-US"/>
        </a:p>
      </dgm:t>
    </dgm:pt>
    <dgm:pt modelId="{5DCC2639-70AD-4512-B516-D49A03B9EE9D}" type="pres">
      <dgm:prSet presAssocID="{8030B6BA-885D-4A1E-BDF6-7E98239B022E}" presName="Name0" presStyleCnt="0">
        <dgm:presLayoutVars>
          <dgm:dir/>
          <dgm:animLvl val="lvl"/>
          <dgm:resizeHandles val="exact"/>
        </dgm:presLayoutVars>
      </dgm:prSet>
      <dgm:spPr/>
    </dgm:pt>
    <dgm:pt modelId="{2667D3FD-EC23-4C77-8A54-97C3FBE997CA}" type="pres">
      <dgm:prSet presAssocID="{96B85CD5-8C83-495E-A930-C57CF9B31D02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AD6BF99-8211-416F-B07C-B5342D6ED364}" type="pres">
      <dgm:prSet presAssocID="{6E291FF9-2FA6-45AC-8EE9-02C57007B13C}" presName="parTxOnlySpace" presStyleCnt="0"/>
      <dgm:spPr/>
    </dgm:pt>
    <dgm:pt modelId="{55E77F9D-F912-494D-B236-E8C7254541AA}" type="pres">
      <dgm:prSet presAssocID="{2168A728-3D4A-4907-A39B-9D8631CB1E02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6501291-896B-4C1D-8EDC-50D161EAA9C3}" srcId="{8030B6BA-885D-4A1E-BDF6-7E98239B022E}" destId="{2168A728-3D4A-4907-A39B-9D8631CB1E02}" srcOrd="1" destOrd="0" parTransId="{04CEB326-8E05-4BC7-AD2A-A3E07D8268E0}" sibTransId="{8941C6D0-8A54-4130-A5CD-7C97231F6091}"/>
    <dgm:cxn modelId="{3C3DC226-CCAE-465D-A638-03534E10531A}" type="presOf" srcId="{2168A728-3D4A-4907-A39B-9D8631CB1E02}" destId="{55E77F9D-F912-494D-B236-E8C7254541AA}" srcOrd="0" destOrd="0" presId="urn:microsoft.com/office/officeart/2005/8/layout/chevron1"/>
    <dgm:cxn modelId="{AC7EC0E7-5CF0-4462-82C1-32A08DB61EF3}" srcId="{8030B6BA-885D-4A1E-BDF6-7E98239B022E}" destId="{96B85CD5-8C83-495E-A930-C57CF9B31D02}" srcOrd="0" destOrd="0" parTransId="{16399A21-8D80-4CD9-844E-CAE8CB27E92D}" sibTransId="{6E291FF9-2FA6-45AC-8EE9-02C57007B13C}"/>
    <dgm:cxn modelId="{CF1857F0-5D5A-470F-B611-0D4F4E7C7B7F}" type="presOf" srcId="{96B85CD5-8C83-495E-A930-C57CF9B31D02}" destId="{2667D3FD-EC23-4C77-8A54-97C3FBE997CA}" srcOrd="0" destOrd="0" presId="urn:microsoft.com/office/officeart/2005/8/layout/chevron1"/>
    <dgm:cxn modelId="{AAA22865-47AF-4D0A-8D8E-2C984C63FA1E}" type="presOf" srcId="{8030B6BA-885D-4A1E-BDF6-7E98239B022E}" destId="{5DCC2639-70AD-4512-B516-D49A03B9EE9D}" srcOrd="0" destOrd="0" presId="urn:microsoft.com/office/officeart/2005/8/layout/chevron1"/>
    <dgm:cxn modelId="{F4FEE9F8-4A43-433B-BB8F-0CCFF841FF67}" type="presParOf" srcId="{5DCC2639-70AD-4512-B516-D49A03B9EE9D}" destId="{2667D3FD-EC23-4C77-8A54-97C3FBE997CA}" srcOrd="0" destOrd="0" presId="urn:microsoft.com/office/officeart/2005/8/layout/chevron1"/>
    <dgm:cxn modelId="{02B81C2B-CC3A-4DA3-A64A-248E43EDEB0C}" type="presParOf" srcId="{5DCC2639-70AD-4512-B516-D49A03B9EE9D}" destId="{EAD6BF99-8211-416F-B07C-B5342D6ED364}" srcOrd="1" destOrd="0" presId="urn:microsoft.com/office/officeart/2005/8/layout/chevron1"/>
    <dgm:cxn modelId="{099B88BD-A1E8-4ABA-9232-BD46954E93E6}" type="presParOf" srcId="{5DCC2639-70AD-4512-B516-D49A03B9EE9D}" destId="{55E77F9D-F912-494D-B236-E8C7254541AA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7D3FD-EC23-4C77-8A54-97C3FBE997CA}">
      <dsp:nvSpPr>
        <dsp:cNvPr id="0" name=""/>
        <dsp:cNvSpPr/>
      </dsp:nvSpPr>
      <dsp:spPr>
        <a:xfrm>
          <a:off x="7143" y="1855258"/>
          <a:ext cx="4270374" cy="1708149"/>
        </a:xfrm>
        <a:prstGeom prst="chevron">
          <a:avLst/>
        </a:prstGeom>
        <a:solidFill>
          <a:srgbClr val="F7EEE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52007" rIns="52007" bIns="52007" numCol="1" spcCol="1270" anchor="ctr" anchorCtr="0">
          <a:noAutofit/>
        </a:bodyPr>
        <a:lstStyle/>
        <a:p>
          <a:pPr lvl="0" algn="ctr" defTabSz="1733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900" kern="1200" dirty="0" smtClean="0">
              <a:solidFill>
                <a:srgbClr val="525354"/>
              </a:solidFill>
            </a:rPr>
            <a:t>연공서열제도</a:t>
          </a:r>
          <a:endParaRPr lang="ko-KR" altLang="en-US" sz="3900" kern="1200" dirty="0">
            <a:solidFill>
              <a:srgbClr val="525354"/>
            </a:solidFill>
          </a:endParaRPr>
        </a:p>
      </dsp:txBody>
      <dsp:txXfrm>
        <a:off x="861218" y="1855258"/>
        <a:ext cx="2562225" cy="1708149"/>
      </dsp:txXfrm>
    </dsp:sp>
    <dsp:sp modelId="{55E77F9D-F912-494D-B236-E8C7254541AA}">
      <dsp:nvSpPr>
        <dsp:cNvPr id="0" name=""/>
        <dsp:cNvSpPr/>
      </dsp:nvSpPr>
      <dsp:spPr>
        <a:xfrm>
          <a:off x="3850481" y="1855258"/>
          <a:ext cx="4270374" cy="1708149"/>
        </a:xfrm>
        <a:prstGeom prst="chevron">
          <a:avLst/>
        </a:prstGeom>
        <a:solidFill>
          <a:srgbClr val="F7EEE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52007" rIns="52007" bIns="52007" numCol="1" spcCol="1270" anchor="ctr" anchorCtr="0">
          <a:noAutofit/>
        </a:bodyPr>
        <a:lstStyle/>
        <a:p>
          <a:pPr lvl="0" algn="ctr" defTabSz="1733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900" kern="1200" dirty="0" smtClean="0">
              <a:solidFill>
                <a:srgbClr val="525354"/>
              </a:solidFill>
            </a:rPr>
            <a:t>능력위주</a:t>
          </a:r>
          <a:endParaRPr lang="ko-KR" altLang="en-US" sz="3900" kern="1200" dirty="0">
            <a:solidFill>
              <a:srgbClr val="525354"/>
            </a:solidFill>
          </a:endParaRPr>
        </a:p>
      </dsp:txBody>
      <dsp:txXfrm>
        <a:off x="4704556" y="1855258"/>
        <a:ext cx="2562225" cy="1708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0400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0165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313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780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768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1035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713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4078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610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412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1246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97030-A255-4496-A3A2-90AA255ACC1E}" type="datetimeFigureOut">
              <a:rPr lang="ko-KR" altLang="en-US" smtClean="0"/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01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JKXEDin4c8g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339873" y="1890867"/>
            <a:ext cx="649197" cy="144000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 rot="16200000">
            <a:off x="10183356" y="171839"/>
            <a:ext cx="487680" cy="144000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 rot="16200000">
            <a:off x="8395449" y="4543205"/>
            <a:ext cx="822018" cy="14215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708169" y="2204720"/>
            <a:ext cx="4900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배달의민족 도현" panose="020B0600000101010101" pitchFamily="50" charset="-127"/>
              </a:rPr>
              <a:t>한</a:t>
            </a:r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/>
              </a:rPr>
              <a:t>·</a:t>
            </a:r>
            <a:r>
              <a:rPr lang="ko-KR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/>
              </a:rPr>
              <a:t>중</a:t>
            </a:r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/>
              </a:rPr>
              <a:t>·</a:t>
            </a:r>
            <a:r>
              <a:rPr lang="ko-KR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/>
              </a:rPr>
              <a:t>일 </a:t>
            </a:r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/>
              </a:rPr>
              <a:t>3</a:t>
            </a:r>
            <a:r>
              <a:rPr lang="ko-KR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/>
              </a:rPr>
              <a:t>國의 관료제</a:t>
            </a:r>
            <a:endParaRPr lang="en-US" altLang="ko-KR" sz="3600" dirty="0">
              <a:solidFill>
                <a:schemeClr val="tx1">
                  <a:lumMod val="50000"/>
                  <a:lumOff val="50000"/>
                </a:schemeClr>
              </a:solidFill>
              <a:latin typeface="배달의민족 주아"/>
            </a:endParaRPr>
          </a:p>
          <a:p>
            <a:pPr algn="ctr"/>
            <a:endParaRPr lang="en-US" altLang="ko-KR" dirty="0"/>
          </a:p>
        </p:txBody>
      </p:sp>
      <p:sp>
        <p:nvSpPr>
          <p:cNvPr id="19" name="직사각형 18"/>
          <p:cNvSpPr/>
          <p:nvPr/>
        </p:nvSpPr>
        <p:spPr>
          <a:xfrm>
            <a:off x="-1" y="4185747"/>
            <a:ext cx="516255" cy="144000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7304353" y="4475784"/>
            <a:ext cx="1199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2131****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김동</a:t>
            </a:r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*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8247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745846" y="1006258"/>
            <a:ext cx="4700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한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·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중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·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일 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3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國의 관료제의 비교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34619" y="516972"/>
            <a:ext cx="1869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03 CONTENTS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4668387" y="1614369"/>
            <a:ext cx="2722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주아" panose="02020603020101020101"/>
              </a:rPr>
              <a:t>한</a:t>
            </a:r>
            <a:r>
              <a:rPr lang="en-US" altLang="ko-KR" sz="1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Bauhaus 93" panose="04030905020B02020C02" pitchFamily="82" charset="0"/>
                <a:ea typeface="배달의민족 주아" panose="02020603020101020101"/>
              </a:rPr>
              <a:t>•</a:t>
            </a:r>
            <a:r>
              <a:rPr lang="ko-KR" altLang="en-US" sz="1400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주아" panose="02020603020101020101"/>
              </a:rPr>
              <a:t>중</a:t>
            </a:r>
            <a:r>
              <a:rPr lang="en-US" altLang="ko-KR" sz="1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Bauhaus 93" panose="04030905020B02020C02" pitchFamily="82" charset="0"/>
                <a:ea typeface="배달의민족 주아" panose="02020603020101020101"/>
              </a:rPr>
              <a:t>•</a:t>
            </a:r>
            <a:r>
              <a:rPr lang="ko-KR" altLang="en-US" sz="1400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주아" panose="02020603020101020101"/>
              </a:rPr>
              <a:t>일 </a:t>
            </a:r>
            <a:r>
              <a:rPr lang="en-US" altLang="ko-KR" sz="1400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주아" panose="02020603020101020101"/>
              </a:rPr>
              <a:t>3</a:t>
            </a:r>
            <a:r>
              <a:rPr lang="ko-KR" altLang="en-US" sz="1400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배달의민족 주아" panose="02020603020101020101"/>
              </a:rPr>
              <a:t>國의</a:t>
            </a:r>
            <a:r>
              <a:rPr lang="ko-KR" altLang="en-US" sz="1400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주아" panose="02020603020101020101"/>
              </a:rPr>
              <a:t> </a:t>
            </a:r>
            <a:r>
              <a:rPr lang="ko-KR" altLang="en-US" sz="1400" spc="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주아" panose="02020603020101020101"/>
              </a:rPr>
              <a:t>임용형태의</a:t>
            </a:r>
            <a:r>
              <a:rPr lang="ko-KR" altLang="en-US" sz="1400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주아" panose="02020603020101020101"/>
              </a:rPr>
              <a:t> 비교</a:t>
            </a:r>
            <a:endParaRPr lang="ko-KR" altLang="en-US" sz="1400" spc="100" dirty="0">
              <a:solidFill>
                <a:schemeClr val="tx1">
                  <a:lumMod val="50000"/>
                  <a:lumOff val="50000"/>
                </a:schemeClr>
              </a:solidFill>
              <a:latin typeface="배달의민족 도현" panose="020B0600000101010101" pitchFamily="50" charset="-127"/>
              <a:ea typeface="배달의민족 주아" panose="02020603020101020101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8006" y="7600417"/>
            <a:ext cx="407279" cy="407279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4944" y="7553001"/>
            <a:ext cx="502111" cy="50211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1645" y="7614519"/>
            <a:ext cx="379074" cy="379074"/>
          </a:xfrm>
          <a:prstGeom prst="rect">
            <a:avLst/>
          </a:prstGeom>
        </p:spPr>
      </p:pic>
      <p:sp>
        <p:nvSpPr>
          <p:cNvPr id="101" name="직사각형 100"/>
          <p:cNvSpPr/>
          <p:nvPr/>
        </p:nvSpPr>
        <p:spPr>
          <a:xfrm>
            <a:off x="458321" y="2653655"/>
            <a:ext cx="3083333" cy="2447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02" name="직선 연결선 101"/>
          <p:cNvCxnSpPr/>
          <p:nvPr/>
        </p:nvCxnSpPr>
        <p:spPr>
          <a:xfrm>
            <a:off x="453490" y="2534789"/>
            <a:ext cx="2501466" cy="0"/>
          </a:xfrm>
          <a:prstGeom prst="line">
            <a:avLst/>
          </a:prstGeom>
          <a:ln w="158750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그림 10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07" y="8636730"/>
            <a:ext cx="513191" cy="513191"/>
          </a:xfrm>
          <a:prstGeom prst="rect">
            <a:avLst/>
          </a:prstGeom>
        </p:spPr>
      </p:pic>
      <p:sp>
        <p:nvSpPr>
          <p:cNvPr id="105" name="직사각형 104"/>
          <p:cNvSpPr/>
          <p:nvPr/>
        </p:nvSpPr>
        <p:spPr>
          <a:xfrm>
            <a:off x="530648" y="3348606"/>
            <a:ext cx="2406428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공개경쟁채용 시험</a:t>
            </a:r>
            <a:endParaRPr lang="en-US" altLang="ko-KR" sz="20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특별채용 비율 </a:t>
            </a:r>
            <a:r>
              <a:rPr lang="en-US" altLang="ko-KR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5%</a:t>
            </a:r>
          </a:p>
          <a:p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공정성과 객관성이 보장</a:t>
            </a:r>
            <a:endParaRPr lang="en-US" altLang="ko-KR" sz="20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한국과 같이 불안정한</a:t>
            </a:r>
            <a:r>
              <a:rPr lang="en-US" altLang="ko-KR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/>
            </a:r>
            <a:br>
              <a:rPr lang="en-US" altLang="ko-KR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</a:br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국가에서 선호</a:t>
            </a:r>
            <a:r>
              <a:rPr lang="en-US" altLang="ko-KR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</a:p>
          <a:p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4423699" y="2653655"/>
            <a:ext cx="3461389" cy="2447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07" name="직선 연결선 106"/>
          <p:cNvCxnSpPr/>
          <p:nvPr/>
        </p:nvCxnSpPr>
        <p:spPr>
          <a:xfrm>
            <a:off x="4418868" y="2534789"/>
            <a:ext cx="2111180" cy="0"/>
          </a:xfrm>
          <a:prstGeom prst="line">
            <a:avLst/>
          </a:prstGeom>
          <a:ln w="158750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직사각형 109"/>
          <p:cNvSpPr/>
          <p:nvPr/>
        </p:nvSpPr>
        <p:spPr>
          <a:xfrm>
            <a:off x="4523270" y="3348606"/>
            <a:ext cx="3361818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주아" panose="02020603020101020101"/>
              </a:rPr>
              <a:t>공개경쟁채용시험인</a:t>
            </a:r>
            <a:r>
              <a:rPr lang="en-US" altLang="ko-KR" sz="2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주아" panose="02020603020101020101"/>
              </a:rPr>
              <a:t/>
            </a:r>
            <a:br>
              <a:rPr lang="en-US" altLang="ko-KR" sz="2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주아" panose="02020603020101020101"/>
              </a:rPr>
            </a:br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주아" panose="02020603020101020101"/>
              </a:rPr>
              <a:t>고등문관시험 맥을 이름</a:t>
            </a:r>
            <a:endParaRPr lang="en-US" altLang="ko-KR" sz="20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배달의 민족"/>
              <a:ea typeface="배달의민족 주아" panose="02020603020101020101"/>
            </a:endParaRPr>
          </a:p>
          <a:p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주아" panose="02020603020101020101"/>
              </a:rPr>
              <a:t>공직의 투명도와 객관도 多</a:t>
            </a:r>
            <a:endParaRPr lang="en-US" altLang="ko-KR" sz="20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배달의 민족"/>
              <a:ea typeface="배달의민족 주아" panose="02020603020101020101"/>
            </a:endParaRPr>
          </a:p>
          <a:p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주아" panose="02020603020101020101"/>
              </a:rPr>
              <a:t>따라서 전문분야의 특별채용 활발</a:t>
            </a:r>
            <a:endParaRPr lang="en-US" altLang="ko-KR" sz="20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배달의 민족"/>
              <a:ea typeface="배달의민족 주아" panose="02020603020101020101"/>
            </a:endParaRPr>
          </a:p>
          <a:p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주아" panose="02020603020101020101"/>
              </a:rPr>
              <a:t>특별채용비율</a:t>
            </a:r>
            <a:r>
              <a:rPr lang="en-US" altLang="ko-KR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주아" panose="02020603020101020101"/>
              </a:rPr>
              <a:t>&gt;</a:t>
            </a:r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주아" panose="02020603020101020101"/>
              </a:rPr>
              <a:t>공개경쟁채용비율</a:t>
            </a:r>
            <a:endParaRPr lang="en-US" altLang="ko-KR" sz="2000" dirty="0">
              <a:solidFill>
                <a:schemeClr val="bg2">
                  <a:lumMod val="75000"/>
                </a:schemeClr>
              </a:solidFill>
              <a:latin typeface="배달의 민족"/>
              <a:ea typeface="배달의민족 주아" panose="02020603020101020101"/>
            </a:endParaRPr>
          </a:p>
        </p:txBody>
      </p:sp>
      <p:sp>
        <p:nvSpPr>
          <p:cNvPr id="111" name="직사각형 110"/>
          <p:cNvSpPr/>
          <p:nvPr/>
        </p:nvSpPr>
        <p:spPr>
          <a:xfrm>
            <a:off x="8650345" y="2653655"/>
            <a:ext cx="3083333" cy="2447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12" name="직선 연결선 111"/>
          <p:cNvCxnSpPr/>
          <p:nvPr/>
        </p:nvCxnSpPr>
        <p:spPr>
          <a:xfrm>
            <a:off x="8645514" y="2534789"/>
            <a:ext cx="2592383" cy="0"/>
          </a:xfrm>
          <a:prstGeom prst="line">
            <a:avLst/>
          </a:prstGeom>
          <a:ln w="158750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직사각형 114"/>
          <p:cNvSpPr/>
          <p:nvPr/>
        </p:nvSpPr>
        <p:spPr>
          <a:xfrm>
            <a:off x="8732141" y="3348606"/>
            <a:ext cx="2670924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주아" panose="02020603020101020101"/>
              </a:rPr>
              <a:t>덕재겸비의</a:t>
            </a:r>
            <a:r>
              <a:rPr lang="ko-KR" altLang="en-US" sz="2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주아" panose="02020603020101020101"/>
              </a:rPr>
              <a:t> 원칙</a:t>
            </a:r>
            <a:endParaRPr lang="en-US" altLang="ko-KR" sz="2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배달의 민족"/>
              <a:ea typeface="배달의민족 주아" panose="02020603020101020101"/>
            </a:endParaRPr>
          </a:p>
          <a:p>
            <a:r>
              <a:rPr lang="ko-KR" altLang="en-US" sz="20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주아" panose="02020603020101020101"/>
              </a:rPr>
              <a:t>비영도직</a:t>
            </a:r>
            <a:r>
              <a:rPr lang="ko-KR" altLang="en-US" sz="2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주아" panose="02020603020101020101"/>
              </a:rPr>
              <a:t> 공무원의 </a:t>
            </a:r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주아" panose="02020603020101020101"/>
              </a:rPr>
              <a:t>경우</a:t>
            </a:r>
            <a:r>
              <a:rPr lang="en-US" altLang="ko-KR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주아" panose="02020603020101020101"/>
              </a:rPr>
              <a:t/>
            </a:r>
            <a:br>
              <a:rPr lang="en-US" altLang="ko-KR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주아" panose="02020603020101020101"/>
              </a:rPr>
            </a:br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주아" panose="02020603020101020101"/>
              </a:rPr>
              <a:t>공개채용방식 그러나</a:t>
            </a:r>
            <a:endParaRPr lang="en-US" altLang="ko-KR" sz="2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배달의 민족"/>
              <a:ea typeface="배달의민족 주아" panose="02020603020101020101"/>
            </a:endParaRPr>
          </a:p>
          <a:p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주아" panose="02020603020101020101"/>
              </a:rPr>
              <a:t>성</a:t>
            </a:r>
            <a:r>
              <a:rPr lang="en-US" altLang="ko-KR" sz="2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Bauhaus 93" panose="04030905020B02020C02" pitchFamily="82" charset="0"/>
                <a:ea typeface="배달의민족 주아" panose="02020603020101020101"/>
              </a:rPr>
              <a:t>•</a:t>
            </a:r>
            <a:r>
              <a:rPr lang="ko-KR" altLang="en-US" sz="2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Bauhaus 93" panose="04030905020B02020C02" pitchFamily="82" charset="0"/>
                <a:ea typeface="배달의민족 주아" panose="02020603020101020101"/>
              </a:rPr>
              <a:t>청에 따라 </a:t>
            </a:r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Bauhaus 93" panose="04030905020B02020C02" pitchFamily="82" charset="0"/>
                <a:ea typeface="배달의민족 주아" panose="02020603020101020101"/>
              </a:rPr>
              <a:t>다양 따라서</a:t>
            </a:r>
            <a:endParaRPr lang="en-US" altLang="ko-KR" sz="2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Bauhaus 93" panose="04030905020B02020C02" pitchFamily="82" charset="0"/>
              <a:ea typeface="배달의민족 주아" panose="02020603020101020101"/>
            </a:endParaRPr>
          </a:p>
          <a:p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Bauhaus 93" panose="04030905020B02020C02" pitchFamily="82" charset="0"/>
                <a:ea typeface="배달의민족 주아" panose="02020603020101020101"/>
              </a:rPr>
              <a:t>완전한 </a:t>
            </a:r>
            <a:r>
              <a:rPr lang="ko-KR" altLang="en-US" sz="2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Bauhaus 93" panose="04030905020B02020C02" pitchFamily="82" charset="0"/>
                <a:ea typeface="배달의민족 주아" panose="02020603020101020101"/>
              </a:rPr>
              <a:t>제도 시행 어려움</a:t>
            </a:r>
            <a:endParaRPr lang="en-US" altLang="ko-KR" sz="2000" dirty="0">
              <a:solidFill>
                <a:schemeClr val="bg2">
                  <a:lumMod val="75000"/>
                </a:schemeClr>
              </a:solidFill>
              <a:latin typeface="배달의 민족"/>
              <a:ea typeface="배달의민족 주아" panose="02020603020101020101"/>
            </a:endParaRPr>
          </a:p>
        </p:txBody>
      </p:sp>
      <p:pic>
        <p:nvPicPr>
          <p:cNvPr id="116" name="그림 1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22" y="8632733"/>
            <a:ext cx="552322" cy="552322"/>
          </a:xfrm>
          <a:prstGeom prst="rect">
            <a:avLst/>
          </a:prstGeom>
        </p:spPr>
      </p:pic>
      <p:pic>
        <p:nvPicPr>
          <p:cNvPr id="117" name="그림 1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216112" y="8663985"/>
            <a:ext cx="529904" cy="458679"/>
          </a:xfrm>
          <a:prstGeom prst="rect">
            <a:avLst/>
          </a:prstGeom>
        </p:spPr>
      </p:pic>
      <p:grpSp>
        <p:nvGrpSpPr>
          <p:cNvPr id="121" name="그룹 120"/>
          <p:cNvGrpSpPr/>
          <p:nvPr/>
        </p:nvGrpSpPr>
        <p:grpSpPr>
          <a:xfrm>
            <a:off x="9033260" y="5575795"/>
            <a:ext cx="467418" cy="821010"/>
            <a:chOff x="8895601" y="5415212"/>
            <a:chExt cx="467418" cy="821010"/>
          </a:xfrm>
          <a:solidFill>
            <a:srgbClr val="FDE0DF"/>
          </a:solidFill>
        </p:grpSpPr>
        <p:sp>
          <p:nvSpPr>
            <p:cNvPr id="128" name="직사각형 127"/>
            <p:cNvSpPr/>
            <p:nvPr/>
          </p:nvSpPr>
          <p:spPr>
            <a:xfrm>
              <a:off x="8895601" y="6061388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32" name="직사각형 131"/>
            <p:cNvSpPr/>
            <p:nvPr/>
          </p:nvSpPr>
          <p:spPr>
            <a:xfrm>
              <a:off x="8895601" y="5738300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37" name="직사각형 136"/>
            <p:cNvSpPr/>
            <p:nvPr/>
          </p:nvSpPr>
          <p:spPr>
            <a:xfrm>
              <a:off x="8895601" y="5415212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38" name="그룹 137"/>
          <p:cNvGrpSpPr/>
          <p:nvPr/>
        </p:nvGrpSpPr>
        <p:grpSpPr>
          <a:xfrm>
            <a:off x="10266650" y="5575795"/>
            <a:ext cx="467418" cy="821010"/>
            <a:chOff x="10312537" y="5415212"/>
            <a:chExt cx="467418" cy="821010"/>
          </a:xfrm>
          <a:solidFill>
            <a:srgbClr val="FDE0DF"/>
          </a:solidFill>
        </p:grpSpPr>
        <p:sp>
          <p:nvSpPr>
            <p:cNvPr id="142" name="직사각형 141"/>
            <p:cNvSpPr/>
            <p:nvPr/>
          </p:nvSpPr>
          <p:spPr>
            <a:xfrm>
              <a:off x="10312537" y="6061388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43" name="직사각형 142"/>
            <p:cNvSpPr/>
            <p:nvPr/>
          </p:nvSpPr>
          <p:spPr>
            <a:xfrm>
              <a:off x="10312537" y="5738300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53" name="직사각형 152"/>
            <p:cNvSpPr/>
            <p:nvPr/>
          </p:nvSpPr>
          <p:spPr>
            <a:xfrm>
              <a:off x="10312537" y="5415212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54" name="그룹 153"/>
          <p:cNvGrpSpPr/>
          <p:nvPr/>
        </p:nvGrpSpPr>
        <p:grpSpPr>
          <a:xfrm>
            <a:off x="9649955" y="5252707"/>
            <a:ext cx="467418" cy="1144098"/>
            <a:chOff x="9604069" y="5092124"/>
            <a:chExt cx="467418" cy="1144098"/>
          </a:xfrm>
          <a:solidFill>
            <a:srgbClr val="FCC3C0"/>
          </a:solidFill>
        </p:grpSpPr>
        <p:sp>
          <p:nvSpPr>
            <p:cNvPr id="157" name="직사각형 156"/>
            <p:cNvSpPr/>
            <p:nvPr/>
          </p:nvSpPr>
          <p:spPr>
            <a:xfrm>
              <a:off x="9604069" y="6061388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9604069" y="5738300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9604069" y="5415212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9604069" y="5092124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67" name="그룹 166"/>
          <p:cNvGrpSpPr/>
          <p:nvPr/>
        </p:nvGrpSpPr>
        <p:grpSpPr>
          <a:xfrm>
            <a:off x="10883344" y="5252707"/>
            <a:ext cx="467418" cy="1144098"/>
            <a:chOff x="11021004" y="5092124"/>
            <a:chExt cx="467418" cy="1144098"/>
          </a:xfrm>
          <a:solidFill>
            <a:srgbClr val="FDE0DF"/>
          </a:solidFill>
        </p:grpSpPr>
        <p:sp>
          <p:nvSpPr>
            <p:cNvPr id="168" name="직사각형 167"/>
            <p:cNvSpPr/>
            <p:nvPr/>
          </p:nvSpPr>
          <p:spPr>
            <a:xfrm>
              <a:off x="11021004" y="6061388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11021004" y="5738300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11021004" y="5415212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11021004" y="5092124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175" name="직각 삼각형 174"/>
          <p:cNvSpPr/>
          <p:nvPr/>
        </p:nvSpPr>
        <p:spPr>
          <a:xfrm flipH="1">
            <a:off x="3322823" y="4885845"/>
            <a:ext cx="151192" cy="151192"/>
          </a:xfrm>
          <a:prstGeom prst="rtTriangle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6" name="직각 삼각형 175"/>
          <p:cNvSpPr/>
          <p:nvPr/>
        </p:nvSpPr>
        <p:spPr>
          <a:xfrm flipH="1">
            <a:off x="7296793" y="4885845"/>
            <a:ext cx="151192" cy="151192"/>
          </a:xfrm>
          <a:prstGeom prst="rtTriangle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7" name="직각 삼각형 176"/>
          <p:cNvSpPr/>
          <p:nvPr/>
        </p:nvSpPr>
        <p:spPr>
          <a:xfrm flipH="1">
            <a:off x="11532031" y="4885845"/>
            <a:ext cx="151192" cy="151192"/>
          </a:xfrm>
          <a:prstGeom prst="rtTriangle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8" name="직사각형 177"/>
          <p:cNvSpPr/>
          <p:nvPr/>
        </p:nvSpPr>
        <p:spPr>
          <a:xfrm>
            <a:off x="4937249" y="6221971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9" name="직사각형 178"/>
          <p:cNvSpPr/>
          <p:nvPr/>
        </p:nvSpPr>
        <p:spPr>
          <a:xfrm>
            <a:off x="4937249" y="5898883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0" name="직사각형 179"/>
          <p:cNvSpPr/>
          <p:nvPr/>
        </p:nvSpPr>
        <p:spPr>
          <a:xfrm>
            <a:off x="4937249" y="5575795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1" name="직사각형 180"/>
          <p:cNvSpPr/>
          <p:nvPr/>
        </p:nvSpPr>
        <p:spPr>
          <a:xfrm>
            <a:off x="6170639" y="6221971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2" name="직사각형 181"/>
          <p:cNvSpPr/>
          <p:nvPr/>
        </p:nvSpPr>
        <p:spPr>
          <a:xfrm>
            <a:off x="6170639" y="5898883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3" name="직사각형 182"/>
          <p:cNvSpPr/>
          <p:nvPr/>
        </p:nvSpPr>
        <p:spPr>
          <a:xfrm>
            <a:off x="6170639" y="5575795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4" name="직사각형 183"/>
          <p:cNvSpPr/>
          <p:nvPr/>
        </p:nvSpPr>
        <p:spPr>
          <a:xfrm>
            <a:off x="5553944" y="6221971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5" name="직사각형 184"/>
          <p:cNvSpPr/>
          <p:nvPr/>
        </p:nvSpPr>
        <p:spPr>
          <a:xfrm>
            <a:off x="5553944" y="5898883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6" name="직사각형 185"/>
          <p:cNvSpPr/>
          <p:nvPr/>
        </p:nvSpPr>
        <p:spPr>
          <a:xfrm>
            <a:off x="6787333" y="6221971"/>
            <a:ext cx="467418" cy="174834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7" name="직사각형 186"/>
          <p:cNvSpPr/>
          <p:nvPr/>
        </p:nvSpPr>
        <p:spPr>
          <a:xfrm>
            <a:off x="6787333" y="5898883"/>
            <a:ext cx="467418" cy="174834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8" name="직사각형 187"/>
          <p:cNvSpPr/>
          <p:nvPr/>
        </p:nvSpPr>
        <p:spPr>
          <a:xfrm>
            <a:off x="6787333" y="5575795"/>
            <a:ext cx="467418" cy="174834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9" name="직사각형 188"/>
          <p:cNvSpPr/>
          <p:nvPr/>
        </p:nvSpPr>
        <p:spPr>
          <a:xfrm>
            <a:off x="6787333" y="5252707"/>
            <a:ext cx="467418" cy="174834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0" name="직사각형 189"/>
          <p:cNvSpPr/>
          <p:nvPr/>
        </p:nvSpPr>
        <p:spPr>
          <a:xfrm>
            <a:off x="841238" y="6221971"/>
            <a:ext cx="467418" cy="174834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1" name="직사각형 190"/>
          <p:cNvSpPr/>
          <p:nvPr/>
        </p:nvSpPr>
        <p:spPr>
          <a:xfrm>
            <a:off x="841238" y="5898883"/>
            <a:ext cx="467418" cy="174834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2" name="직사각형 191"/>
          <p:cNvSpPr/>
          <p:nvPr/>
        </p:nvSpPr>
        <p:spPr>
          <a:xfrm>
            <a:off x="841238" y="5575795"/>
            <a:ext cx="467418" cy="174834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3" name="직사각형 192"/>
          <p:cNvSpPr/>
          <p:nvPr/>
        </p:nvSpPr>
        <p:spPr>
          <a:xfrm>
            <a:off x="2074628" y="6221971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4" name="직사각형 193"/>
          <p:cNvSpPr/>
          <p:nvPr/>
        </p:nvSpPr>
        <p:spPr>
          <a:xfrm>
            <a:off x="2074628" y="5898883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5" name="직사각형 194"/>
          <p:cNvSpPr/>
          <p:nvPr/>
        </p:nvSpPr>
        <p:spPr>
          <a:xfrm>
            <a:off x="2074628" y="5575795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6" name="직사각형 195"/>
          <p:cNvSpPr/>
          <p:nvPr/>
        </p:nvSpPr>
        <p:spPr>
          <a:xfrm>
            <a:off x="1457933" y="6221971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7" name="직사각형 196"/>
          <p:cNvSpPr/>
          <p:nvPr/>
        </p:nvSpPr>
        <p:spPr>
          <a:xfrm>
            <a:off x="1457933" y="5898883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8" name="직사각형 197"/>
          <p:cNvSpPr/>
          <p:nvPr/>
        </p:nvSpPr>
        <p:spPr>
          <a:xfrm>
            <a:off x="2691322" y="6221971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9" name="직사각형 198"/>
          <p:cNvSpPr/>
          <p:nvPr/>
        </p:nvSpPr>
        <p:spPr>
          <a:xfrm>
            <a:off x="2691322" y="5898883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0" name="직사각형 199"/>
          <p:cNvSpPr/>
          <p:nvPr/>
        </p:nvSpPr>
        <p:spPr>
          <a:xfrm>
            <a:off x="843326" y="5252887"/>
            <a:ext cx="467418" cy="174834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1" name="그림 200" descr="Provisional Government of the Republic of Korea -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37" y="2877444"/>
            <a:ext cx="593190" cy="395557"/>
          </a:xfrm>
          <a:prstGeom prst="rect">
            <a:avLst/>
          </a:prstGeom>
        </p:spPr>
      </p:pic>
      <p:pic>
        <p:nvPicPr>
          <p:cNvPr id="202" name="그림 201" descr="日本國旗 - 維基百科，自由的百科全書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372" y="2877443"/>
            <a:ext cx="593190" cy="395557"/>
          </a:xfrm>
          <a:prstGeom prst="rect">
            <a:avLst/>
          </a:prstGeom>
        </p:spPr>
      </p:pic>
      <p:pic>
        <p:nvPicPr>
          <p:cNvPr id="203" name="그림 202" descr="파일:&lt;strong&gt;중국국기&lt;/strong&gt;.png - HUFS KContents Wik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846" y="2853375"/>
            <a:ext cx="533930" cy="44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4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5" grpId="0"/>
      <p:bldP spid="106" grpId="0" animBg="1"/>
      <p:bldP spid="110" grpId="0"/>
      <p:bldP spid="111" grpId="0" animBg="1"/>
      <p:bldP spid="115" grpId="0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745846" y="1006258"/>
            <a:ext cx="4700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한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·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중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·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일 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3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國의 관료제의 비교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34619" y="516972"/>
            <a:ext cx="1869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03 CONTENTS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4336566" y="1614369"/>
            <a:ext cx="3385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주아" panose="02020603020101020101"/>
              </a:rPr>
              <a:t>한</a:t>
            </a:r>
            <a:r>
              <a:rPr lang="en-US" altLang="ko-KR" sz="1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Bauhaus 93" panose="04030905020B02020C02" pitchFamily="82" charset="0"/>
                <a:ea typeface="배달의민족 주아" panose="02020603020101020101"/>
              </a:rPr>
              <a:t>•</a:t>
            </a:r>
            <a:r>
              <a:rPr lang="ko-KR" altLang="en-US" sz="1400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주아" panose="02020603020101020101"/>
              </a:rPr>
              <a:t>중</a:t>
            </a:r>
            <a:r>
              <a:rPr lang="en-US" altLang="ko-KR" sz="1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Bauhaus 93" panose="04030905020B02020C02" pitchFamily="82" charset="0"/>
                <a:ea typeface="배달의민족 주아" panose="02020603020101020101"/>
              </a:rPr>
              <a:t>•</a:t>
            </a:r>
            <a:r>
              <a:rPr lang="ko-KR" altLang="en-US" sz="1400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주아" panose="02020603020101020101"/>
              </a:rPr>
              <a:t>일 </a:t>
            </a:r>
            <a:r>
              <a:rPr lang="en-US" altLang="ko-KR" sz="1400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주아" panose="02020603020101020101"/>
              </a:rPr>
              <a:t>3</a:t>
            </a:r>
            <a:r>
              <a:rPr lang="ko-KR" altLang="en-US" sz="1400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주아" panose="02020603020101020101"/>
              </a:rPr>
              <a:t>國의 관료 전문화와 개방화 비교</a:t>
            </a:r>
            <a:endParaRPr lang="ko-KR" altLang="en-US" sz="1400" spc="100" dirty="0">
              <a:solidFill>
                <a:schemeClr val="tx1">
                  <a:lumMod val="50000"/>
                  <a:lumOff val="50000"/>
                </a:schemeClr>
              </a:solidFill>
              <a:latin typeface="배달의민족 도현" panose="020B0600000101010101" pitchFamily="50" charset="-127"/>
              <a:ea typeface="배달의민족 주아" panose="02020603020101020101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8006" y="7600417"/>
            <a:ext cx="407279" cy="407279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4944" y="7553001"/>
            <a:ext cx="502111" cy="50211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1645" y="7614519"/>
            <a:ext cx="379074" cy="379074"/>
          </a:xfrm>
          <a:prstGeom prst="rect">
            <a:avLst/>
          </a:prstGeom>
        </p:spPr>
      </p:pic>
      <p:sp>
        <p:nvSpPr>
          <p:cNvPr id="101" name="직사각형 100"/>
          <p:cNvSpPr/>
          <p:nvPr/>
        </p:nvSpPr>
        <p:spPr>
          <a:xfrm>
            <a:off x="458321" y="2653656"/>
            <a:ext cx="3083333" cy="3829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02" name="직선 연결선 101"/>
          <p:cNvCxnSpPr/>
          <p:nvPr/>
        </p:nvCxnSpPr>
        <p:spPr>
          <a:xfrm>
            <a:off x="453490" y="2534789"/>
            <a:ext cx="2501466" cy="0"/>
          </a:xfrm>
          <a:prstGeom prst="line">
            <a:avLst/>
          </a:prstGeom>
          <a:ln w="158750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그림 10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07" y="8636730"/>
            <a:ext cx="513191" cy="513191"/>
          </a:xfrm>
          <a:prstGeom prst="rect">
            <a:avLst/>
          </a:prstGeom>
        </p:spPr>
      </p:pic>
      <p:sp>
        <p:nvSpPr>
          <p:cNvPr id="105" name="직사각형 104"/>
          <p:cNvSpPr/>
          <p:nvPr/>
        </p:nvSpPr>
        <p:spPr>
          <a:xfrm>
            <a:off x="530648" y="3348606"/>
            <a:ext cx="253627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개방형임용제도의 실시</a:t>
            </a:r>
            <a:endParaRPr lang="en-US" altLang="ko-KR" sz="20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보직경로제도의 도입</a:t>
            </a:r>
            <a:endParaRPr lang="en-US" altLang="ko-KR" sz="20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계약직공무원임용의 확대</a:t>
            </a:r>
            <a:endParaRPr lang="en-US" altLang="ko-KR" sz="20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민관 교류파견제의 실시</a:t>
            </a:r>
            <a:endParaRPr lang="en-US" altLang="ko-KR" sz="2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4554333" y="2365162"/>
            <a:ext cx="3083333" cy="41179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07" name="직선 연결선 106"/>
          <p:cNvCxnSpPr/>
          <p:nvPr/>
        </p:nvCxnSpPr>
        <p:spPr>
          <a:xfrm>
            <a:off x="4549502" y="2534789"/>
            <a:ext cx="2111180" cy="0"/>
          </a:xfrm>
          <a:prstGeom prst="line">
            <a:avLst/>
          </a:prstGeom>
          <a:ln w="158750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직사각형 109"/>
          <p:cNvSpPr/>
          <p:nvPr/>
        </p:nvSpPr>
        <p:spPr>
          <a:xfrm>
            <a:off x="4653904" y="3348606"/>
            <a:ext cx="2531462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주아" panose="02020603020101020101"/>
              </a:rPr>
              <a:t>전통적으로 특정대학에서</a:t>
            </a:r>
            <a:endParaRPr lang="en-US" altLang="ko-KR" sz="20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배달의 민족"/>
              <a:ea typeface="배달의민족 주아" panose="02020603020101020101"/>
            </a:endParaRPr>
          </a:p>
          <a:p>
            <a:r>
              <a:rPr lang="ko-KR" altLang="en-US" sz="20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주아" panose="02020603020101020101"/>
              </a:rPr>
              <a:t>특정자리를</a:t>
            </a:r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주아" panose="02020603020101020101"/>
              </a:rPr>
              <a:t> </a:t>
            </a:r>
            <a:r>
              <a:rPr lang="ko-KR" altLang="en-US" sz="20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주아" panose="02020603020101020101"/>
              </a:rPr>
              <a:t>점직</a:t>
            </a:r>
            <a:endParaRPr lang="en-US" altLang="ko-KR" sz="20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배달의 민족"/>
              <a:ea typeface="배달의민족 주아" panose="02020603020101020101"/>
            </a:endParaRPr>
          </a:p>
          <a:p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주아" panose="02020603020101020101"/>
              </a:rPr>
              <a:t>엘리트 위주로 관료 충원</a:t>
            </a:r>
            <a:endParaRPr lang="en-US" altLang="ko-KR" sz="20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배달의 민족"/>
              <a:ea typeface="배달의민족 주아" panose="02020603020101020101"/>
            </a:endParaRPr>
          </a:p>
          <a:p>
            <a:r>
              <a:rPr lang="en-US" altLang="ko-KR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주아" panose="02020603020101020101"/>
              </a:rPr>
              <a:t>21</a:t>
            </a:r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주아" panose="02020603020101020101"/>
              </a:rPr>
              <a:t>세기의 전문화 개방화</a:t>
            </a:r>
            <a:endParaRPr lang="en-US" altLang="ko-KR" sz="20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배달의 민족"/>
              <a:ea typeface="배달의민족 주아" panose="02020603020101020101"/>
            </a:endParaRPr>
          </a:p>
          <a:p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주아" panose="02020603020101020101"/>
              </a:rPr>
              <a:t>시대에는 역부족</a:t>
            </a:r>
            <a:endParaRPr lang="en-US" altLang="ko-KR" sz="20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배달의 민족"/>
              <a:ea typeface="배달의민족 주아" panose="02020603020101020101"/>
            </a:endParaRPr>
          </a:p>
          <a:p>
            <a:endParaRPr lang="en-US" altLang="ko-KR" sz="1400" dirty="0" smtClean="0">
              <a:solidFill>
                <a:schemeClr val="bg2">
                  <a:lumMod val="75000"/>
                </a:schemeClr>
              </a:solidFill>
              <a:latin typeface="배달의 민족"/>
              <a:ea typeface="배달의민족 주아" panose="02020603020101020101"/>
            </a:endParaRPr>
          </a:p>
        </p:txBody>
      </p:sp>
      <p:sp>
        <p:nvSpPr>
          <p:cNvPr id="111" name="직사각형 110"/>
          <p:cNvSpPr/>
          <p:nvPr/>
        </p:nvSpPr>
        <p:spPr>
          <a:xfrm>
            <a:off x="8650345" y="2653656"/>
            <a:ext cx="3083333" cy="3829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12" name="직선 연결선 111"/>
          <p:cNvCxnSpPr/>
          <p:nvPr/>
        </p:nvCxnSpPr>
        <p:spPr>
          <a:xfrm>
            <a:off x="8645514" y="2534789"/>
            <a:ext cx="2592383" cy="0"/>
          </a:xfrm>
          <a:prstGeom prst="line">
            <a:avLst/>
          </a:prstGeom>
          <a:ln w="158750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직사각형 114"/>
          <p:cNvSpPr/>
          <p:nvPr/>
        </p:nvSpPr>
        <p:spPr>
          <a:xfrm>
            <a:off x="8732141" y="3348606"/>
            <a:ext cx="26260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주아" panose="02020603020101020101"/>
              </a:rPr>
              <a:t>간부직의 </a:t>
            </a:r>
            <a:r>
              <a:rPr lang="ko-KR" altLang="en-US" sz="20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주아" panose="02020603020101020101"/>
              </a:rPr>
              <a:t>종신근무제</a:t>
            </a:r>
            <a:r>
              <a:rPr lang="ko-KR" altLang="en-US" sz="2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주아" panose="02020603020101020101"/>
              </a:rPr>
              <a:t> 타파</a:t>
            </a:r>
            <a:endParaRPr lang="en-US" altLang="ko-KR" sz="2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배달의 민족"/>
              <a:ea typeface="배달의민족 주아" panose="02020603020101020101"/>
            </a:endParaRPr>
          </a:p>
          <a:p>
            <a:r>
              <a:rPr lang="ko-KR" altLang="en-US" sz="2000" dirty="0" err="1"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주아" panose="02020603020101020101"/>
              </a:rPr>
              <a:t>공직연령의</a:t>
            </a:r>
            <a:r>
              <a:rPr lang="ko-KR" altLang="en-US" sz="2000" dirty="0"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주아" panose="02020603020101020101"/>
              </a:rPr>
              <a:t> 신진대사</a:t>
            </a:r>
            <a:endParaRPr lang="en-US" altLang="ko-KR" sz="2000" dirty="0">
              <a:solidFill>
                <a:schemeClr val="bg2">
                  <a:lumMod val="75000"/>
                </a:schemeClr>
              </a:solidFill>
              <a:latin typeface="배달의 민족"/>
              <a:ea typeface="배달의민족 주아" panose="02020603020101020101"/>
            </a:endParaRPr>
          </a:p>
          <a:p>
            <a:r>
              <a:rPr lang="ko-KR" altLang="en-US" sz="2000" dirty="0" err="1"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주아" panose="02020603020101020101"/>
              </a:rPr>
              <a:t>생성기</a:t>
            </a:r>
            <a:r>
              <a:rPr lang="en-US" altLang="ko-KR" sz="2000" dirty="0"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주아" panose="02020603020101020101"/>
              </a:rPr>
              <a:t> </a:t>
            </a:r>
            <a:r>
              <a:rPr lang="ko-KR" altLang="en-US" sz="2000" dirty="0"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주아" panose="02020603020101020101"/>
              </a:rPr>
              <a:t>단계</a:t>
            </a:r>
            <a:endParaRPr lang="en-US" altLang="ko-KR" sz="2000" dirty="0">
              <a:solidFill>
                <a:schemeClr val="bg2">
                  <a:lumMod val="75000"/>
                </a:schemeClr>
              </a:solidFill>
              <a:latin typeface="배달의 민족"/>
              <a:ea typeface="배달의민족 주아" panose="02020603020101020101"/>
            </a:endParaRPr>
          </a:p>
          <a:p>
            <a:r>
              <a:rPr lang="ko-KR" altLang="en-US" sz="2000" dirty="0"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주아" panose="02020603020101020101"/>
              </a:rPr>
              <a:t>시간이 많이 소요</a:t>
            </a:r>
            <a:endParaRPr lang="en-US" altLang="ko-KR" sz="2000" dirty="0">
              <a:solidFill>
                <a:schemeClr val="bg2">
                  <a:lumMod val="75000"/>
                </a:schemeClr>
              </a:solidFill>
              <a:latin typeface="배달의 민족"/>
              <a:ea typeface="배달의민족 주아" panose="02020603020101020101"/>
            </a:endParaRPr>
          </a:p>
        </p:txBody>
      </p:sp>
      <p:pic>
        <p:nvPicPr>
          <p:cNvPr id="116" name="그림 1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22" y="8632733"/>
            <a:ext cx="552322" cy="552322"/>
          </a:xfrm>
          <a:prstGeom prst="rect">
            <a:avLst/>
          </a:prstGeom>
        </p:spPr>
      </p:pic>
      <p:pic>
        <p:nvPicPr>
          <p:cNvPr id="117" name="그림 1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216112" y="8663985"/>
            <a:ext cx="529904" cy="458679"/>
          </a:xfrm>
          <a:prstGeom prst="rect">
            <a:avLst/>
          </a:prstGeom>
        </p:spPr>
      </p:pic>
      <p:sp>
        <p:nvSpPr>
          <p:cNvPr id="175" name="직각 삼각형 174"/>
          <p:cNvSpPr/>
          <p:nvPr/>
        </p:nvSpPr>
        <p:spPr>
          <a:xfrm flipH="1">
            <a:off x="3322823" y="6281583"/>
            <a:ext cx="151192" cy="151192"/>
          </a:xfrm>
          <a:prstGeom prst="rtTriangle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6" name="직각 삼각형 175"/>
          <p:cNvSpPr/>
          <p:nvPr/>
        </p:nvSpPr>
        <p:spPr>
          <a:xfrm flipH="1">
            <a:off x="7427427" y="6281583"/>
            <a:ext cx="151192" cy="151192"/>
          </a:xfrm>
          <a:prstGeom prst="rtTriangle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7" name="직각 삼각형 176"/>
          <p:cNvSpPr/>
          <p:nvPr/>
        </p:nvSpPr>
        <p:spPr>
          <a:xfrm flipH="1">
            <a:off x="11532031" y="6281583"/>
            <a:ext cx="151192" cy="151192"/>
          </a:xfrm>
          <a:prstGeom prst="rtTriangle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1" name="그림 200" descr="Provisional Government of the Republic of Korea -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37" y="2877444"/>
            <a:ext cx="593190" cy="395557"/>
          </a:xfrm>
          <a:prstGeom prst="rect">
            <a:avLst/>
          </a:prstGeom>
        </p:spPr>
      </p:pic>
      <p:pic>
        <p:nvPicPr>
          <p:cNvPr id="202" name="그림 201" descr="日本國旗 - 維基百科，自由的百科全書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06" y="2877443"/>
            <a:ext cx="593190" cy="395557"/>
          </a:xfrm>
          <a:prstGeom prst="rect">
            <a:avLst/>
          </a:prstGeom>
        </p:spPr>
      </p:pic>
      <p:pic>
        <p:nvPicPr>
          <p:cNvPr id="203" name="그림 202" descr="파일:&lt;strong&gt;중국국기&lt;/strong&gt;.png - HUFS KContents Wik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846" y="2853375"/>
            <a:ext cx="533930" cy="443691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1118357" y="5485039"/>
            <a:ext cx="9892628" cy="461665"/>
          </a:xfrm>
          <a:prstGeom prst="rect">
            <a:avLst/>
          </a:prstGeom>
          <a:solidFill>
            <a:srgbClr val="FCC3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주아" panose="02020603020101020101"/>
              </a:rPr>
              <a:t>한</a:t>
            </a:r>
            <a:r>
              <a:rPr lang="en-US" altLang="ko-KR" sz="2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Bauhaus 93" panose="04030905020B02020C02" pitchFamily="82" charset="0"/>
                <a:ea typeface="배달의민족 주아" panose="02020603020101020101"/>
              </a:rPr>
              <a:t>•</a:t>
            </a:r>
            <a:r>
              <a:rPr lang="ko-KR" altLang="en-US" sz="24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주아" panose="02020603020101020101"/>
              </a:rPr>
              <a:t>중</a:t>
            </a:r>
            <a:r>
              <a:rPr lang="en-US" altLang="ko-KR" sz="2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Bauhaus 93" panose="04030905020B02020C02" pitchFamily="82" charset="0"/>
                <a:ea typeface="배달의민족 주아" panose="02020603020101020101"/>
              </a:rPr>
              <a:t>•</a:t>
            </a:r>
            <a:r>
              <a:rPr lang="ko-KR" altLang="en-US" sz="24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주아" panose="02020603020101020101"/>
              </a:rPr>
              <a:t>일 </a:t>
            </a:r>
            <a:r>
              <a:rPr lang="en-US" altLang="ko-KR" sz="24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주아" panose="02020603020101020101"/>
              </a:rPr>
              <a:t>3</a:t>
            </a:r>
            <a:r>
              <a:rPr lang="ko-KR" altLang="en-US" sz="2400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주아" panose="02020603020101020101"/>
              </a:rPr>
              <a:t>國 모두 폐쇄적인 관료체제의 틀을 벗어나지 못했다고 평가 할 수 있다</a:t>
            </a:r>
            <a:r>
              <a:rPr lang="en-US" altLang="ko-KR" sz="2400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주아" panose="02020603020101020101"/>
              </a:rPr>
              <a:t>.</a:t>
            </a:r>
            <a:endParaRPr lang="ko-KR" altLang="en-US" sz="24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711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5" grpId="0"/>
      <p:bldP spid="106" grpId="0" animBg="1"/>
      <p:bldP spid="110" grpId="0"/>
      <p:bldP spid="111" grpId="0" animBg="1"/>
      <p:bldP spid="115" grpId="0"/>
      <p:bldP spid="175" grpId="0" animBg="1"/>
      <p:bldP spid="176" grpId="0" animBg="1"/>
      <p:bldP spid="177" grpId="0" animBg="1"/>
      <p:bldP spid="80" grpId="0" animBg="1"/>
      <p:bldP spid="8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4576" y="2808874"/>
            <a:ext cx="2193705" cy="146377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864" y="2808875"/>
            <a:ext cx="2193705" cy="146377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720" y="2808874"/>
            <a:ext cx="2193705" cy="146377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5431" y="2808873"/>
            <a:ext cx="2193705" cy="1463771"/>
          </a:xfrm>
          <a:prstGeom prst="rect">
            <a:avLst/>
          </a:prstGeom>
        </p:spPr>
      </p:pic>
      <p:sp>
        <p:nvSpPr>
          <p:cNvPr id="28" name="직사각형 27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243584" y="1006258"/>
            <a:ext cx="3704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일본 관료제의 개혁방안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32215" y="516972"/>
            <a:ext cx="1874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05 CONTENTS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1142864" y="4272645"/>
            <a:ext cx="2193705" cy="1345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3713720" y="4272645"/>
            <a:ext cx="2193706" cy="1345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6284576" y="4272645"/>
            <a:ext cx="2193706" cy="1345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8855430" y="4272645"/>
            <a:ext cx="2193706" cy="1345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801136" y="4341373"/>
            <a:ext cx="87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spc="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작은정부</a:t>
            </a:r>
            <a:endParaRPr lang="ko-KR" altLang="en-US" sz="14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58979" y="4341373"/>
            <a:ext cx="1103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합리성 추구</a:t>
            </a:r>
            <a:endParaRPr lang="ko-KR" altLang="en-US" sz="14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57139" y="4341373"/>
            <a:ext cx="1848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분권화</a:t>
            </a:r>
            <a:r>
              <a:rPr lang="en-US" altLang="ko-KR" sz="14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r>
              <a:rPr lang="ko-KR" altLang="en-US" sz="14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및 </a:t>
            </a:r>
            <a:r>
              <a:rPr lang="ko-KR" altLang="en-US" sz="1400" spc="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지방자치화</a:t>
            </a:r>
            <a:endParaRPr lang="ko-KR" altLang="en-US" sz="14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14554" y="4341373"/>
            <a:ext cx="1675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행정의 투명성 확보</a:t>
            </a:r>
            <a:endParaRPr lang="ko-KR" altLang="en-US" sz="14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22093" y="4683513"/>
            <a:ext cx="1614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>
                <a:solidFill>
                  <a:schemeClr val="bg2">
                    <a:lumMod val="75000"/>
                  </a:schemeClr>
                </a:solidFill>
                <a:latin typeface="배달의 민족"/>
              </a:rPr>
              <a:t>사회적</a:t>
            </a:r>
            <a:r>
              <a:rPr lang="en-US" altLang="ko-KR" sz="1100" b="1" dirty="0">
                <a:solidFill>
                  <a:schemeClr val="bg2">
                    <a:lumMod val="75000"/>
                  </a:schemeClr>
                </a:solidFill>
                <a:latin typeface="배달의 민족"/>
              </a:rPr>
              <a:t>·</a:t>
            </a:r>
            <a:r>
              <a:rPr lang="ko-KR" altLang="en-US" sz="1100" b="1" dirty="0" smtClean="0">
                <a:solidFill>
                  <a:schemeClr val="bg2">
                    <a:lumMod val="75000"/>
                  </a:schemeClr>
                </a:solidFill>
                <a:latin typeface="배달의 민족"/>
              </a:rPr>
              <a:t>경제적</a:t>
            </a:r>
            <a:endParaRPr lang="en-US" altLang="ko-KR" sz="1100" b="1" dirty="0" smtClean="0">
              <a:solidFill>
                <a:schemeClr val="bg2">
                  <a:lumMod val="75000"/>
                </a:schemeClr>
              </a:solidFill>
              <a:latin typeface="배달의 민족"/>
            </a:endParaRPr>
          </a:p>
          <a:p>
            <a:pPr algn="ctr"/>
            <a:r>
              <a:rPr lang="ko-KR" altLang="en-US" sz="1100" b="1" dirty="0" smtClean="0">
                <a:solidFill>
                  <a:schemeClr val="bg2">
                    <a:lumMod val="75000"/>
                  </a:schemeClr>
                </a:solidFill>
                <a:latin typeface="배달의 민족"/>
              </a:rPr>
              <a:t>정세변화에 따라</a:t>
            </a:r>
            <a:endParaRPr lang="en-US" altLang="ko-KR" sz="1100" b="1" dirty="0" smtClean="0">
              <a:solidFill>
                <a:schemeClr val="bg2">
                  <a:lumMod val="75000"/>
                </a:schemeClr>
              </a:solidFill>
              <a:latin typeface="배달의 민족"/>
            </a:endParaRPr>
          </a:p>
          <a:p>
            <a:pPr algn="ctr"/>
            <a:r>
              <a:rPr lang="ko-KR" altLang="en-US" sz="1100" b="1" dirty="0" smtClean="0">
                <a:solidFill>
                  <a:schemeClr val="bg2">
                    <a:lumMod val="75000"/>
                  </a:schemeClr>
                </a:solidFill>
                <a:latin typeface="배달의 민족"/>
              </a:rPr>
              <a:t>실질적인</a:t>
            </a:r>
            <a:r>
              <a:rPr lang="en-US" altLang="ko-KR" sz="1100" b="1" dirty="0">
                <a:solidFill>
                  <a:schemeClr val="bg2">
                    <a:lumMod val="75000"/>
                  </a:schemeClr>
                </a:solidFill>
                <a:latin typeface="배달의 민족"/>
              </a:rPr>
              <a:t> </a:t>
            </a:r>
            <a:r>
              <a:rPr lang="ko-KR" altLang="en-US" sz="1100" b="1" dirty="0" smtClean="0">
                <a:solidFill>
                  <a:schemeClr val="bg2">
                    <a:lumMod val="75000"/>
                  </a:schemeClr>
                </a:solidFill>
                <a:latin typeface="배달의 민족"/>
              </a:rPr>
              <a:t>통치력 향상</a:t>
            </a:r>
            <a:endParaRPr lang="ko-KR" altLang="en-US" sz="1100" b="1" dirty="0">
              <a:solidFill>
                <a:schemeClr val="bg2">
                  <a:lumMod val="75000"/>
                </a:schemeClr>
              </a:solidFill>
              <a:latin typeface="배달의 민족"/>
            </a:endParaRPr>
          </a:p>
          <a:p>
            <a:pPr algn="ctr"/>
            <a:endParaRPr lang="ko-KR" altLang="en-US" sz="1100" spc="100" dirty="0">
              <a:solidFill>
                <a:schemeClr val="tx1">
                  <a:lumMod val="50000"/>
                  <a:lumOff val="50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61626" y="4683513"/>
            <a:ext cx="16979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정부재정의 </a:t>
            </a:r>
            <a:r>
              <a:rPr lang="ko-KR" altLang="en-US" sz="1100" spc="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건정성</a:t>
            </a:r>
            <a:r>
              <a:rPr lang="ko-KR" altLang="en-US" sz="1100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회복</a:t>
            </a:r>
            <a:endParaRPr lang="en-US" altLang="ko-KR" sz="1100" spc="100" dirty="0" smtClean="0">
              <a:solidFill>
                <a:schemeClr val="tx1">
                  <a:lumMod val="50000"/>
                  <a:lumOff val="50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1100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생산성 향상 및 </a:t>
            </a:r>
            <a:r>
              <a:rPr lang="ko-KR" altLang="en-US" sz="1100" spc="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행정시책</a:t>
            </a:r>
            <a:endParaRPr lang="ko-KR" altLang="en-US" sz="1100" spc="100" dirty="0">
              <a:solidFill>
                <a:schemeClr val="tx1">
                  <a:lumMod val="50000"/>
                  <a:lumOff val="50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17063" y="4683513"/>
            <a:ext cx="192873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지가 상승</a:t>
            </a:r>
            <a:endParaRPr lang="en-US" altLang="ko-KR" sz="1100" spc="100" dirty="0" smtClean="0">
              <a:solidFill>
                <a:schemeClr val="tx1">
                  <a:lumMod val="50000"/>
                  <a:lumOff val="50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1100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인구밀집으로 인한 빈부격차</a:t>
            </a:r>
            <a:endParaRPr lang="en-US" altLang="ko-KR" sz="1100" spc="100" dirty="0" smtClean="0">
              <a:solidFill>
                <a:schemeClr val="tx1">
                  <a:lumMod val="50000"/>
                  <a:lumOff val="50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1100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사회적</a:t>
            </a:r>
            <a:r>
              <a:rPr lang="en-US" altLang="ko-KR" sz="1100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, </a:t>
            </a:r>
            <a:r>
              <a:rPr lang="ko-KR" altLang="en-US" sz="1100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정치적 문제 해결</a:t>
            </a:r>
            <a:endParaRPr lang="ko-KR" altLang="en-US" sz="1100" spc="100" dirty="0">
              <a:solidFill>
                <a:schemeClr val="tx1">
                  <a:lumMod val="50000"/>
                  <a:lumOff val="50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332562" y="4683513"/>
            <a:ext cx="123944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정보공개법</a:t>
            </a:r>
            <a:endParaRPr lang="en-US" altLang="ko-KR" sz="1100" spc="100" dirty="0" smtClean="0">
              <a:solidFill>
                <a:schemeClr val="tx1">
                  <a:lumMod val="50000"/>
                  <a:lumOff val="50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1100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행정처분</a:t>
            </a:r>
            <a:endParaRPr lang="en-US" altLang="ko-KR" sz="1100" spc="100" dirty="0" smtClean="0">
              <a:solidFill>
                <a:schemeClr val="tx1">
                  <a:lumMod val="50000"/>
                  <a:lumOff val="50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1100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관련 </a:t>
            </a:r>
            <a:r>
              <a:rPr lang="ko-KR" altLang="en-US" sz="1100" spc="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법제정</a:t>
            </a:r>
            <a:r>
              <a:rPr lang="ko-KR" altLang="en-US" sz="1100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필요</a:t>
            </a:r>
            <a:endParaRPr lang="ko-KR" altLang="en-US" sz="1100" spc="100" dirty="0">
              <a:solidFill>
                <a:schemeClr val="tx1">
                  <a:lumMod val="50000"/>
                  <a:lumOff val="50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8" name="그림 7" descr="일본 &lt;strong&gt;벚꽃&lt;/strong&gt; 명소 8선-미리 느끼는 봄의 힐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63" y="2805588"/>
            <a:ext cx="2193706" cy="1480423"/>
          </a:xfrm>
          <a:prstGeom prst="rect">
            <a:avLst/>
          </a:prstGeom>
        </p:spPr>
      </p:pic>
      <p:pic>
        <p:nvPicPr>
          <p:cNvPr id="9" name="그림 8" descr="내 생애 최고의 &lt;strong&gt;벚꽃&lt;/strong&gt; 피크닉을 즐기는 5가지 방법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16" y="2805588"/>
            <a:ext cx="2193709" cy="1480424"/>
          </a:xfrm>
          <a:prstGeom prst="rect">
            <a:avLst/>
          </a:prstGeom>
        </p:spPr>
      </p:pic>
      <p:pic>
        <p:nvPicPr>
          <p:cNvPr id="11" name="그림 10" descr="Roll The Dice :: 봄날,, &lt;strong&gt;벚꽃&lt;/strong&gt;,, 자전거.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398" y="7082252"/>
            <a:ext cx="1658406" cy="1106609"/>
          </a:xfrm>
          <a:prstGeom prst="rect">
            <a:avLst/>
          </a:prstGeom>
        </p:spPr>
      </p:pic>
      <p:pic>
        <p:nvPicPr>
          <p:cNvPr id="12" name="그림 11" descr="이즈반도의 추천 관광정보 | 오다큐트래블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9" y="2806888"/>
            <a:ext cx="2193707" cy="1482430"/>
          </a:xfrm>
          <a:prstGeom prst="rect">
            <a:avLst/>
          </a:prstGeom>
        </p:spPr>
      </p:pic>
      <p:pic>
        <p:nvPicPr>
          <p:cNvPr id="13" name="그림 12" descr="Wallpaper cherry, tree, blossom, sakura, flower, spring, branch desktop wallpaper ...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72" y="2806634"/>
            <a:ext cx="2193709" cy="1482686"/>
          </a:xfrm>
          <a:prstGeom prst="rect">
            <a:avLst/>
          </a:prstGeom>
        </p:spPr>
      </p:pic>
      <p:sp>
        <p:nvSpPr>
          <p:cNvPr id="50" name="직각 삼각형 49"/>
          <p:cNvSpPr/>
          <p:nvPr/>
        </p:nvSpPr>
        <p:spPr>
          <a:xfrm flipH="1">
            <a:off x="3141833" y="5423746"/>
            <a:ext cx="151192" cy="151192"/>
          </a:xfrm>
          <a:prstGeom prst="rtTriangle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각 삼각형 66"/>
          <p:cNvSpPr/>
          <p:nvPr/>
        </p:nvSpPr>
        <p:spPr>
          <a:xfrm flipH="1">
            <a:off x="5712689" y="5423746"/>
            <a:ext cx="151192" cy="151192"/>
          </a:xfrm>
          <a:prstGeom prst="rtTriangle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각 삼각형 67"/>
          <p:cNvSpPr/>
          <p:nvPr/>
        </p:nvSpPr>
        <p:spPr>
          <a:xfrm flipH="1">
            <a:off x="8299338" y="5423746"/>
            <a:ext cx="151192" cy="151192"/>
          </a:xfrm>
          <a:prstGeom prst="rtTriangle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각 삼각형 68"/>
          <p:cNvSpPr/>
          <p:nvPr/>
        </p:nvSpPr>
        <p:spPr>
          <a:xfrm flipH="1">
            <a:off x="10858221" y="5423746"/>
            <a:ext cx="151192" cy="151192"/>
          </a:xfrm>
          <a:prstGeom prst="rtTriangle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89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43" grpId="0"/>
      <p:bldP spid="44" grpId="0"/>
      <p:bldP spid="45" grpId="0"/>
      <p:bldP spid="46" grpId="0"/>
      <p:bldP spid="47" grpId="0"/>
      <p:bldP spid="51" grpId="0"/>
      <p:bldP spid="52" grpId="0"/>
      <p:bldP spid="53" grpId="0"/>
      <p:bldP spid="50" grpId="0" animBg="1"/>
      <p:bldP spid="67" grpId="0" animBg="1"/>
      <p:bldP spid="68" grpId="0" animBg="1"/>
      <p:bldP spid="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170115" y="1006258"/>
            <a:ext cx="1851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감사합니다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94306" y="516972"/>
            <a:ext cx="1350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r>
              <a:rPr lang="en-US" altLang="ko-KR" sz="1600" spc="100" dirty="0" smtClean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Thank you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그룹 19"/>
          <p:cNvGrpSpPr/>
          <p:nvPr/>
        </p:nvGrpSpPr>
        <p:grpSpPr>
          <a:xfrm>
            <a:off x="2758216" y="2827403"/>
            <a:ext cx="6728130" cy="3325886"/>
            <a:chOff x="2758216" y="2959483"/>
            <a:chExt cx="6728130" cy="3325886"/>
          </a:xfrm>
        </p:grpSpPr>
        <p:sp>
          <p:nvSpPr>
            <p:cNvPr id="138" name="직사각형 137"/>
            <p:cNvSpPr/>
            <p:nvPr/>
          </p:nvSpPr>
          <p:spPr>
            <a:xfrm>
              <a:off x="2791554" y="2959483"/>
              <a:ext cx="3271108" cy="1625607"/>
            </a:xfrm>
            <a:prstGeom prst="rect">
              <a:avLst/>
            </a:prstGeom>
            <a:solidFill>
              <a:srgbClr val="8C8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직사각형 141"/>
            <p:cNvSpPr/>
            <p:nvPr/>
          </p:nvSpPr>
          <p:spPr>
            <a:xfrm>
              <a:off x="2791554" y="4659764"/>
              <a:ext cx="3271108" cy="1625605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직사각형 142"/>
            <p:cNvSpPr/>
            <p:nvPr/>
          </p:nvSpPr>
          <p:spPr>
            <a:xfrm>
              <a:off x="6129337" y="2959483"/>
              <a:ext cx="3271108" cy="1625607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3" name="직사각형 152"/>
            <p:cNvSpPr/>
            <p:nvPr/>
          </p:nvSpPr>
          <p:spPr>
            <a:xfrm>
              <a:off x="6129337" y="4659764"/>
              <a:ext cx="3271108" cy="1625605"/>
            </a:xfrm>
            <a:prstGeom prst="rect">
              <a:avLst/>
            </a:prstGeom>
            <a:solidFill>
              <a:srgbClr val="8C8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2851769" y="3333246"/>
              <a:ext cx="31817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spc="100" dirty="0" smtClean="0">
                  <a:solidFill>
                    <a:schemeClr val="bg1"/>
                  </a:solidFill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Q&amp;A</a:t>
              </a:r>
              <a:endParaRPr lang="ko-KR" altLang="en-US" sz="54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6129337" y="3317623"/>
              <a:ext cx="335700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spc="100" dirty="0" smtClean="0">
                  <a:solidFill>
                    <a:schemeClr val="bg1"/>
                  </a:solidFill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#Hashtag</a:t>
              </a:r>
              <a:endParaRPr lang="ko-KR" altLang="en-US" sz="32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flipH="1">
              <a:off x="5731668" y="4258095"/>
              <a:ext cx="242888" cy="24288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각 삼각형 166"/>
            <p:cNvSpPr/>
            <p:nvPr/>
          </p:nvSpPr>
          <p:spPr>
            <a:xfrm flipH="1">
              <a:off x="9061725" y="4258198"/>
              <a:ext cx="242888" cy="24288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각 삼각형 168"/>
            <p:cNvSpPr/>
            <p:nvPr/>
          </p:nvSpPr>
          <p:spPr>
            <a:xfrm flipH="1">
              <a:off x="9061725" y="5942218"/>
              <a:ext cx="242888" cy="24288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각 삼각형 169"/>
            <p:cNvSpPr/>
            <p:nvPr/>
          </p:nvSpPr>
          <p:spPr>
            <a:xfrm flipH="1">
              <a:off x="5731668" y="5942218"/>
              <a:ext cx="242888" cy="24288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2791554" y="3443861"/>
              <a:ext cx="184731" cy="2870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endParaRPr lang="ko-KR" altLang="en-US" sz="11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6133717" y="3443861"/>
              <a:ext cx="184731" cy="2870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endParaRPr lang="ko-KR" altLang="en-US" sz="11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74023" y="5010901"/>
              <a:ext cx="31817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spc="100" dirty="0" smtClean="0">
                  <a:solidFill>
                    <a:schemeClr val="bg1"/>
                  </a:solidFill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Q&amp;A</a:t>
              </a:r>
              <a:endParaRPr lang="ko-KR" altLang="en-US" sz="54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58216" y="5010901"/>
              <a:ext cx="33824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400" spc="100" dirty="0" smtClean="0">
                  <a:solidFill>
                    <a:schemeClr val="bg1"/>
                  </a:solidFill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#Hashtag</a:t>
              </a:r>
              <a:endParaRPr lang="ko-KR" altLang="en-US" sz="32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504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964120" y="527957"/>
            <a:ext cx="2263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CONTENTS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958808" y="2429979"/>
            <a:ext cx="274384" cy="72949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877030" y="2091425"/>
            <a:ext cx="437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01</a:t>
            </a:r>
            <a:endParaRPr lang="ko-KR" altLang="en-US" sz="16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10623" y="2599256"/>
            <a:ext cx="28007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한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주아"/>
              </a:rPr>
              <a:t>·</a:t>
            </a:r>
            <a:r>
              <a:rPr lang="ko-KR" altLang="en-US" sz="16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중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주아"/>
              </a:rPr>
              <a:t>·</a:t>
            </a:r>
            <a:r>
              <a:rPr lang="ko-KR" altLang="en-US" sz="16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일 </a:t>
            </a:r>
            <a:r>
              <a:rPr lang="en-US" altLang="ko-KR" sz="16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3</a:t>
            </a:r>
            <a:r>
              <a:rPr lang="ko-KR" altLang="en-US" sz="16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國의 관료제의 특징</a:t>
            </a:r>
            <a:endParaRPr lang="ko-KR" altLang="en-US" sz="16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958808" y="3763999"/>
            <a:ext cx="274384" cy="72949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5857794" y="3425445"/>
            <a:ext cx="4764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02</a:t>
            </a:r>
            <a:endParaRPr lang="ko-KR" altLang="en-US" sz="16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83368" y="3933276"/>
            <a:ext cx="2855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한</a:t>
            </a:r>
            <a:r>
              <a:rPr lang="en-US" altLang="ko-KR" sz="16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·</a:t>
            </a:r>
            <a:r>
              <a:rPr lang="ko-KR" altLang="en-US" sz="16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중</a:t>
            </a:r>
            <a:r>
              <a:rPr lang="en-US" altLang="ko-KR" sz="16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·</a:t>
            </a:r>
            <a:r>
              <a:rPr lang="ko-KR" altLang="en-US" sz="16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일 </a:t>
            </a:r>
            <a:r>
              <a:rPr lang="en-US" altLang="ko-KR" sz="16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3</a:t>
            </a:r>
            <a:r>
              <a:rPr lang="ko-KR" altLang="en-US" sz="16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國의 </a:t>
            </a:r>
            <a:r>
              <a:rPr lang="ko-KR" altLang="en-US" sz="16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관료제의 비교</a:t>
            </a:r>
            <a:endParaRPr lang="ko-KR" altLang="en-US" sz="16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958808" y="5098019"/>
            <a:ext cx="274384" cy="72949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5855389" y="4759465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03</a:t>
            </a:r>
            <a:endParaRPr lang="ko-KR" altLang="en-US" sz="16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51877" y="5267296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일본 관료제의 개혁 방안</a:t>
            </a:r>
            <a:endParaRPr lang="ko-KR" altLang="en-US" sz="16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 rot="16200000">
            <a:off x="2676434" y="1229994"/>
            <a:ext cx="541020" cy="156373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3" name="직사각형 42"/>
          <p:cNvSpPr/>
          <p:nvPr/>
        </p:nvSpPr>
        <p:spPr>
          <a:xfrm>
            <a:off x="11422425" y="2424674"/>
            <a:ext cx="529590" cy="144000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/>
          <p:cNvSpPr/>
          <p:nvPr/>
        </p:nvSpPr>
        <p:spPr>
          <a:xfrm>
            <a:off x="0" y="5227595"/>
            <a:ext cx="529590" cy="144000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430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/>
      <p:bldP spid="27" grpId="0"/>
      <p:bldP spid="29" grpId="0" animBg="1"/>
      <p:bldP spid="30" grpId="0"/>
      <p:bldP spid="31" grpId="0"/>
      <p:bldP spid="33" grpId="0" animBg="1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745846" y="1006258"/>
            <a:ext cx="4700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ea typeface="배달의민족 도현" panose="020B0600000101010101" pitchFamily="50" charset="-127"/>
              </a:rPr>
              <a:t>한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ea typeface="배달의민족 도현" panose="020B0600000101010101" pitchFamily="50" charset="-127"/>
              </a:rPr>
              <a:t>·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ea typeface="배달의민족 도현" panose="020B0600000101010101" pitchFamily="50" charset="-127"/>
              </a:rPr>
              <a:t>중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ea typeface="배달의민족 도현" panose="020B0600000101010101" pitchFamily="50" charset="-127"/>
              </a:rPr>
              <a:t>·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ea typeface="배달의민족 도현" panose="020B0600000101010101" pitchFamily="50" charset="-127"/>
              </a:rPr>
              <a:t>일 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ea typeface="배달의민족 도현" panose="020B0600000101010101" pitchFamily="50" charset="-127"/>
              </a:rPr>
              <a:t>3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ea typeface="배달의민족 도현" panose="020B0600000101010101" pitchFamily="50" charset="-127"/>
              </a:rPr>
              <a:t>國의 관료제의 특징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37024" y="516972"/>
            <a:ext cx="1864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02 CONTENTS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5235839" y="1614369"/>
            <a:ext cx="1720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spc="1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배달의민족 도현" panose="020B0600000101010101" pitchFamily="50" charset="-127"/>
              </a:rPr>
              <a:t>한국 관료제의 특징</a:t>
            </a:r>
            <a:endParaRPr lang="ko-KR" altLang="en-US" sz="1400" spc="100" dirty="0">
              <a:solidFill>
                <a:schemeClr val="tx1">
                  <a:lumMod val="50000"/>
                  <a:lumOff val="50000"/>
                </a:schemeClr>
              </a:solidFill>
              <a:ea typeface="배달의민족 도현" panose="020B0600000101010101" pitchFamily="50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381603" y="2725025"/>
            <a:ext cx="2380576" cy="1349480"/>
            <a:chOff x="940830" y="4964523"/>
            <a:chExt cx="2727669" cy="1546237"/>
          </a:xfrm>
        </p:grpSpPr>
        <p:sp>
          <p:nvSpPr>
            <p:cNvPr id="76" name="직사각형 75"/>
            <p:cNvSpPr/>
            <p:nvPr/>
          </p:nvSpPr>
          <p:spPr>
            <a:xfrm>
              <a:off x="940830" y="5009620"/>
              <a:ext cx="216000" cy="1501140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직사각형 77"/>
            <p:cNvSpPr/>
            <p:nvPr/>
          </p:nvSpPr>
          <p:spPr>
            <a:xfrm rot="16200000">
              <a:off x="2196665" y="3708688"/>
              <a:ext cx="216000" cy="2727669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6" name="직사각형 85"/>
          <p:cNvSpPr/>
          <p:nvPr/>
        </p:nvSpPr>
        <p:spPr>
          <a:xfrm>
            <a:off x="2352645" y="4526984"/>
            <a:ext cx="188514" cy="1310122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직사각형 86"/>
          <p:cNvSpPr/>
          <p:nvPr/>
        </p:nvSpPr>
        <p:spPr>
          <a:xfrm rot="16200000">
            <a:off x="3448676" y="3391595"/>
            <a:ext cx="188514" cy="2380576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8" name="그룹 87"/>
          <p:cNvGrpSpPr/>
          <p:nvPr/>
        </p:nvGrpSpPr>
        <p:grpSpPr>
          <a:xfrm>
            <a:off x="5412673" y="2704444"/>
            <a:ext cx="2380576" cy="1349480"/>
            <a:chOff x="940830" y="4964523"/>
            <a:chExt cx="2727669" cy="1546237"/>
          </a:xfrm>
        </p:grpSpPr>
        <p:sp>
          <p:nvSpPr>
            <p:cNvPr id="89" name="직사각형 88"/>
            <p:cNvSpPr/>
            <p:nvPr/>
          </p:nvSpPr>
          <p:spPr>
            <a:xfrm>
              <a:off x="940830" y="5009620"/>
              <a:ext cx="216000" cy="1501140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직사각형 89"/>
            <p:cNvSpPr/>
            <p:nvPr/>
          </p:nvSpPr>
          <p:spPr>
            <a:xfrm rot="16200000">
              <a:off x="2196665" y="3708688"/>
              <a:ext cx="216000" cy="2727669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2" name="직사각형 91"/>
          <p:cNvSpPr/>
          <p:nvPr/>
        </p:nvSpPr>
        <p:spPr>
          <a:xfrm>
            <a:off x="7880661" y="4338470"/>
            <a:ext cx="188514" cy="1310122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 rot="16200000">
            <a:off x="8976692" y="3203081"/>
            <a:ext cx="188514" cy="2380576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그룹 13"/>
          <p:cNvGrpSpPr/>
          <p:nvPr/>
        </p:nvGrpSpPr>
        <p:grpSpPr>
          <a:xfrm>
            <a:off x="2233233" y="2351875"/>
            <a:ext cx="806616" cy="150876"/>
            <a:chOff x="2429182" y="4420806"/>
            <a:chExt cx="806616" cy="150876"/>
          </a:xfrm>
        </p:grpSpPr>
        <p:sp>
          <p:nvSpPr>
            <p:cNvPr id="13" name="직사각형 12"/>
            <p:cNvSpPr/>
            <p:nvPr/>
          </p:nvSpPr>
          <p:spPr>
            <a:xfrm>
              <a:off x="308492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직사각형 93"/>
            <p:cNvSpPr/>
            <p:nvPr/>
          </p:nvSpPr>
          <p:spPr>
            <a:xfrm>
              <a:off x="275705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직사각형 94"/>
            <p:cNvSpPr/>
            <p:nvPr/>
          </p:nvSpPr>
          <p:spPr>
            <a:xfrm>
              <a:off x="242918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6" name="그룹 95"/>
          <p:cNvGrpSpPr/>
          <p:nvPr/>
        </p:nvGrpSpPr>
        <p:grpSpPr>
          <a:xfrm>
            <a:off x="4180298" y="4134155"/>
            <a:ext cx="806616" cy="150876"/>
            <a:chOff x="2429182" y="4420806"/>
            <a:chExt cx="806616" cy="150876"/>
          </a:xfrm>
        </p:grpSpPr>
        <p:sp>
          <p:nvSpPr>
            <p:cNvPr id="97" name="직사각형 96"/>
            <p:cNvSpPr/>
            <p:nvPr/>
          </p:nvSpPr>
          <p:spPr>
            <a:xfrm>
              <a:off x="308492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직사각형 97"/>
            <p:cNvSpPr/>
            <p:nvPr/>
          </p:nvSpPr>
          <p:spPr>
            <a:xfrm>
              <a:off x="275705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직사각형 98"/>
            <p:cNvSpPr/>
            <p:nvPr/>
          </p:nvSpPr>
          <p:spPr>
            <a:xfrm>
              <a:off x="242918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0" name="그룹 99"/>
          <p:cNvGrpSpPr/>
          <p:nvPr/>
        </p:nvGrpSpPr>
        <p:grpSpPr>
          <a:xfrm>
            <a:off x="7216349" y="2370652"/>
            <a:ext cx="806616" cy="150876"/>
            <a:chOff x="2429182" y="4420806"/>
            <a:chExt cx="806616" cy="150876"/>
          </a:xfrm>
        </p:grpSpPr>
        <p:sp>
          <p:nvSpPr>
            <p:cNvPr id="101" name="직사각형 100"/>
            <p:cNvSpPr/>
            <p:nvPr/>
          </p:nvSpPr>
          <p:spPr>
            <a:xfrm>
              <a:off x="308492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직사각형 101"/>
            <p:cNvSpPr/>
            <p:nvPr/>
          </p:nvSpPr>
          <p:spPr>
            <a:xfrm>
              <a:off x="275705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직사각형 102"/>
            <p:cNvSpPr/>
            <p:nvPr/>
          </p:nvSpPr>
          <p:spPr>
            <a:xfrm>
              <a:off x="242918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616417" y="2982058"/>
            <a:ext cx="358944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배달의민족 도현" panose="020B0600000101010101" pitchFamily="50" charset="-127"/>
              </a:rPr>
              <a:t>상의하달의 의사전달체계</a:t>
            </a:r>
            <a:endParaRPr lang="ko-KR" altLang="en-US" sz="2500" spc="100" dirty="0">
              <a:solidFill>
                <a:schemeClr val="tx1">
                  <a:lumMod val="65000"/>
                  <a:lumOff val="35000"/>
                </a:schemeClr>
              </a:solidFill>
              <a:ea typeface="배달의민족 도현" panose="020B0600000101010101" pitchFamily="50" charset="-127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587459" y="4722440"/>
            <a:ext cx="371447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배달의민족 도현" panose="020B0600000101010101" pitchFamily="50" charset="-127"/>
              </a:rPr>
              <a:t>관주도의 정책결정과 집행</a:t>
            </a:r>
            <a:endParaRPr lang="ko-KR" altLang="en-US" sz="2500" spc="100" dirty="0">
              <a:solidFill>
                <a:schemeClr val="tx1">
                  <a:lumMod val="65000"/>
                  <a:lumOff val="35000"/>
                </a:schemeClr>
              </a:solidFill>
              <a:ea typeface="배달의민족 도현" panose="020B0600000101010101" pitchFamily="50" charset="-127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647487" y="2930797"/>
            <a:ext cx="299312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spc="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배달의민족 도현" panose="020B0600000101010101" pitchFamily="50" charset="-127"/>
              </a:rPr>
              <a:t>법규중심의</a:t>
            </a:r>
            <a:r>
              <a:rPr lang="ko-KR" altLang="en-US" sz="25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배달의민족 도현" panose="020B0600000101010101" pitchFamily="50" charset="-127"/>
              </a:rPr>
              <a:t> 행정체제</a:t>
            </a:r>
            <a:endParaRPr lang="ko-KR" altLang="en-US" sz="2500" spc="100" dirty="0">
              <a:solidFill>
                <a:schemeClr val="tx1">
                  <a:lumMod val="65000"/>
                  <a:lumOff val="35000"/>
                </a:schemeClr>
              </a:solidFill>
              <a:ea typeface="배달의민족 도현" panose="020B0600000101010101" pitchFamily="50" charset="-127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100850" y="4533926"/>
            <a:ext cx="341632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배달의민족 도현" panose="020B0600000101010101" pitchFamily="50" charset="-127"/>
              </a:rPr>
              <a:t>업무의 연속성과 전문성</a:t>
            </a:r>
            <a:endParaRPr lang="ko-KR" altLang="en-US" sz="2500" spc="100" dirty="0">
              <a:solidFill>
                <a:schemeClr val="tx1">
                  <a:lumMod val="65000"/>
                  <a:lumOff val="35000"/>
                </a:schemeClr>
              </a:solidFill>
              <a:ea typeface="배달의민족 도현" panose="020B0600000101010101" pitchFamily="50" charset="-127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16417" y="3320513"/>
            <a:ext cx="33842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spc="15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배달의민족 도현" panose="020B0600000101010101" pitchFamily="50" charset="-127"/>
              </a:rPr>
              <a:t>상부계층의</a:t>
            </a:r>
            <a:r>
              <a:rPr lang="ko-KR" altLang="en-US" sz="2000" spc="1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배달의민족 도현" panose="020B0600000101010101" pitchFamily="50" charset="-127"/>
              </a:rPr>
              <a:t> 의사결정과 집행</a:t>
            </a:r>
            <a:endParaRPr lang="en-US" altLang="ko-KR" sz="2000" spc="150" dirty="0" smtClean="0">
              <a:solidFill>
                <a:schemeClr val="tx1">
                  <a:lumMod val="50000"/>
                  <a:lumOff val="50000"/>
                </a:schemeClr>
              </a:solidFill>
              <a:ea typeface="배달의민족 도현" panose="020B0600000101010101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000" spc="1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배달의민족 도현" panose="020B0600000101010101" pitchFamily="50" charset="-127"/>
              </a:rPr>
              <a:t>신속성 및 효율성 </a:t>
            </a:r>
            <a:endParaRPr lang="en-US" altLang="ko-KR" sz="2000" spc="150" dirty="0" smtClean="0">
              <a:solidFill>
                <a:schemeClr val="tx1">
                  <a:lumMod val="50000"/>
                  <a:lumOff val="50000"/>
                </a:schemeClr>
              </a:solidFill>
              <a:ea typeface="배달의민족 도현" panose="020B0600000101010101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000" spc="1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배달의민족 도현" panose="020B0600000101010101" pitchFamily="50" charset="-127"/>
              </a:rPr>
              <a:t>책임성과 자율성</a:t>
            </a:r>
            <a:endParaRPr lang="en-US" altLang="ko-KR" sz="2000" spc="150" dirty="0" smtClean="0">
              <a:solidFill>
                <a:schemeClr val="tx1">
                  <a:lumMod val="50000"/>
                  <a:lumOff val="50000"/>
                </a:schemeClr>
              </a:solidFill>
              <a:ea typeface="배달의민족 도현" panose="020B0600000101010101" pitchFamily="50" charset="-127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587459" y="5194020"/>
            <a:ext cx="31357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spc="1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배달의민족 도현" panose="020B0600000101010101" pitchFamily="50" charset="-127"/>
              </a:rPr>
              <a:t>행정기관의 편의주의</a:t>
            </a:r>
            <a:endParaRPr lang="en-US" altLang="ko-KR" sz="2000" spc="150" dirty="0" smtClean="0">
              <a:solidFill>
                <a:schemeClr val="tx1">
                  <a:lumMod val="50000"/>
                  <a:lumOff val="50000"/>
                </a:schemeClr>
              </a:solidFill>
              <a:ea typeface="배달의민족 도현" panose="020B0600000101010101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000" spc="1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배달의민족 도현" panose="020B0600000101010101" pitchFamily="50" charset="-127"/>
              </a:rPr>
              <a:t>행정기관의 독자적인 판단</a:t>
            </a:r>
            <a:endParaRPr lang="en-US" altLang="ko-KR" sz="2000" spc="150" dirty="0" smtClean="0">
              <a:solidFill>
                <a:schemeClr val="tx1">
                  <a:lumMod val="50000"/>
                  <a:lumOff val="50000"/>
                </a:schemeClr>
              </a:solidFill>
              <a:ea typeface="배달의민족 도현" panose="020B0600000101010101" pitchFamily="50" charset="-127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657647" y="3400119"/>
            <a:ext cx="2887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spc="1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배달의민족 도현" panose="020B0600000101010101" pitchFamily="50" charset="-127"/>
              </a:rPr>
              <a:t>합법적인 행정처리</a:t>
            </a:r>
            <a:endParaRPr lang="en-US" altLang="ko-KR" sz="2000" spc="150" dirty="0" smtClean="0">
              <a:solidFill>
                <a:schemeClr val="tx1">
                  <a:lumMod val="50000"/>
                  <a:lumOff val="50000"/>
                </a:schemeClr>
              </a:solidFill>
              <a:ea typeface="배달의민족 도현" panose="020B0600000101010101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000" spc="1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배달의민족 도현" panose="020B0600000101010101" pitchFamily="50" charset="-127"/>
              </a:rPr>
              <a:t>법규 만능주의 </a:t>
            </a:r>
            <a:r>
              <a:rPr lang="ko-KR" altLang="en-US" sz="2000" spc="15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배달의민족 도현" panose="020B0600000101010101" pitchFamily="50" charset="-127"/>
              </a:rPr>
              <a:t>행정방식</a:t>
            </a:r>
            <a:endParaRPr lang="en-US" altLang="ko-KR" sz="2000" spc="150" dirty="0" smtClean="0">
              <a:solidFill>
                <a:schemeClr val="tx1">
                  <a:lumMod val="50000"/>
                  <a:lumOff val="50000"/>
                </a:schemeClr>
              </a:solidFill>
              <a:ea typeface="배달의민족 도현" panose="020B0600000101010101" pitchFamily="50" charset="-127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8115475" y="4911844"/>
            <a:ext cx="39901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000" spc="1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배달의민족 도현" panose="020B0600000101010101" pitchFamily="50" charset="-127"/>
              </a:rPr>
              <a:t>2011</a:t>
            </a:r>
            <a:r>
              <a:rPr lang="ko-KR" altLang="en-US" sz="2000" spc="1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배달의민족 도현" panose="020B0600000101010101" pitchFamily="50" charset="-127"/>
              </a:rPr>
              <a:t>년 </a:t>
            </a:r>
            <a:r>
              <a:rPr lang="en-US" altLang="ko-KR" sz="2000" spc="1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배달의민족 도현" panose="020B0600000101010101" pitchFamily="50" charset="-127"/>
              </a:rPr>
              <a:t>OECD </a:t>
            </a:r>
            <a:r>
              <a:rPr lang="ko-KR" altLang="en-US" sz="2000" spc="1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배달의민족 도현" panose="020B0600000101010101" pitchFamily="50" charset="-127"/>
              </a:rPr>
              <a:t>학력수준 </a:t>
            </a:r>
            <a:r>
              <a:rPr lang="en-US" altLang="ko-KR" sz="2000" spc="1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배달의민족 도현" panose="020B0600000101010101" pitchFamily="50" charset="-127"/>
              </a:rPr>
              <a:t>1</a:t>
            </a:r>
            <a:r>
              <a:rPr lang="ko-KR" altLang="en-US" sz="2000" spc="1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배달의민족 도현" panose="020B0600000101010101" pitchFamily="50" charset="-127"/>
              </a:rPr>
              <a:t>위</a:t>
            </a:r>
            <a:endParaRPr lang="en-US" altLang="ko-KR" sz="2000" spc="150" dirty="0" smtClean="0">
              <a:solidFill>
                <a:schemeClr val="tx1">
                  <a:lumMod val="50000"/>
                  <a:lumOff val="50000"/>
                </a:schemeClr>
              </a:solidFill>
              <a:ea typeface="배달의민족 도현" panose="020B0600000101010101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000" spc="1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배달의민족 도현" panose="020B0600000101010101" pitchFamily="50" charset="-127"/>
              </a:rPr>
              <a:t>전문성과 경쟁력 선진국보다 낮다</a:t>
            </a:r>
            <a:endParaRPr lang="en-US" altLang="ko-KR" sz="2000" spc="150" dirty="0" smtClean="0">
              <a:solidFill>
                <a:schemeClr val="tx1">
                  <a:lumMod val="50000"/>
                  <a:lumOff val="50000"/>
                </a:schemeClr>
              </a:solidFill>
              <a:ea typeface="배달의민족 도현" panose="020B0600000101010101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000" spc="1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배달의민족 도현" panose="020B0600000101010101" pitchFamily="50" charset="-127"/>
              </a:rPr>
              <a:t>전문성 축척</a:t>
            </a:r>
            <a:r>
              <a:rPr lang="en-US" altLang="ko-KR" sz="2000" spc="1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배달의민족 도현" panose="020B0600000101010101" pitchFamily="50" charset="-127"/>
              </a:rPr>
              <a:t>X </a:t>
            </a:r>
            <a:r>
              <a:rPr lang="ko-KR" altLang="en-US" sz="2000" spc="150" dirty="0">
                <a:solidFill>
                  <a:schemeClr val="tx1">
                    <a:lumMod val="50000"/>
                    <a:lumOff val="50000"/>
                  </a:schemeClr>
                </a:solidFill>
                <a:ea typeface="배달의민족 도현" panose="020B0600000101010101" pitchFamily="50" charset="-127"/>
              </a:rPr>
              <a:t>잦은</a:t>
            </a:r>
            <a:r>
              <a:rPr lang="en-US" altLang="ko-KR" sz="2000" spc="150" dirty="0">
                <a:solidFill>
                  <a:schemeClr val="tx1">
                    <a:lumMod val="50000"/>
                    <a:lumOff val="50000"/>
                  </a:schemeClr>
                </a:solidFill>
                <a:ea typeface="배달의민족 도현" panose="020B0600000101010101" pitchFamily="50" charset="-127"/>
              </a:rPr>
              <a:t> </a:t>
            </a:r>
            <a:r>
              <a:rPr lang="ko-KR" altLang="en-US" sz="2000" spc="150" dirty="0">
                <a:solidFill>
                  <a:schemeClr val="tx1">
                    <a:lumMod val="50000"/>
                    <a:lumOff val="50000"/>
                  </a:schemeClr>
                </a:solidFill>
                <a:ea typeface="배달의민족 도현" panose="020B0600000101010101" pitchFamily="50" charset="-127"/>
              </a:rPr>
              <a:t>공무원 </a:t>
            </a:r>
            <a:r>
              <a:rPr lang="ko-KR" altLang="en-US" sz="2000" spc="1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배달의민족 도현" panose="020B0600000101010101" pitchFamily="50" charset="-127"/>
              </a:rPr>
              <a:t>교체</a:t>
            </a:r>
            <a:endParaRPr lang="en-US" altLang="ko-KR" sz="2000" spc="150" dirty="0">
              <a:solidFill>
                <a:schemeClr val="tx1">
                  <a:lumMod val="50000"/>
                  <a:lumOff val="50000"/>
                </a:schemeClr>
              </a:solidFill>
              <a:ea typeface="배달의민족 도현" panose="020B0600000101010101" pitchFamily="50" charset="-127"/>
            </a:endParaRPr>
          </a:p>
        </p:txBody>
      </p:sp>
      <p:pic>
        <p:nvPicPr>
          <p:cNvPr id="40" name="그림 39" descr="Provisional Government of the Republic of Korea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748" y="1634522"/>
            <a:ext cx="360000" cy="240059"/>
          </a:xfrm>
          <a:prstGeom prst="rect">
            <a:avLst/>
          </a:prstGeom>
        </p:spPr>
      </p:pic>
      <p:sp>
        <p:nvSpPr>
          <p:cNvPr id="2" name="TextBox 1">
            <a:hlinkClick r:id="" action="ppaction://hlinkshowjump?jump=nextslide"/>
          </p:cNvPr>
          <p:cNvSpPr txBox="1"/>
          <p:nvPr/>
        </p:nvSpPr>
        <p:spPr>
          <a:xfrm>
            <a:off x="217669" y="6126480"/>
            <a:ext cx="11759184" cy="369332"/>
          </a:xfrm>
          <a:prstGeom prst="rect">
            <a:avLst/>
          </a:prstGeom>
          <a:solidFill>
            <a:srgbClr val="FCD1D0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#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관주도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위쪽 화살표 3"/>
          <p:cNvSpPr/>
          <p:nvPr/>
        </p:nvSpPr>
        <p:spPr>
          <a:xfrm>
            <a:off x="2624374" y="3806061"/>
            <a:ext cx="200105" cy="236340"/>
          </a:xfrm>
          <a:prstGeom prst="upArrow">
            <a:avLst/>
          </a:prstGeom>
          <a:solidFill>
            <a:srgbClr val="FCC3C0"/>
          </a:solidFill>
          <a:ln>
            <a:solidFill>
              <a:srgbClr val="FCC3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위쪽 화살표 43"/>
          <p:cNvSpPr/>
          <p:nvPr/>
        </p:nvSpPr>
        <p:spPr>
          <a:xfrm rot="10800000">
            <a:off x="2536488" y="4169699"/>
            <a:ext cx="200105" cy="236340"/>
          </a:xfrm>
          <a:prstGeom prst="upArrow">
            <a:avLst/>
          </a:prstGeom>
          <a:solidFill>
            <a:srgbClr val="FCC3C0"/>
          </a:solidFill>
          <a:ln>
            <a:solidFill>
              <a:srgbClr val="FCC3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86840" y="6126480"/>
            <a:ext cx="2076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#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법규중심의행정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6404501" y="2907265"/>
            <a:ext cx="5622415" cy="3030026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err="1" smtClean="0">
                <a:solidFill>
                  <a:srgbClr val="8C8E8D"/>
                </a:solidFill>
              </a:rPr>
              <a:t>관주도란</a:t>
            </a:r>
            <a:r>
              <a:rPr lang="en-US" altLang="ko-KR" sz="2800" dirty="0" smtClean="0">
                <a:solidFill>
                  <a:srgbClr val="8C8E8D"/>
                </a:solidFill>
              </a:rPr>
              <a:t>?</a:t>
            </a:r>
            <a:r>
              <a:rPr lang="en-US" altLang="ko-KR" sz="2400" dirty="0" smtClean="0">
                <a:solidFill>
                  <a:srgbClr val="8C8E8D"/>
                </a:solidFill>
              </a:rPr>
              <a:t/>
            </a:r>
            <a:br>
              <a:rPr lang="en-US" altLang="ko-KR" sz="2400" dirty="0" smtClean="0">
                <a:solidFill>
                  <a:srgbClr val="8C8E8D"/>
                </a:solidFill>
              </a:rPr>
            </a:br>
            <a:r>
              <a:rPr lang="en-US" altLang="ko-KR" sz="2400" dirty="0">
                <a:solidFill>
                  <a:srgbClr val="8C8E8D"/>
                </a:solidFill>
              </a:rPr>
              <a:t/>
            </a:r>
            <a:br>
              <a:rPr lang="en-US" altLang="ko-KR" sz="2400" dirty="0">
                <a:solidFill>
                  <a:srgbClr val="8C8E8D"/>
                </a:solidFill>
              </a:rPr>
            </a:br>
            <a:r>
              <a:rPr lang="ko-KR" altLang="en-US" sz="2400" dirty="0" smtClean="0">
                <a:solidFill>
                  <a:srgbClr val="8C8E8D"/>
                </a:solidFill>
              </a:rPr>
              <a:t>전문가 집단의 참여와 시민참여를 배제한 행정기관의 편의주의적인 태도를 말합니다</a:t>
            </a:r>
            <a:r>
              <a:rPr lang="en-US" altLang="ko-KR" sz="2400" dirty="0" smtClean="0">
                <a:solidFill>
                  <a:srgbClr val="8C8E8D"/>
                </a:solidFill>
              </a:rPr>
              <a:t>.</a:t>
            </a:r>
            <a:br>
              <a:rPr lang="en-US" altLang="ko-KR" sz="2400" dirty="0" smtClean="0">
                <a:solidFill>
                  <a:srgbClr val="8C8E8D"/>
                </a:solidFill>
              </a:rPr>
            </a:br>
            <a:r>
              <a:rPr lang="ko-KR" altLang="en-US" sz="2400" dirty="0" smtClean="0">
                <a:solidFill>
                  <a:srgbClr val="8C8E8D"/>
                </a:solidFill>
              </a:rPr>
              <a:t>민간기관은 미미하게 참여가 이루어져 정책결정</a:t>
            </a:r>
            <a:r>
              <a:rPr lang="en-US" altLang="ko-KR" sz="2400" dirty="0" smtClean="0">
                <a:solidFill>
                  <a:srgbClr val="8C8E8D"/>
                </a:solidFill>
              </a:rPr>
              <a:t>, </a:t>
            </a:r>
            <a:r>
              <a:rPr lang="ko-KR" altLang="en-US" sz="2400" dirty="0" smtClean="0">
                <a:solidFill>
                  <a:srgbClr val="8C8E8D"/>
                </a:solidFill>
              </a:rPr>
              <a:t>집행</a:t>
            </a:r>
            <a:r>
              <a:rPr lang="en-US" altLang="ko-KR" sz="2400" dirty="0" smtClean="0">
                <a:solidFill>
                  <a:srgbClr val="8C8E8D"/>
                </a:solidFill>
              </a:rPr>
              <a:t>, </a:t>
            </a:r>
            <a:r>
              <a:rPr lang="ko-KR" altLang="en-US" sz="2400" dirty="0" smtClean="0">
                <a:solidFill>
                  <a:srgbClr val="8C8E8D"/>
                </a:solidFill>
              </a:rPr>
              <a:t>평가 독자적인 판단</a:t>
            </a:r>
            <a:endParaRPr lang="ko-KR" altLang="en-US" sz="2400" dirty="0">
              <a:solidFill>
                <a:srgbClr val="8C8E8D"/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8564668" y="2001066"/>
            <a:ext cx="3309340" cy="3404163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b="1" dirty="0" smtClean="0">
                <a:solidFill>
                  <a:srgbClr val="8C8E8D"/>
                </a:solidFill>
              </a:rPr>
              <a:t>법적인 </a:t>
            </a:r>
            <a:r>
              <a:rPr lang="ko-KR" altLang="en-US" b="1" dirty="0">
                <a:solidFill>
                  <a:srgbClr val="8C8E8D"/>
                </a:solidFill>
              </a:rPr>
              <a:t>절차에만 </a:t>
            </a:r>
            <a:r>
              <a:rPr lang="ko-KR" altLang="en-US" b="1" dirty="0" smtClean="0">
                <a:solidFill>
                  <a:srgbClr val="8C8E8D"/>
                </a:solidFill>
              </a:rPr>
              <a:t>집중</a:t>
            </a:r>
            <a:r>
              <a:rPr lang="en-US" altLang="ko-KR" b="1" dirty="0" smtClean="0">
                <a:solidFill>
                  <a:srgbClr val="8C8E8D"/>
                </a:solidFill>
              </a:rPr>
              <a:t>!</a:t>
            </a:r>
            <a:br>
              <a:rPr lang="en-US" altLang="ko-KR" b="1" dirty="0" smtClean="0">
                <a:solidFill>
                  <a:srgbClr val="8C8E8D"/>
                </a:solidFill>
              </a:rPr>
            </a:br>
            <a:r>
              <a:rPr lang="ko-KR" altLang="en-US" b="1" dirty="0" smtClean="0">
                <a:solidFill>
                  <a:srgbClr val="8C8E8D"/>
                </a:solidFill>
              </a:rPr>
              <a:t>정책을 </a:t>
            </a:r>
            <a:r>
              <a:rPr lang="ko-KR" altLang="en-US" b="1" dirty="0">
                <a:solidFill>
                  <a:srgbClr val="8C8E8D"/>
                </a:solidFill>
              </a:rPr>
              <a:t>원래 목적대로 잘 집행 되고 있는가 하는 합목적성을 </a:t>
            </a:r>
            <a:r>
              <a:rPr lang="ko-KR" altLang="en-US" b="1" dirty="0" smtClean="0">
                <a:solidFill>
                  <a:srgbClr val="8C8E8D"/>
                </a:solidFill>
              </a:rPr>
              <a:t>경시할 수 있다</a:t>
            </a:r>
            <a:r>
              <a:rPr lang="en-US" altLang="ko-KR" b="1" dirty="0" smtClean="0">
                <a:solidFill>
                  <a:srgbClr val="8C8E8D"/>
                </a:solidFill>
              </a:rPr>
              <a:t>.</a:t>
            </a:r>
          </a:p>
          <a:p>
            <a:pPr fontAlgn="base"/>
            <a:r>
              <a:rPr lang="en-US" altLang="ko-KR" b="1" dirty="0" smtClean="0">
                <a:solidFill>
                  <a:srgbClr val="8C8E8D"/>
                </a:solidFill>
              </a:rPr>
              <a:t> </a:t>
            </a:r>
          </a:p>
          <a:p>
            <a:pPr fontAlgn="base"/>
            <a:r>
              <a:rPr lang="ko-KR" altLang="en-US" b="1" dirty="0" smtClean="0">
                <a:solidFill>
                  <a:srgbClr val="8C8E8D"/>
                </a:solidFill>
              </a:rPr>
              <a:t>이러한 </a:t>
            </a:r>
            <a:r>
              <a:rPr lang="ko-KR" altLang="en-US" b="1" dirty="0">
                <a:solidFill>
                  <a:srgbClr val="8C8E8D"/>
                </a:solidFill>
              </a:rPr>
              <a:t>법규 만능주의 </a:t>
            </a:r>
            <a:r>
              <a:rPr lang="ko-KR" altLang="en-US" b="1" dirty="0" err="1">
                <a:solidFill>
                  <a:srgbClr val="8C8E8D"/>
                </a:solidFill>
              </a:rPr>
              <a:t>행정방식은</a:t>
            </a:r>
            <a:r>
              <a:rPr lang="ko-KR" altLang="en-US" b="1" dirty="0">
                <a:solidFill>
                  <a:srgbClr val="8C8E8D"/>
                </a:solidFill>
              </a:rPr>
              <a:t> </a:t>
            </a:r>
            <a:r>
              <a:rPr lang="ko-KR" altLang="en-US" b="1" dirty="0" smtClean="0">
                <a:solidFill>
                  <a:srgbClr val="8C8E8D"/>
                </a:solidFill>
              </a:rPr>
              <a:t>능동적이고 생산적인 정책집행을 합리적으로 수행할 수 없게 되고</a:t>
            </a:r>
            <a:r>
              <a:rPr lang="en-US" altLang="ko-KR" b="1" dirty="0" smtClean="0">
                <a:solidFill>
                  <a:srgbClr val="8C8E8D"/>
                </a:solidFill>
              </a:rPr>
              <a:t>, </a:t>
            </a:r>
            <a:r>
              <a:rPr lang="ko-KR" altLang="en-US" b="1" dirty="0" smtClean="0">
                <a:solidFill>
                  <a:srgbClr val="8C8E8D"/>
                </a:solidFill>
              </a:rPr>
              <a:t>정책의 경직성을 발생하게 됩니다</a:t>
            </a:r>
            <a:r>
              <a:rPr lang="en-US" altLang="ko-KR" b="1" dirty="0" smtClean="0">
                <a:solidFill>
                  <a:srgbClr val="8C8E8D"/>
                </a:solidFill>
              </a:rPr>
              <a:t>.</a:t>
            </a:r>
            <a:endParaRPr lang="ko-KR" altLang="en-US" dirty="0">
              <a:solidFill>
                <a:srgbClr val="8C8E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6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92" grpId="0" animBg="1"/>
      <p:bldP spid="93" grpId="0" animBg="1"/>
      <p:bldP spid="104" grpId="0"/>
      <p:bldP spid="106" grpId="0"/>
      <p:bldP spid="107" grpId="0"/>
      <p:bldP spid="108" grpId="0"/>
      <p:bldP spid="110" grpId="0"/>
      <p:bldP spid="111" grpId="0"/>
      <p:bldP spid="112" grpId="0"/>
      <p:bldP spid="113" grpId="0"/>
      <p:bldP spid="2" grpId="0" animBg="1"/>
      <p:bldP spid="4" grpId="0" animBg="1"/>
      <p:bldP spid="44" grpId="0" animBg="1"/>
      <p:bldP spid="5" grpId="0"/>
      <p:bldP spid="46" grpId="0" animBg="1"/>
      <p:bldP spid="46" grpId="1" animBg="1"/>
      <p:bldP spid="47" grpId="0" animBg="1"/>
      <p:bldP spid="4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745846" y="1006258"/>
            <a:ext cx="4700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배달의민족 도현" panose="020B0600000101010101" pitchFamily="50" charset="-127"/>
              </a:rPr>
              <a:t>한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배달의민족 도현" panose="020B0600000101010101" pitchFamily="50" charset="-127"/>
              </a:rPr>
              <a:t>·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배달의민족 도현" panose="020B0600000101010101" pitchFamily="50" charset="-127"/>
              </a:rPr>
              <a:t>중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배달의민족 도현" panose="020B0600000101010101" pitchFamily="50" charset="-127"/>
              </a:rPr>
              <a:t>·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배달의민족 도현" panose="020B0600000101010101" pitchFamily="50" charset="-127"/>
              </a:rPr>
              <a:t>일 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배달의민족 도현" panose="020B0600000101010101" pitchFamily="50" charset="-127"/>
              </a:rPr>
              <a:t>3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배달의민족 도현" panose="020B0600000101010101" pitchFamily="50" charset="-127"/>
              </a:rPr>
              <a:t>國의 관료제의 특징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37024" y="516972"/>
            <a:ext cx="1864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02 CONTENTS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5235839" y="1614369"/>
            <a:ext cx="1720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배달의민족 도현" panose="020B0600000101010101" pitchFamily="50" charset="-127"/>
              </a:rPr>
              <a:t>일본 관료제의 특징</a:t>
            </a:r>
            <a:endParaRPr lang="ko-KR" altLang="en-US" sz="1400" spc="1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배달의민족 도현" panose="020B0600000101010101" pitchFamily="50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394672" y="4208740"/>
            <a:ext cx="2380576" cy="1349480"/>
            <a:chOff x="940830" y="4964523"/>
            <a:chExt cx="2727669" cy="1546237"/>
          </a:xfrm>
        </p:grpSpPr>
        <p:sp>
          <p:nvSpPr>
            <p:cNvPr id="76" name="직사각형 75"/>
            <p:cNvSpPr/>
            <p:nvPr/>
          </p:nvSpPr>
          <p:spPr>
            <a:xfrm>
              <a:off x="940830" y="5009620"/>
              <a:ext cx="216000" cy="1501140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</a:endParaRPr>
            </a:p>
          </p:txBody>
        </p:sp>
        <p:sp>
          <p:nvSpPr>
            <p:cNvPr id="78" name="직사각형 77"/>
            <p:cNvSpPr/>
            <p:nvPr/>
          </p:nvSpPr>
          <p:spPr>
            <a:xfrm rot="16200000">
              <a:off x="2196665" y="3708688"/>
              <a:ext cx="216000" cy="2727669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</a:endParaRPr>
            </a:p>
          </p:txBody>
        </p:sp>
      </p:grpSp>
      <p:sp>
        <p:nvSpPr>
          <p:cNvPr id="86" name="직사각형 85"/>
          <p:cNvSpPr/>
          <p:nvPr/>
        </p:nvSpPr>
        <p:spPr>
          <a:xfrm>
            <a:off x="3280112" y="3761872"/>
            <a:ext cx="188514" cy="1310122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87" name="직사각형 86"/>
          <p:cNvSpPr/>
          <p:nvPr/>
        </p:nvSpPr>
        <p:spPr>
          <a:xfrm rot="16200000">
            <a:off x="4376143" y="2626483"/>
            <a:ext cx="188514" cy="2380576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grpSp>
        <p:nvGrpSpPr>
          <p:cNvPr id="88" name="그룹 87"/>
          <p:cNvGrpSpPr/>
          <p:nvPr/>
        </p:nvGrpSpPr>
        <p:grpSpPr>
          <a:xfrm>
            <a:off x="6165552" y="3236288"/>
            <a:ext cx="2380576" cy="1349480"/>
            <a:chOff x="940830" y="4964523"/>
            <a:chExt cx="2727669" cy="1546237"/>
          </a:xfrm>
        </p:grpSpPr>
        <p:sp>
          <p:nvSpPr>
            <p:cNvPr id="89" name="직사각형 88"/>
            <p:cNvSpPr/>
            <p:nvPr/>
          </p:nvSpPr>
          <p:spPr>
            <a:xfrm>
              <a:off x="940830" y="5009620"/>
              <a:ext cx="216000" cy="1501140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</a:endParaRPr>
            </a:p>
          </p:txBody>
        </p:sp>
        <p:sp>
          <p:nvSpPr>
            <p:cNvPr id="90" name="직사각형 89"/>
            <p:cNvSpPr/>
            <p:nvPr/>
          </p:nvSpPr>
          <p:spPr>
            <a:xfrm rot="16200000">
              <a:off x="2196665" y="3708688"/>
              <a:ext cx="216000" cy="2727669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</a:endParaRPr>
            </a:p>
          </p:txBody>
        </p:sp>
      </p:grpSp>
      <p:sp>
        <p:nvSpPr>
          <p:cNvPr id="92" name="직사각형 91"/>
          <p:cNvSpPr/>
          <p:nvPr/>
        </p:nvSpPr>
        <p:spPr>
          <a:xfrm>
            <a:off x="9050992" y="2789420"/>
            <a:ext cx="188514" cy="1310122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93" name="직사각형 92"/>
          <p:cNvSpPr/>
          <p:nvPr/>
        </p:nvSpPr>
        <p:spPr>
          <a:xfrm rot="16200000">
            <a:off x="10147023" y="1654031"/>
            <a:ext cx="188514" cy="2380576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2246302" y="3835590"/>
            <a:ext cx="806616" cy="150876"/>
            <a:chOff x="2429182" y="4420806"/>
            <a:chExt cx="806616" cy="150876"/>
          </a:xfrm>
        </p:grpSpPr>
        <p:sp>
          <p:nvSpPr>
            <p:cNvPr id="13" name="직사각형 12"/>
            <p:cNvSpPr/>
            <p:nvPr/>
          </p:nvSpPr>
          <p:spPr>
            <a:xfrm>
              <a:off x="308492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</a:endParaRPr>
            </a:p>
          </p:txBody>
        </p:sp>
        <p:sp>
          <p:nvSpPr>
            <p:cNvPr id="94" name="직사각형 93"/>
            <p:cNvSpPr/>
            <p:nvPr/>
          </p:nvSpPr>
          <p:spPr>
            <a:xfrm>
              <a:off x="275705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</a:endParaRPr>
            </a:p>
          </p:txBody>
        </p:sp>
        <p:sp>
          <p:nvSpPr>
            <p:cNvPr id="95" name="직사각형 94"/>
            <p:cNvSpPr/>
            <p:nvPr/>
          </p:nvSpPr>
          <p:spPr>
            <a:xfrm>
              <a:off x="242918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</a:endParaRPr>
            </a:p>
          </p:txBody>
        </p:sp>
      </p:grpSp>
      <p:grpSp>
        <p:nvGrpSpPr>
          <p:cNvPr id="96" name="그룹 95"/>
          <p:cNvGrpSpPr/>
          <p:nvPr/>
        </p:nvGrpSpPr>
        <p:grpSpPr>
          <a:xfrm>
            <a:off x="5107765" y="3369043"/>
            <a:ext cx="806616" cy="150876"/>
            <a:chOff x="2429182" y="4420806"/>
            <a:chExt cx="806616" cy="150876"/>
          </a:xfrm>
        </p:grpSpPr>
        <p:sp>
          <p:nvSpPr>
            <p:cNvPr id="97" name="직사각형 96"/>
            <p:cNvSpPr/>
            <p:nvPr/>
          </p:nvSpPr>
          <p:spPr>
            <a:xfrm>
              <a:off x="308492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</a:endParaRPr>
            </a:p>
          </p:txBody>
        </p:sp>
        <p:sp>
          <p:nvSpPr>
            <p:cNvPr id="98" name="직사각형 97"/>
            <p:cNvSpPr/>
            <p:nvPr/>
          </p:nvSpPr>
          <p:spPr>
            <a:xfrm>
              <a:off x="275705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</a:endParaRPr>
            </a:p>
          </p:txBody>
        </p:sp>
        <p:sp>
          <p:nvSpPr>
            <p:cNvPr id="99" name="직사각형 98"/>
            <p:cNvSpPr/>
            <p:nvPr/>
          </p:nvSpPr>
          <p:spPr>
            <a:xfrm>
              <a:off x="242918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</a:endParaRPr>
            </a:p>
          </p:txBody>
        </p:sp>
      </p:grpSp>
      <p:grpSp>
        <p:nvGrpSpPr>
          <p:cNvPr id="100" name="그룹 99"/>
          <p:cNvGrpSpPr/>
          <p:nvPr/>
        </p:nvGrpSpPr>
        <p:grpSpPr>
          <a:xfrm>
            <a:off x="7969228" y="2902496"/>
            <a:ext cx="806616" cy="150876"/>
            <a:chOff x="2429182" y="4420806"/>
            <a:chExt cx="806616" cy="150876"/>
          </a:xfrm>
        </p:grpSpPr>
        <p:sp>
          <p:nvSpPr>
            <p:cNvPr id="101" name="직사각형 100"/>
            <p:cNvSpPr/>
            <p:nvPr/>
          </p:nvSpPr>
          <p:spPr>
            <a:xfrm>
              <a:off x="308492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</a:endParaRPr>
            </a:p>
          </p:txBody>
        </p:sp>
        <p:sp>
          <p:nvSpPr>
            <p:cNvPr id="102" name="직사각형 101"/>
            <p:cNvSpPr/>
            <p:nvPr/>
          </p:nvSpPr>
          <p:spPr>
            <a:xfrm>
              <a:off x="275705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</a:endParaRPr>
            </a:p>
          </p:txBody>
        </p:sp>
        <p:sp>
          <p:nvSpPr>
            <p:cNvPr id="103" name="직사각형 102"/>
            <p:cNvSpPr/>
            <p:nvPr/>
          </p:nvSpPr>
          <p:spPr>
            <a:xfrm>
              <a:off x="242918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</a:endParaRP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629486" y="4465773"/>
            <a:ext cx="239681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spc="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배달의민족 도현" panose="020B0600000101010101" pitchFamily="50" charset="-127"/>
              </a:rPr>
              <a:t>관료역할의</a:t>
            </a:r>
            <a:r>
              <a:rPr lang="ko-KR" altLang="en-US" sz="25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배달의민족 도현" panose="020B0600000101010101" pitchFamily="50" charset="-127"/>
              </a:rPr>
              <a:t> 비중</a:t>
            </a:r>
            <a:endParaRPr lang="ko-KR" altLang="en-US" sz="2500" spc="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배달의민족 도현" panose="020B0600000101010101" pitchFamily="50" charset="-127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514926" y="3957328"/>
            <a:ext cx="239681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배달의민족 도현" panose="020B0600000101010101" pitchFamily="50" charset="-127"/>
              </a:rPr>
              <a:t>정책결정의 참여</a:t>
            </a:r>
            <a:endParaRPr lang="ko-KR" altLang="en-US" sz="2500" spc="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배달의민족 도현" panose="020B0600000101010101" pitchFamily="50" charset="-127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400366" y="3462641"/>
            <a:ext cx="209865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배달의민족 도현" panose="020B0600000101010101" pitchFamily="50" charset="-127"/>
              </a:rPr>
              <a:t>폐쇄형 </a:t>
            </a:r>
            <a:r>
              <a:rPr lang="ko-KR" altLang="en-US" sz="2500" spc="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배달의민족 도현" panose="020B0600000101010101" pitchFamily="50" charset="-127"/>
              </a:rPr>
              <a:t>계급제</a:t>
            </a:r>
            <a:endParaRPr lang="ko-KR" altLang="en-US" sz="2500" spc="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배달의민족 도현" panose="020B0600000101010101" pitchFamily="50" charset="-127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9271181" y="2984876"/>
            <a:ext cx="26949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배달의민족 도현" panose="020B0600000101010101" pitchFamily="50" charset="-127"/>
              </a:rPr>
              <a:t>인사교류의 활성화</a:t>
            </a:r>
            <a:endParaRPr lang="ko-KR" altLang="en-US" sz="2500" spc="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배달의민족 도현" panose="020B0600000101010101" pitchFamily="50" charset="-127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29486" y="4880428"/>
            <a:ext cx="3632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spc="1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배달의민족 도현" panose="020B0600000101010101" pitchFamily="50" charset="-127"/>
              </a:rPr>
              <a:t>엘리트관료</a:t>
            </a:r>
            <a:r>
              <a:rPr lang="ko-KR" altLang="en-US" sz="2000" spc="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배달의민족 도현" panose="020B0600000101010101" pitchFamily="50" charset="-127"/>
              </a:rPr>
              <a:t> 양성</a:t>
            </a:r>
            <a:endParaRPr lang="en-US" altLang="ko-KR" sz="2000" spc="15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배달의민족 도현" panose="020B0600000101010101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000" spc="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배달의민족 도현" panose="020B0600000101010101" pitchFamily="50" charset="-127"/>
              </a:rPr>
              <a:t>정책결정과정 관료의 역할증대</a:t>
            </a:r>
            <a:endParaRPr lang="ko-KR" altLang="en-US" sz="2000" spc="15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배달의민족 도현" panose="020B0600000101010101" pitchFamily="50" charset="-127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514926" y="4354621"/>
            <a:ext cx="2996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spc="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배달의민족 도현" panose="020B0600000101010101" pitchFamily="50" charset="-127"/>
              </a:rPr>
              <a:t>가장 큰 영향력 정치세력</a:t>
            </a:r>
            <a:endParaRPr lang="en-US" altLang="ko-KR" sz="2000" spc="15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배달의민족 도현" panose="020B0600000101010101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000" spc="1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배달의민족 도현" panose="020B0600000101010101" pitchFamily="50" charset="-127"/>
              </a:rPr>
              <a:t>관료주도</a:t>
            </a:r>
            <a:r>
              <a:rPr lang="ko-KR" altLang="en-US" sz="2000" spc="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배달의민족 도현" panose="020B0600000101010101" pitchFamily="50" charset="-127"/>
              </a:rPr>
              <a:t> 정책결정 격려</a:t>
            </a:r>
            <a:endParaRPr lang="ko-KR" altLang="en-US" sz="2000" spc="15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배달의민족 도현" panose="020B0600000101010101" pitchFamily="50" charset="-127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410526" y="3781476"/>
            <a:ext cx="29963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spc="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배달의민족 도현" panose="020B0600000101010101" pitchFamily="50" charset="-127"/>
              </a:rPr>
              <a:t>낮은 중도 </a:t>
            </a:r>
            <a:r>
              <a:rPr lang="ko-KR" altLang="en-US" sz="2000" spc="1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배달의민족 도현" panose="020B0600000101010101" pitchFamily="50" charset="-127"/>
              </a:rPr>
              <a:t>채용률</a:t>
            </a:r>
            <a:endParaRPr lang="en-US" altLang="ko-KR" sz="2000" spc="15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배달의민족 도현" panose="020B0600000101010101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000" spc="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배달의민족 도현" panose="020B0600000101010101" pitchFamily="50" charset="-127"/>
              </a:rPr>
              <a:t>공무원의 채용과 승진</a:t>
            </a:r>
            <a:r>
              <a:rPr lang="en-US" altLang="ko-KR" sz="20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배달의민족 도현" panose="020B0600000101010101" pitchFamily="50" charset="-127"/>
              </a:rPr>
              <a:t> </a:t>
            </a:r>
            <a:r>
              <a:rPr lang="ko-KR" altLang="en-US" sz="2000" spc="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배달의민족 도현" panose="020B0600000101010101" pitchFamily="50" charset="-127"/>
              </a:rPr>
              <a:t>등</a:t>
            </a:r>
            <a:endParaRPr lang="en-US" altLang="ko-KR" sz="2000" spc="15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배달의민족 도현" panose="020B0600000101010101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000" spc="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배달의민족 도현" panose="020B0600000101010101" pitchFamily="50" charset="-127"/>
              </a:rPr>
              <a:t>모든 임용권이 장관</a:t>
            </a:r>
            <a:endParaRPr lang="en-US" altLang="ko-KR" sz="2000" spc="15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배달의민족 도현" panose="020B0600000101010101" pitchFamily="50" charset="-127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9285806" y="3379947"/>
            <a:ext cx="2887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spc="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배달의민족 도현" panose="020B0600000101010101" pitchFamily="50" charset="-127"/>
              </a:rPr>
              <a:t>부서간의 </a:t>
            </a:r>
            <a:r>
              <a:rPr lang="ko-KR" altLang="en-US" sz="2000" spc="1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배달의민족 도현" panose="020B0600000101010101" pitchFamily="50" charset="-127"/>
              </a:rPr>
              <a:t>할거주의</a:t>
            </a:r>
            <a:r>
              <a:rPr lang="ko-KR" altLang="en-US" sz="2000" spc="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배달의민족 도현" panose="020B0600000101010101" pitchFamily="50" charset="-127"/>
              </a:rPr>
              <a:t> 해소</a:t>
            </a:r>
            <a:endParaRPr lang="en-US" altLang="ko-KR" sz="2000" spc="15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배달의민족 도현" panose="020B0600000101010101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000" spc="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배달의민족 도현" panose="020B0600000101010101" pitchFamily="50" charset="-127"/>
              </a:rPr>
              <a:t>인사관리 연공서열제</a:t>
            </a:r>
            <a:endParaRPr lang="ko-KR" altLang="en-US" sz="2000" spc="15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배달의민족 도현" panose="020B0600000101010101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669" y="6126480"/>
            <a:ext cx="11759184" cy="369332"/>
          </a:xfrm>
          <a:prstGeom prst="rect">
            <a:avLst/>
          </a:prstGeom>
          <a:solidFill>
            <a:srgbClr val="FCC3C0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#</a:t>
            </a:r>
            <a:r>
              <a:rPr lang="ko-KR" alt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할거주의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#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연공서열제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42" name="그림 41" descr="Provisional Government of the Republic of Korea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96" y="7555446"/>
            <a:ext cx="360000" cy="240059"/>
          </a:xfrm>
          <a:prstGeom prst="rect">
            <a:avLst/>
          </a:prstGeom>
        </p:spPr>
      </p:pic>
      <p:pic>
        <p:nvPicPr>
          <p:cNvPr id="43" name="그림 42" descr="日本國旗 - 維基百科，自由的百科全書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02" y="1636576"/>
            <a:ext cx="360000" cy="240059"/>
          </a:xfrm>
          <a:prstGeom prst="rect">
            <a:avLst/>
          </a:prstGeom>
        </p:spPr>
      </p:pic>
      <p:pic>
        <p:nvPicPr>
          <p:cNvPr id="44" name="그림 43" descr="파일:&lt;strong&gt;중국국기&lt;/strong&gt;.png - HUFS KContents Wiki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408" y="7555466"/>
            <a:ext cx="324036" cy="269271"/>
          </a:xfrm>
          <a:prstGeom prst="rect">
            <a:avLst/>
          </a:prstGeom>
        </p:spPr>
      </p:pic>
      <p:sp>
        <p:nvSpPr>
          <p:cNvPr id="45" name="직사각형 44"/>
          <p:cNvSpPr/>
          <p:nvPr/>
        </p:nvSpPr>
        <p:spPr>
          <a:xfrm>
            <a:off x="466735" y="2744498"/>
            <a:ext cx="7735593" cy="2360326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600" b="1" dirty="0" err="1" smtClean="0">
                <a:latin typeface="+mj-lt"/>
              </a:rPr>
              <a:t>할거주의</a:t>
            </a:r>
            <a:endParaRPr lang="en-US" altLang="ko-KR" sz="2600" b="1" dirty="0" smtClean="0">
              <a:latin typeface="+mj-lt"/>
            </a:endParaRPr>
          </a:p>
          <a:p>
            <a:pPr algn="ctr"/>
            <a:endParaRPr lang="en-US" altLang="ko-KR" dirty="0">
              <a:latin typeface="+mj-lt"/>
            </a:endParaRPr>
          </a:p>
          <a:p>
            <a:pPr algn="ctr"/>
            <a:r>
              <a:rPr lang="ko-KR" altLang="en-US" sz="2000" b="1" dirty="0" smtClean="0">
                <a:latin typeface="+mj-lt"/>
              </a:rPr>
              <a:t>관료제의 </a:t>
            </a:r>
            <a:r>
              <a:rPr lang="ko-KR" altLang="en-US" sz="2000" b="1" dirty="0">
                <a:latin typeface="+mj-lt"/>
              </a:rPr>
              <a:t>구조적 특성 때문에 조직구성원들이 자신이 소속된 기관과 </a:t>
            </a:r>
            <a:r>
              <a:rPr lang="ko-KR" altLang="en-US" sz="2000" b="1" dirty="0" err="1">
                <a:latin typeface="+mj-lt"/>
              </a:rPr>
              <a:t>부서만을</a:t>
            </a:r>
            <a:r>
              <a:rPr lang="ko-KR" altLang="en-US" sz="2000" b="1" dirty="0">
                <a:latin typeface="+mj-lt"/>
              </a:rPr>
              <a:t> 생각하고 다른 부서에 대해 배려하지 않는 편협한 태도를 취하는 </a:t>
            </a:r>
            <a:r>
              <a:rPr lang="ko-KR" altLang="en-US" sz="2000" b="1" dirty="0" smtClean="0">
                <a:latin typeface="+mj-lt"/>
              </a:rPr>
              <a:t>현상</a:t>
            </a:r>
            <a:endParaRPr lang="ko-KR" altLang="en-US" sz="2000" dirty="0">
              <a:latin typeface="+mj-lt"/>
            </a:endParaRPr>
          </a:p>
          <a:p>
            <a:pPr algn="ctr"/>
            <a:endParaRPr lang="ko-KR" altLang="en-US" dirty="0">
              <a:latin typeface="+mj-lt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488929" y="2755988"/>
            <a:ext cx="7722209" cy="2388194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600" b="1" dirty="0" smtClean="0">
                <a:latin typeface="+mj-lt"/>
              </a:rPr>
              <a:t>인사관리의 연공서열제</a:t>
            </a:r>
            <a:endParaRPr lang="en-US" altLang="ko-KR" sz="2600" b="1" dirty="0" smtClean="0">
              <a:latin typeface="+mj-lt"/>
            </a:endParaRPr>
          </a:p>
          <a:p>
            <a:pPr algn="ctr"/>
            <a:endParaRPr lang="en-US" altLang="ko-KR" sz="2000" dirty="0" smtClean="0">
              <a:latin typeface="+mj-lt"/>
            </a:endParaRPr>
          </a:p>
          <a:p>
            <a:pPr algn="ctr"/>
            <a:r>
              <a:rPr lang="ko-KR" altLang="en-US" sz="3600" b="1" dirty="0">
                <a:latin typeface="+mj-lt"/>
              </a:rPr>
              <a:t>능력주의 인사관리를 저해하는 요인</a:t>
            </a:r>
          </a:p>
          <a:p>
            <a:pPr algn="ctr"/>
            <a:endParaRPr lang="en-US" altLang="ko-KR" dirty="0" smtClean="0">
              <a:latin typeface="+mj-lt"/>
            </a:endParaRPr>
          </a:p>
          <a:p>
            <a:pPr algn="ctr"/>
            <a:endParaRPr lang="ko-KR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593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92" grpId="0" animBg="1"/>
      <p:bldP spid="93" grpId="0" animBg="1"/>
      <p:bldP spid="104" grpId="0"/>
      <p:bldP spid="106" grpId="0"/>
      <p:bldP spid="107" grpId="0"/>
      <p:bldP spid="108" grpId="0"/>
      <p:bldP spid="110" grpId="0"/>
      <p:bldP spid="111" grpId="0"/>
      <p:bldP spid="112" grpId="0"/>
      <p:bldP spid="113" grpId="0"/>
      <p:bldP spid="2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745846" y="1006258"/>
            <a:ext cx="4700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한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·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중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·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일 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3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國의 관료제의 특징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37024" y="516972"/>
            <a:ext cx="1864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02 CONTENTS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5258281" y="1614369"/>
            <a:ext cx="1675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일본 관료제의 특징</a:t>
            </a:r>
            <a:endParaRPr lang="ko-KR" altLang="en-US" sz="1400" spc="100" dirty="0">
              <a:solidFill>
                <a:schemeClr val="tx1">
                  <a:lumMod val="50000"/>
                  <a:lumOff val="50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669" y="6126480"/>
            <a:ext cx="11759184" cy="369332"/>
          </a:xfrm>
          <a:prstGeom prst="rect">
            <a:avLst/>
          </a:prstGeom>
          <a:solidFill>
            <a:srgbClr val="FCC3C0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#</a:t>
            </a:r>
            <a:r>
              <a:rPr lang="ko-KR" alt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할거주의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#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연공서열제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2" name="그림 41" descr="Provisional Government of the Republic of Korea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96" y="7555446"/>
            <a:ext cx="360000" cy="240059"/>
          </a:xfrm>
          <a:prstGeom prst="rect">
            <a:avLst/>
          </a:prstGeom>
        </p:spPr>
      </p:pic>
      <p:pic>
        <p:nvPicPr>
          <p:cNvPr id="43" name="그림 42" descr="日本國旗 - 維基百科，自由的百科全書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02" y="1636576"/>
            <a:ext cx="360000" cy="240059"/>
          </a:xfrm>
          <a:prstGeom prst="rect">
            <a:avLst/>
          </a:prstGeom>
        </p:spPr>
      </p:pic>
      <p:pic>
        <p:nvPicPr>
          <p:cNvPr id="44" name="그림 43" descr="파일:&lt;strong&gt;중국국기&lt;/strong&gt;.png - HUFS KContents Wiki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408" y="7555466"/>
            <a:ext cx="324036" cy="269271"/>
          </a:xfrm>
          <a:prstGeom prst="rect">
            <a:avLst/>
          </a:prstGeom>
        </p:spPr>
      </p:pic>
      <p:pic>
        <p:nvPicPr>
          <p:cNvPr id="4" name="JKXEDin4c8g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17669" y="1529478"/>
            <a:ext cx="11759184" cy="44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0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745846" y="1006258"/>
            <a:ext cx="4700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한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·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중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·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일 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3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國의 관료제의 특징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37024" y="516972"/>
            <a:ext cx="1864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02 CONTENTS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5258281" y="1614369"/>
            <a:ext cx="1675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일본 관료제의 특징</a:t>
            </a:r>
            <a:endParaRPr lang="ko-KR" altLang="en-US" sz="1400" spc="100" dirty="0">
              <a:solidFill>
                <a:schemeClr val="tx1">
                  <a:lumMod val="50000"/>
                  <a:lumOff val="50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669" y="6126480"/>
            <a:ext cx="11759184" cy="369332"/>
          </a:xfrm>
          <a:prstGeom prst="rect">
            <a:avLst/>
          </a:prstGeom>
          <a:solidFill>
            <a:srgbClr val="FCC3C0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#</a:t>
            </a:r>
            <a:r>
              <a:rPr lang="ko-KR" alt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할거주의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#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연공서열제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2" name="그림 41" descr="Provisional Government of the Republic of Korea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96" y="7555446"/>
            <a:ext cx="360000" cy="240059"/>
          </a:xfrm>
          <a:prstGeom prst="rect">
            <a:avLst/>
          </a:prstGeom>
        </p:spPr>
      </p:pic>
      <p:pic>
        <p:nvPicPr>
          <p:cNvPr id="43" name="그림 42" descr="日本國旗 - 維基百科，自由的百科全書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02" y="1636576"/>
            <a:ext cx="360000" cy="240059"/>
          </a:xfrm>
          <a:prstGeom prst="rect">
            <a:avLst/>
          </a:prstGeom>
        </p:spPr>
      </p:pic>
      <p:pic>
        <p:nvPicPr>
          <p:cNvPr id="44" name="그림 43" descr="파일:&lt;strong&gt;중국국기&lt;/strong&gt;.png - HUFS KContents Wiki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408" y="7555466"/>
            <a:ext cx="324036" cy="269271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1621121" y="2164435"/>
            <a:ext cx="9031637" cy="3432218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681337" y="2564942"/>
            <a:ext cx="8870840" cy="284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spc="100" dirty="0" smtClean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간부직원 관한 개혁이 불충분</a:t>
            </a:r>
            <a:r>
              <a:rPr lang="en-US" altLang="ko-KR" sz="54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/>
            </a:r>
            <a:br>
              <a:rPr lang="en-US" altLang="ko-KR" sz="54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</a:br>
            <a:r>
              <a:rPr lang="ko-KR" altLang="en-US" sz="5400" spc="100" dirty="0" smtClean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연공서열형의 </a:t>
            </a:r>
            <a:r>
              <a:rPr lang="ko-KR" altLang="en-US" sz="5400" spc="100" dirty="0" err="1" smtClean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급여제도나</a:t>
            </a:r>
            <a:r>
              <a:rPr lang="ko-KR" altLang="en-US" sz="5400" spc="100" dirty="0" smtClean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인사평가를 재 검토 </a:t>
            </a:r>
            <a:r>
              <a:rPr lang="ko-KR" altLang="en-US" sz="5400" spc="100" dirty="0" err="1" smtClean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할것을</a:t>
            </a:r>
            <a:r>
              <a:rPr lang="ko-KR" altLang="en-US" sz="5400" spc="100" dirty="0" smtClean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요구</a:t>
            </a:r>
            <a:endParaRPr lang="ko-KR" altLang="en-US" sz="54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C8E8D">
              <a:alpha val="69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graphicFrame>
        <p:nvGraphicFramePr>
          <p:cNvPr id="20" name="다이어그램 19"/>
          <p:cNvGraphicFramePr/>
          <p:nvPr>
            <p:extLst>
              <p:ext uri="{D42A27DB-BD31-4B8C-83A1-F6EECF244321}">
                <p14:modId xmlns:p14="http://schemas.microsoft.com/office/powerpoint/2010/main" val="228503702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324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/>
      <p:bldP spid="4" grpId="0" animBg="1"/>
      <p:bldGraphic spid="2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745846" y="1006258"/>
            <a:ext cx="4700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한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·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중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·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일 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3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國의 관료제의 특징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37024" y="516972"/>
            <a:ext cx="1864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02 CONTENTS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5258281" y="1614369"/>
            <a:ext cx="1675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중국 관료제의 특징</a:t>
            </a:r>
            <a:endParaRPr lang="ko-KR" altLang="en-US" sz="1400" spc="100" dirty="0">
              <a:solidFill>
                <a:schemeClr val="tx1">
                  <a:lumMod val="50000"/>
                  <a:lumOff val="50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909" y="6126480"/>
            <a:ext cx="11759184" cy="369332"/>
          </a:xfrm>
          <a:prstGeom prst="rect">
            <a:avLst/>
          </a:prstGeom>
          <a:solidFill>
            <a:srgbClr val="FCD1D0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#</a:t>
            </a:r>
            <a:r>
              <a:rPr lang="ko-KR" alt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인치주의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2" name="그림 41" descr="Provisional Government of the Republic of Korea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398" y="7688273"/>
            <a:ext cx="360000" cy="240059"/>
          </a:xfrm>
          <a:prstGeom prst="rect">
            <a:avLst/>
          </a:prstGeom>
        </p:spPr>
      </p:pic>
      <p:pic>
        <p:nvPicPr>
          <p:cNvPr id="43" name="그림 42" descr="日本國旗 - 維基百科，自由的百科全書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68" y="7688273"/>
            <a:ext cx="360000" cy="240059"/>
          </a:xfrm>
          <a:prstGeom prst="rect">
            <a:avLst/>
          </a:prstGeom>
        </p:spPr>
      </p:pic>
      <p:pic>
        <p:nvPicPr>
          <p:cNvPr id="44" name="그림 43" descr="파일:&lt;strong&gt;중국국기&lt;/strong&gt;.png - HUFS KContents Wiki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619" y="1606399"/>
            <a:ext cx="324036" cy="269271"/>
          </a:xfrm>
          <a:prstGeom prst="rect">
            <a:avLst/>
          </a:prstGeom>
        </p:spPr>
      </p:pic>
      <p:grpSp>
        <p:nvGrpSpPr>
          <p:cNvPr id="45" name="그룹 44"/>
          <p:cNvGrpSpPr/>
          <p:nvPr/>
        </p:nvGrpSpPr>
        <p:grpSpPr>
          <a:xfrm>
            <a:off x="92360" y="2790487"/>
            <a:ext cx="2380576" cy="1349480"/>
            <a:chOff x="940830" y="4964523"/>
            <a:chExt cx="2727669" cy="1546237"/>
          </a:xfrm>
        </p:grpSpPr>
        <p:sp>
          <p:nvSpPr>
            <p:cNvPr id="46" name="직사각형 45"/>
            <p:cNvSpPr/>
            <p:nvPr/>
          </p:nvSpPr>
          <p:spPr>
            <a:xfrm>
              <a:off x="940830" y="5009620"/>
              <a:ext cx="216000" cy="1501140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/>
            <p:cNvSpPr/>
            <p:nvPr/>
          </p:nvSpPr>
          <p:spPr>
            <a:xfrm rot="16200000">
              <a:off x="2196665" y="3708688"/>
              <a:ext cx="216000" cy="2727669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8" name="직사각형 47"/>
          <p:cNvSpPr/>
          <p:nvPr/>
        </p:nvSpPr>
        <p:spPr>
          <a:xfrm>
            <a:off x="2473943" y="4517653"/>
            <a:ext cx="188514" cy="1310122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/>
          <p:cNvSpPr/>
          <p:nvPr/>
        </p:nvSpPr>
        <p:spPr>
          <a:xfrm rot="16200000">
            <a:off x="3569974" y="3382264"/>
            <a:ext cx="188514" cy="2380576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0" name="그룹 49"/>
          <p:cNvGrpSpPr/>
          <p:nvPr/>
        </p:nvGrpSpPr>
        <p:grpSpPr>
          <a:xfrm>
            <a:off x="5428957" y="2784689"/>
            <a:ext cx="2380576" cy="1349480"/>
            <a:chOff x="940830" y="4964523"/>
            <a:chExt cx="2727669" cy="1546237"/>
          </a:xfrm>
        </p:grpSpPr>
        <p:sp>
          <p:nvSpPr>
            <p:cNvPr id="51" name="직사각형 50"/>
            <p:cNvSpPr/>
            <p:nvPr/>
          </p:nvSpPr>
          <p:spPr>
            <a:xfrm>
              <a:off x="940830" y="5009620"/>
              <a:ext cx="216000" cy="1501140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직사각형 51"/>
            <p:cNvSpPr/>
            <p:nvPr/>
          </p:nvSpPr>
          <p:spPr>
            <a:xfrm rot="16200000">
              <a:off x="2196665" y="3708688"/>
              <a:ext cx="216000" cy="2727669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3" name="직사각형 52"/>
          <p:cNvSpPr/>
          <p:nvPr/>
        </p:nvSpPr>
        <p:spPr>
          <a:xfrm>
            <a:off x="8598833" y="4526398"/>
            <a:ext cx="188514" cy="1310122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/>
          <p:cNvSpPr/>
          <p:nvPr/>
        </p:nvSpPr>
        <p:spPr>
          <a:xfrm rot="16200000">
            <a:off x="9694864" y="3391009"/>
            <a:ext cx="188514" cy="2380576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5" name="그룹 54"/>
          <p:cNvGrpSpPr/>
          <p:nvPr/>
        </p:nvGrpSpPr>
        <p:grpSpPr>
          <a:xfrm>
            <a:off x="1943990" y="2417337"/>
            <a:ext cx="806616" cy="150876"/>
            <a:chOff x="2429182" y="4420806"/>
            <a:chExt cx="806616" cy="150876"/>
          </a:xfrm>
        </p:grpSpPr>
        <p:sp>
          <p:nvSpPr>
            <p:cNvPr id="56" name="직사각형 55"/>
            <p:cNvSpPr/>
            <p:nvPr/>
          </p:nvSpPr>
          <p:spPr>
            <a:xfrm>
              <a:off x="308492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275705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242918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4301596" y="4124824"/>
            <a:ext cx="806616" cy="150876"/>
            <a:chOff x="2429182" y="4420806"/>
            <a:chExt cx="806616" cy="150876"/>
          </a:xfrm>
        </p:grpSpPr>
        <p:sp>
          <p:nvSpPr>
            <p:cNvPr id="60" name="직사각형 59"/>
            <p:cNvSpPr/>
            <p:nvPr/>
          </p:nvSpPr>
          <p:spPr>
            <a:xfrm>
              <a:off x="308492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275705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242918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3" name="그룹 62"/>
          <p:cNvGrpSpPr/>
          <p:nvPr/>
        </p:nvGrpSpPr>
        <p:grpSpPr>
          <a:xfrm>
            <a:off x="7232633" y="2450897"/>
            <a:ext cx="806616" cy="150876"/>
            <a:chOff x="2429182" y="4420806"/>
            <a:chExt cx="806616" cy="150876"/>
          </a:xfrm>
        </p:grpSpPr>
        <p:sp>
          <p:nvSpPr>
            <p:cNvPr id="64" name="직사각형 63"/>
            <p:cNvSpPr/>
            <p:nvPr/>
          </p:nvSpPr>
          <p:spPr>
            <a:xfrm>
              <a:off x="308492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275705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2429182" y="4420806"/>
              <a:ext cx="150876" cy="1508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327174" y="3047520"/>
            <a:ext cx="33361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공산당의 </a:t>
            </a:r>
            <a:r>
              <a:rPr lang="ko-KR" altLang="en-US" sz="2500" spc="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관료제체</a:t>
            </a:r>
            <a:r>
              <a:rPr lang="ko-KR" altLang="en-US" sz="25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지배</a:t>
            </a:r>
            <a:endParaRPr lang="ko-KR" altLang="en-US" sz="25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708757" y="4713109"/>
            <a:ext cx="244169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덕재 겸비의 원칙</a:t>
            </a:r>
            <a:endParaRPr lang="ko-KR" altLang="en-US" sz="25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663771" y="3011042"/>
            <a:ext cx="32512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spc="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인치주의</a:t>
            </a:r>
            <a:r>
              <a:rPr lang="ko-KR" altLang="en-US" sz="25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인사관리방식</a:t>
            </a:r>
            <a:endParaRPr lang="ko-KR" altLang="en-US" sz="25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819022" y="4721854"/>
            <a:ext cx="13773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spc="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회피제도</a:t>
            </a:r>
            <a:endParaRPr lang="ko-KR" altLang="en-US" sz="25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27174" y="3385975"/>
            <a:ext cx="3148619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spc="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간부노선방침정책</a:t>
            </a:r>
            <a:endParaRPr lang="en-US" altLang="ko-KR" sz="2000" spc="150" dirty="0" smtClean="0">
              <a:solidFill>
                <a:schemeClr val="tx1">
                  <a:lumMod val="50000"/>
                  <a:lumOff val="50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000" spc="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장기적 치안과 안정에 유리</a:t>
            </a:r>
            <a:endParaRPr lang="en-US" altLang="ko-KR" sz="2000" spc="150" dirty="0" smtClean="0">
              <a:solidFill>
                <a:schemeClr val="tx1">
                  <a:lumMod val="50000"/>
                  <a:lumOff val="50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000" spc="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정치적 중립</a:t>
            </a:r>
            <a:r>
              <a:rPr lang="en-US" altLang="ko-KR" sz="2000" spc="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X</a:t>
            </a:r>
            <a:endParaRPr lang="ko-KR" altLang="en-US" sz="2000" spc="150" dirty="0">
              <a:solidFill>
                <a:schemeClr val="tx1">
                  <a:lumMod val="50000"/>
                  <a:lumOff val="50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708757" y="5125642"/>
            <a:ext cx="3148619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spc="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모택동 사상의 소양과 품성</a:t>
            </a:r>
            <a:endParaRPr lang="en-US" altLang="ko-KR" sz="2000" spc="150" dirty="0" smtClean="0">
              <a:solidFill>
                <a:schemeClr val="tx1">
                  <a:lumMod val="50000"/>
                  <a:lumOff val="50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000" spc="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업무수행능력</a:t>
            </a:r>
            <a:endParaRPr lang="ko-KR" altLang="en-US" sz="2000" spc="150" dirty="0">
              <a:solidFill>
                <a:schemeClr val="tx1">
                  <a:lumMod val="50000"/>
                  <a:lumOff val="50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673931" y="3329877"/>
            <a:ext cx="3568606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spc="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개인의 능력을 중시</a:t>
            </a:r>
            <a:endParaRPr lang="en-US" altLang="ko-KR" sz="2000" spc="150" dirty="0" smtClean="0">
              <a:solidFill>
                <a:schemeClr val="tx1">
                  <a:lumMod val="50000"/>
                  <a:lumOff val="50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000" spc="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계급과 능력을 연계</a:t>
            </a:r>
            <a:endParaRPr lang="en-US" altLang="ko-KR" sz="2000" spc="150" dirty="0" smtClean="0">
              <a:solidFill>
                <a:schemeClr val="tx1">
                  <a:lumMod val="50000"/>
                  <a:lumOff val="50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000" spc="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연공서열을 중시하는 인사관리</a:t>
            </a:r>
            <a:endParaRPr lang="ko-KR" altLang="en-US" sz="2000" spc="150" dirty="0">
              <a:solidFill>
                <a:schemeClr val="tx1">
                  <a:lumMod val="50000"/>
                  <a:lumOff val="50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833647" y="5040725"/>
            <a:ext cx="3416320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spc="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부부관계</a:t>
            </a:r>
            <a:r>
              <a:rPr lang="en-US" altLang="ko-KR" sz="2000" spc="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, </a:t>
            </a:r>
            <a:r>
              <a:rPr lang="ko-KR" altLang="en-US" sz="2000" spc="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직계존비속관계 등</a:t>
            </a:r>
            <a:endParaRPr lang="en-US" altLang="ko-KR" sz="2000" spc="150" dirty="0" smtClean="0">
              <a:solidFill>
                <a:schemeClr val="tx1">
                  <a:lumMod val="50000"/>
                  <a:lumOff val="50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000" spc="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서로 직접 </a:t>
            </a:r>
            <a:r>
              <a:rPr lang="ko-KR" altLang="en-US" sz="2000" spc="1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관계있는</a:t>
            </a:r>
            <a:r>
              <a:rPr lang="ko-KR" altLang="en-US" sz="2000" spc="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직무</a:t>
            </a:r>
            <a:r>
              <a:rPr lang="en-US" altLang="ko-KR" sz="2000" spc="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X</a:t>
            </a:r>
          </a:p>
          <a:p>
            <a:pPr>
              <a:lnSpc>
                <a:spcPct val="120000"/>
              </a:lnSpc>
            </a:pPr>
            <a:r>
              <a:rPr lang="ko-KR" altLang="en-US" sz="2000" spc="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공무원</a:t>
            </a:r>
            <a:r>
              <a:rPr lang="en-US" altLang="ko-KR" sz="2000" spc="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r>
              <a:rPr lang="ko-KR" altLang="en-US" sz="2000" spc="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집단의 깨끗한 이미지</a:t>
            </a:r>
            <a:endParaRPr lang="ko-KR" altLang="en-US" sz="2000" spc="150" dirty="0">
              <a:solidFill>
                <a:schemeClr val="tx1">
                  <a:lumMod val="50000"/>
                  <a:lumOff val="50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8280" y="6126480"/>
            <a:ext cx="198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#</a:t>
            </a:r>
            <a:r>
              <a:rPr lang="ko-KR" alt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회피제도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5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8" grpId="0" animBg="1"/>
      <p:bldP spid="49" grpId="0" animBg="1"/>
      <p:bldP spid="53" grpId="0" animBg="1"/>
      <p:bldP spid="54" grpId="0" animBg="1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745846" y="1006258"/>
            <a:ext cx="4700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한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·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중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·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일 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3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國의 관료제의 비교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34619" y="516972"/>
            <a:ext cx="1869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03 CONTENTS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각 삼각형 3"/>
          <p:cNvSpPr/>
          <p:nvPr/>
        </p:nvSpPr>
        <p:spPr>
          <a:xfrm rot="18873212">
            <a:off x="3268704" y="4917939"/>
            <a:ext cx="177566" cy="177566"/>
          </a:xfrm>
          <a:prstGeom prst="rtTriangle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막힌 원호 41"/>
          <p:cNvSpPr/>
          <p:nvPr/>
        </p:nvSpPr>
        <p:spPr>
          <a:xfrm rot="18129213">
            <a:off x="2364726" y="2787817"/>
            <a:ext cx="1944000" cy="1944000"/>
          </a:xfrm>
          <a:prstGeom prst="blockArc">
            <a:avLst>
              <a:gd name="adj1" fmla="val 6576436"/>
              <a:gd name="adj2" fmla="val 21511206"/>
              <a:gd name="adj3" fmla="val 4370"/>
            </a:avLst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막힌 원호 1"/>
          <p:cNvSpPr/>
          <p:nvPr/>
        </p:nvSpPr>
        <p:spPr>
          <a:xfrm rot="8456940">
            <a:off x="2329871" y="2755653"/>
            <a:ext cx="2001891" cy="2001891"/>
          </a:xfrm>
          <a:prstGeom prst="blockArc">
            <a:avLst>
              <a:gd name="adj1" fmla="val 6846689"/>
              <a:gd name="adj2" fmla="val 79346"/>
              <a:gd name="adj3" fmla="val 6447"/>
            </a:avLst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46631" y="3820242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pc="100" dirty="0" smtClean="0">
                <a:solidFill>
                  <a:srgbClr val="525354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관료제</a:t>
            </a:r>
            <a:r>
              <a:rPr lang="ko-KR" altLang="en-US" sz="1600" spc="100" dirty="0" smtClean="0">
                <a:solidFill>
                  <a:srgbClr val="525354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r>
              <a:rPr lang="ko-KR" altLang="en-US" spc="100" dirty="0" err="1" smtClean="0">
                <a:solidFill>
                  <a:srgbClr val="525354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생성배경</a:t>
            </a:r>
            <a:endParaRPr lang="ko-KR" altLang="en-US" spc="100" dirty="0">
              <a:solidFill>
                <a:srgbClr val="525354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8006" y="7600417"/>
            <a:ext cx="407279" cy="407279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2416474" y="5441147"/>
            <a:ext cx="1882023" cy="885605"/>
            <a:chOff x="5154988" y="5652355"/>
            <a:chExt cx="1882023" cy="885605"/>
          </a:xfrm>
        </p:grpSpPr>
        <p:sp>
          <p:nvSpPr>
            <p:cNvPr id="8" name="직사각형 7"/>
            <p:cNvSpPr/>
            <p:nvPr/>
          </p:nvSpPr>
          <p:spPr>
            <a:xfrm>
              <a:off x="5154988" y="6412439"/>
              <a:ext cx="297063" cy="125521"/>
            </a:xfrm>
            <a:prstGeom prst="rect">
              <a:avLst/>
            </a:prstGeom>
            <a:solidFill>
              <a:srgbClr val="8C8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5154988" y="6222418"/>
              <a:ext cx="297063" cy="125521"/>
            </a:xfrm>
            <a:prstGeom prst="rect">
              <a:avLst/>
            </a:prstGeom>
            <a:solidFill>
              <a:srgbClr val="8C8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5154988" y="6032397"/>
              <a:ext cx="297063" cy="125521"/>
            </a:xfrm>
            <a:prstGeom prst="rect">
              <a:avLst/>
            </a:prstGeom>
            <a:solidFill>
              <a:srgbClr val="8C8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5154988" y="5842376"/>
              <a:ext cx="297063" cy="125521"/>
            </a:xfrm>
            <a:prstGeom prst="rect">
              <a:avLst/>
            </a:prstGeom>
            <a:solidFill>
              <a:srgbClr val="8C8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5154988" y="5652355"/>
              <a:ext cx="297063" cy="125521"/>
            </a:xfrm>
            <a:prstGeom prst="rect">
              <a:avLst/>
            </a:prstGeom>
            <a:solidFill>
              <a:srgbClr val="8C8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5551228" y="6412439"/>
              <a:ext cx="297063" cy="125521"/>
            </a:xfrm>
            <a:prstGeom prst="rect">
              <a:avLst/>
            </a:prstGeom>
            <a:solidFill>
              <a:srgbClr val="8C8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5551228" y="6222418"/>
              <a:ext cx="297063" cy="125521"/>
            </a:xfrm>
            <a:prstGeom prst="rect">
              <a:avLst/>
            </a:prstGeom>
            <a:solidFill>
              <a:srgbClr val="8C8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5551228" y="6032397"/>
              <a:ext cx="297063" cy="125521"/>
            </a:xfrm>
            <a:prstGeom prst="rect">
              <a:avLst/>
            </a:prstGeom>
            <a:solidFill>
              <a:srgbClr val="8C8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5551228" y="5842376"/>
              <a:ext cx="297063" cy="125521"/>
            </a:xfrm>
            <a:prstGeom prst="rect">
              <a:avLst/>
            </a:prstGeom>
            <a:solidFill>
              <a:srgbClr val="8C8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5947468" y="6412439"/>
              <a:ext cx="297063" cy="125521"/>
            </a:xfrm>
            <a:prstGeom prst="rect">
              <a:avLst/>
            </a:prstGeom>
            <a:solidFill>
              <a:srgbClr val="8C8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5947468" y="6222418"/>
              <a:ext cx="297063" cy="125521"/>
            </a:xfrm>
            <a:prstGeom prst="rect">
              <a:avLst/>
            </a:prstGeom>
            <a:solidFill>
              <a:srgbClr val="8C8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5947468" y="6032397"/>
              <a:ext cx="297063" cy="125521"/>
            </a:xfrm>
            <a:prstGeom prst="rect">
              <a:avLst/>
            </a:prstGeom>
            <a:solidFill>
              <a:srgbClr val="8C8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6343708" y="6412439"/>
              <a:ext cx="297063" cy="125521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직사각형 66"/>
            <p:cNvSpPr/>
            <p:nvPr/>
          </p:nvSpPr>
          <p:spPr>
            <a:xfrm>
              <a:off x="6343708" y="6222418"/>
              <a:ext cx="297063" cy="125521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6343708" y="6032397"/>
              <a:ext cx="297063" cy="125521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6343708" y="5842376"/>
              <a:ext cx="297063" cy="125521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직사각형 71"/>
            <p:cNvSpPr/>
            <p:nvPr/>
          </p:nvSpPr>
          <p:spPr>
            <a:xfrm>
              <a:off x="6739948" y="6412439"/>
              <a:ext cx="297063" cy="125521"/>
            </a:xfrm>
            <a:prstGeom prst="rect">
              <a:avLst/>
            </a:prstGeom>
            <a:solidFill>
              <a:srgbClr val="8C8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6739948" y="6222418"/>
              <a:ext cx="297063" cy="125521"/>
            </a:xfrm>
            <a:prstGeom prst="rect">
              <a:avLst/>
            </a:prstGeom>
            <a:solidFill>
              <a:srgbClr val="8C8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0" name="직각 삼각형 79"/>
          <p:cNvSpPr/>
          <p:nvPr/>
        </p:nvSpPr>
        <p:spPr>
          <a:xfrm rot="18873212">
            <a:off x="6033887" y="4917941"/>
            <a:ext cx="177566" cy="177566"/>
          </a:xfrm>
          <a:prstGeom prst="rtTriangle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막힌 원호 81"/>
          <p:cNvSpPr/>
          <p:nvPr/>
        </p:nvSpPr>
        <p:spPr>
          <a:xfrm rot="18129213">
            <a:off x="5129909" y="2787819"/>
            <a:ext cx="1944000" cy="1944000"/>
          </a:xfrm>
          <a:prstGeom prst="blockArc">
            <a:avLst>
              <a:gd name="adj1" fmla="val 6576436"/>
              <a:gd name="adj2" fmla="val 21511206"/>
              <a:gd name="adj3" fmla="val 4370"/>
            </a:avLst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3" name="막힌 원호 82"/>
          <p:cNvSpPr/>
          <p:nvPr/>
        </p:nvSpPr>
        <p:spPr>
          <a:xfrm rot="6366928">
            <a:off x="5095054" y="2755655"/>
            <a:ext cx="2001891" cy="2001891"/>
          </a:xfrm>
          <a:prstGeom prst="blockArc">
            <a:avLst>
              <a:gd name="adj1" fmla="val 10159052"/>
              <a:gd name="adj2" fmla="val 79346"/>
              <a:gd name="adj3" fmla="val 6447"/>
            </a:avLst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209409" y="3820244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pc="100" dirty="0" err="1" smtClean="0">
                <a:solidFill>
                  <a:srgbClr val="525354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임용형태의</a:t>
            </a:r>
            <a:r>
              <a:rPr lang="ko-KR" altLang="en-US" spc="100" dirty="0" smtClean="0">
                <a:solidFill>
                  <a:srgbClr val="525354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비교</a:t>
            </a:r>
            <a:endParaRPr lang="ko-KR" altLang="en-US" spc="100" dirty="0">
              <a:solidFill>
                <a:srgbClr val="525354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5181657" y="6201233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4" name="직사각형 113"/>
          <p:cNvSpPr/>
          <p:nvPr/>
        </p:nvSpPr>
        <p:spPr>
          <a:xfrm>
            <a:off x="5181657" y="6011212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직사각형 117"/>
          <p:cNvSpPr/>
          <p:nvPr/>
        </p:nvSpPr>
        <p:spPr>
          <a:xfrm>
            <a:off x="5577897" y="6201233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직사각형 118"/>
          <p:cNvSpPr/>
          <p:nvPr/>
        </p:nvSpPr>
        <p:spPr>
          <a:xfrm>
            <a:off x="5577897" y="6011212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직사각형 119"/>
          <p:cNvSpPr/>
          <p:nvPr/>
        </p:nvSpPr>
        <p:spPr>
          <a:xfrm>
            <a:off x="5577897" y="5821191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2" name="직사각형 121"/>
          <p:cNvSpPr/>
          <p:nvPr/>
        </p:nvSpPr>
        <p:spPr>
          <a:xfrm>
            <a:off x="5974137" y="6201233"/>
            <a:ext cx="297063" cy="125521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직사각형 122"/>
          <p:cNvSpPr/>
          <p:nvPr/>
        </p:nvSpPr>
        <p:spPr>
          <a:xfrm>
            <a:off x="5974137" y="6011212"/>
            <a:ext cx="297063" cy="125521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4" name="직사각형 123"/>
          <p:cNvSpPr/>
          <p:nvPr/>
        </p:nvSpPr>
        <p:spPr>
          <a:xfrm>
            <a:off x="5974137" y="5821191"/>
            <a:ext cx="297063" cy="125521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5" name="직사각형 124"/>
          <p:cNvSpPr/>
          <p:nvPr/>
        </p:nvSpPr>
        <p:spPr>
          <a:xfrm>
            <a:off x="6370377" y="6201233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직사각형 125"/>
          <p:cNvSpPr/>
          <p:nvPr/>
        </p:nvSpPr>
        <p:spPr>
          <a:xfrm>
            <a:off x="6370377" y="6011212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직사각형 126"/>
          <p:cNvSpPr/>
          <p:nvPr/>
        </p:nvSpPr>
        <p:spPr>
          <a:xfrm>
            <a:off x="6370377" y="5821191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9" name="직사각형 128"/>
          <p:cNvSpPr/>
          <p:nvPr/>
        </p:nvSpPr>
        <p:spPr>
          <a:xfrm>
            <a:off x="6766617" y="6201233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직사각형 129"/>
          <p:cNvSpPr/>
          <p:nvPr/>
        </p:nvSpPr>
        <p:spPr>
          <a:xfrm>
            <a:off x="6766617" y="6011212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직각 삼각형 130"/>
          <p:cNvSpPr/>
          <p:nvPr/>
        </p:nvSpPr>
        <p:spPr>
          <a:xfrm rot="18873212">
            <a:off x="8799070" y="4917943"/>
            <a:ext cx="177566" cy="177566"/>
          </a:xfrm>
          <a:prstGeom prst="rtTriangle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막힌 원호 132"/>
          <p:cNvSpPr/>
          <p:nvPr/>
        </p:nvSpPr>
        <p:spPr>
          <a:xfrm rot="18129213">
            <a:off x="7895092" y="2787821"/>
            <a:ext cx="1944000" cy="1944000"/>
          </a:xfrm>
          <a:prstGeom prst="blockArc">
            <a:avLst>
              <a:gd name="adj1" fmla="val 6576436"/>
              <a:gd name="adj2" fmla="val 21511206"/>
              <a:gd name="adj3" fmla="val 4370"/>
            </a:avLst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4" name="막힌 원호 133"/>
          <p:cNvSpPr/>
          <p:nvPr/>
        </p:nvSpPr>
        <p:spPr>
          <a:xfrm rot="5400000">
            <a:off x="7860237" y="2755657"/>
            <a:ext cx="2001891" cy="2001891"/>
          </a:xfrm>
          <a:prstGeom prst="blockArc">
            <a:avLst>
              <a:gd name="adj1" fmla="val 10546067"/>
              <a:gd name="adj2" fmla="val 79346"/>
              <a:gd name="adj3" fmla="val 6447"/>
            </a:avLst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7974592" y="3820246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pc="100" dirty="0" smtClean="0">
                <a:solidFill>
                  <a:srgbClr val="525354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전문화와 개방화</a:t>
            </a:r>
            <a:endParaRPr lang="ko-KR" altLang="en-US" spc="100" dirty="0">
              <a:solidFill>
                <a:srgbClr val="525354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7946840" y="6201235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직사각형 139"/>
          <p:cNvSpPr/>
          <p:nvPr/>
        </p:nvSpPr>
        <p:spPr>
          <a:xfrm>
            <a:off x="7946840" y="6011214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직사각형 140"/>
          <p:cNvSpPr/>
          <p:nvPr/>
        </p:nvSpPr>
        <p:spPr>
          <a:xfrm>
            <a:off x="7946840" y="5821193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직사각형 143"/>
          <p:cNvSpPr/>
          <p:nvPr/>
        </p:nvSpPr>
        <p:spPr>
          <a:xfrm>
            <a:off x="8343080" y="6201235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직사각형 144"/>
          <p:cNvSpPr/>
          <p:nvPr/>
        </p:nvSpPr>
        <p:spPr>
          <a:xfrm>
            <a:off x="8343080" y="6011214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6" name="직사각형 145"/>
          <p:cNvSpPr/>
          <p:nvPr/>
        </p:nvSpPr>
        <p:spPr>
          <a:xfrm>
            <a:off x="8343080" y="5821193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직사각형 146"/>
          <p:cNvSpPr/>
          <p:nvPr/>
        </p:nvSpPr>
        <p:spPr>
          <a:xfrm>
            <a:off x="8343080" y="5631172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8" name="직사각형 147"/>
          <p:cNvSpPr/>
          <p:nvPr/>
        </p:nvSpPr>
        <p:spPr>
          <a:xfrm>
            <a:off x="8739320" y="6201235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직사각형 148"/>
          <p:cNvSpPr/>
          <p:nvPr/>
        </p:nvSpPr>
        <p:spPr>
          <a:xfrm>
            <a:off x="8739320" y="6011214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직사각형 149"/>
          <p:cNvSpPr/>
          <p:nvPr/>
        </p:nvSpPr>
        <p:spPr>
          <a:xfrm>
            <a:off x="8739320" y="5821193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1" name="직사각형 150"/>
          <p:cNvSpPr/>
          <p:nvPr/>
        </p:nvSpPr>
        <p:spPr>
          <a:xfrm>
            <a:off x="9135560" y="6201235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2" name="직사각형 151"/>
          <p:cNvSpPr/>
          <p:nvPr/>
        </p:nvSpPr>
        <p:spPr>
          <a:xfrm>
            <a:off x="9135560" y="6011214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5" name="직사각형 154"/>
          <p:cNvSpPr/>
          <p:nvPr/>
        </p:nvSpPr>
        <p:spPr>
          <a:xfrm>
            <a:off x="9531800" y="6201235"/>
            <a:ext cx="297063" cy="125521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직사각형 155"/>
          <p:cNvSpPr/>
          <p:nvPr/>
        </p:nvSpPr>
        <p:spPr>
          <a:xfrm>
            <a:off x="9531800" y="6011214"/>
            <a:ext cx="297063" cy="125521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4944" y="7553001"/>
            <a:ext cx="502111" cy="50211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1645" y="7614519"/>
            <a:ext cx="379074" cy="379074"/>
          </a:xfrm>
          <a:prstGeom prst="rect">
            <a:avLst/>
          </a:prstGeom>
        </p:spPr>
      </p:pic>
      <p:sp>
        <p:nvSpPr>
          <p:cNvPr id="158" name="직사각형 157"/>
          <p:cNvSpPr/>
          <p:nvPr/>
        </p:nvSpPr>
        <p:spPr>
          <a:xfrm>
            <a:off x="5976617" y="5628754"/>
            <a:ext cx="297063" cy="125521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9" name="직사각형 158"/>
          <p:cNvSpPr/>
          <p:nvPr/>
        </p:nvSpPr>
        <p:spPr>
          <a:xfrm>
            <a:off x="5979097" y="5436317"/>
            <a:ext cx="297063" cy="125521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0" name="직사각형 159"/>
          <p:cNvSpPr/>
          <p:nvPr/>
        </p:nvSpPr>
        <p:spPr>
          <a:xfrm>
            <a:off x="8739320" y="5628753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2" name="직사각형 161"/>
          <p:cNvSpPr/>
          <p:nvPr/>
        </p:nvSpPr>
        <p:spPr>
          <a:xfrm>
            <a:off x="9531800" y="5821189"/>
            <a:ext cx="297063" cy="125521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3" name="직사각형 162"/>
          <p:cNvSpPr/>
          <p:nvPr/>
        </p:nvSpPr>
        <p:spPr>
          <a:xfrm>
            <a:off x="9531800" y="5631164"/>
            <a:ext cx="297063" cy="125521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4" name="직사각형 163"/>
          <p:cNvSpPr/>
          <p:nvPr/>
        </p:nvSpPr>
        <p:spPr>
          <a:xfrm>
            <a:off x="9531800" y="5441139"/>
            <a:ext cx="297063" cy="125521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1" name="그림 80" descr="Provisional Government of the Republic of Korea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83" y="3148349"/>
            <a:ext cx="910866" cy="607393"/>
          </a:xfrm>
          <a:prstGeom prst="rect">
            <a:avLst/>
          </a:prstGeom>
        </p:spPr>
      </p:pic>
      <p:pic>
        <p:nvPicPr>
          <p:cNvPr id="86" name="그림 85" descr="日本國旗 - 維基百科，自由的百科全書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380" y="3187739"/>
            <a:ext cx="910866" cy="607393"/>
          </a:xfrm>
          <a:prstGeom prst="rect">
            <a:avLst/>
          </a:prstGeom>
        </p:spPr>
      </p:pic>
      <p:pic>
        <p:nvPicPr>
          <p:cNvPr id="87" name="그림 86" descr="파일:&lt;strong&gt;중국국기&lt;/strong&gt;.png - HUFS KContents Wiki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562" y="3178084"/>
            <a:ext cx="819871" cy="68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2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2" grpId="0" animBg="1"/>
      <p:bldP spid="2" grpId="0" animBg="1"/>
      <p:bldP spid="45" grpId="0"/>
      <p:bldP spid="80" grpId="0" animBg="1"/>
      <p:bldP spid="82" grpId="0" animBg="1"/>
      <p:bldP spid="83" grpId="0" animBg="1"/>
      <p:bldP spid="85" grpId="0"/>
      <p:bldP spid="109" grpId="0" animBg="1"/>
      <p:bldP spid="114" grpId="0" animBg="1"/>
      <p:bldP spid="118" grpId="0" animBg="1"/>
      <p:bldP spid="119" grpId="0" animBg="1"/>
      <p:bldP spid="120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9" grpId="0" animBg="1"/>
      <p:bldP spid="130" grpId="0" animBg="1"/>
      <p:bldP spid="131" grpId="0" animBg="1"/>
      <p:bldP spid="133" grpId="0" animBg="1"/>
      <p:bldP spid="134" grpId="0" animBg="1"/>
      <p:bldP spid="136" grpId="0"/>
      <p:bldP spid="139" grpId="0" animBg="1"/>
      <p:bldP spid="140" grpId="0" animBg="1"/>
      <p:bldP spid="141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5" grpId="0" animBg="1"/>
      <p:bldP spid="156" grpId="0" animBg="1"/>
      <p:bldP spid="158" grpId="0" animBg="1"/>
      <p:bldP spid="159" grpId="0" animBg="1"/>
      <p:bldP spid="160" grpId="0" animBg="1"/>
      <p:bldP spid="162" grpId="0" animBg="1"/>
      <p:bldP spid="163" grpId="0" animBg="1"/>
      <p:bldP spid="1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745846" y="1006258"/>
            <a:ext cx="4700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한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·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중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·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일 </a:t>
            </a:r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3</a:t>
            </a:r>
            <a:r>
              <a:rPr lang="ko-KR" altLang="en-US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國의 관료제의 비교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34619" y="516972"/>
            <a:ext cx="1869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03 CONTENTS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4683613" y="1614369"/>
            <a:ext cx="2691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b="1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 민족"/>
                <a:ea typeface="배달의민족 도현" panose="020B0600000101010101"/>
              </a:rPr>
              <a:t>한</a:t>
            </a:r>
            <a:r>
              <a:rPr lang="en-US" altLang="ko-KR" sz="1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도현" panose="020B0600000101010101"/>
              </a:rPr>
              <a:t>•</a:t>
            </a:r>
            <a:r>
              <a:rPr lang="ko-KR" altLang="en-US" sz="1400" b="1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 민족"/>
                <a:ea typeface="배달의민족 도현" panose="020B0600000101010101"/>
              </a:rPr>
              <a:t>중</a:t>
            </a:r>
            <a:r>
              <a:rPr lang="en-US" altLang="ko-KR" sz="1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도현" panose="020B0600000101010101"/>
              </a:rPr>
              <a:t>•</a:t>
            </a:r>
            <a:r>
              <a:rPr lang="ko-KR" altLang="en-US" sz="1400" b="1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 민족"/>
                <a:ea typeface="배달의민족 도현" panose="020B0600000101010101"/>
              </a:rPr>
              <a:t>일 </a:t>
            </a:r>
            <a:r>
              <a:rPr lang="en-US" altLang="ko-KR" sz="1400" b="1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/>
              </a:rPr>
              <a:t>3</a:t>
            </a:r>
            <a:r>
              <a:rPr lang="ko-KR" altLang="en-US" sz="1400" b="1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/>
              </a:rPr>
              <a:t>國의 관료제 </a:t>
            </a:r>
            <a:r>
              <a:rPr lang="ko-KR" altLang="en-US" sz="1400" b="1" spc="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/>
              </a:rPr>
              <a:t>생성배경</a:t>
            </a:r>
            <a:endParaRPr lang="ko-KR" altLang="en-US" sz="1400" b="1" spc="100" dirty="0">
              <a:solidFill>
                <a:schemeClr val="tx1">
                  <a:lumMod val="50000"/>
                  <a:lumOff val="50000"/>
                </a:schemeClr>
              </a:solidFill>
              <a:latin typeface="배달의민족 도현" panose="020B0600000101010101" pitchFamily="50" charset="-127"/>
              <a:ea typeface="배달의민족 도현" panose="020B0600000101010101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8006" y="7600417"/>
            <a:ext cx="407279" cy="407279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4944" y="7553001"/>
            <a:ext cx="502111" cy="50211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1645" y="7614519"/>
            <a:ext cx="379074" cy="379074"/>
          </a:xfrm>
          <a:prstGeom prst="rect">
            <a:avLst/>
          </a:prstGeom>
        </p:spPr>
      </p:pic>
      <p:sp>
        <p:nvSpPr>
          <p:cNvPr id="101" name="직사각형 100"/>
          <p:cNvSpPr/>
          <p:nvPr/>
        </p:nvSpPr>
        <p:spPr>
          <a:xfrm>
            <a:off x="458321" y="2653655"/>
            <a:ext cx="3083333" cy="2412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02" name="직선 연결선 101"/>
          <p:cNvCxnSpPr/>
          <p:nvPr/>
        </p:nvCxnSpPr>
        <p:spPr>
          <a:xfrm>
            <a:off x="453490" y="2534789"/>
            <a:ext cx="2501466" cy="0"/>
          </a:xfrm>
          <a:prstGeom prst="line">
            <a:avLst/>
          </a:prstGeom>
          <a:ln w="158750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그림 10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07" y="8636730"/>
            <a:ext cx="513191" cy="513191"/>
          </a:xfrm>
          <a:prstGeom prst="rect">
            <a:avLst/>
          </a:prstGeom>
        </p:spPr>
      </p:pic>
      <p:sp>
        <p:nvSpPr>
          <p:cNvPr id="105" name="직사각형 104"/>
          <p:cNvSpPr/>
          <p:nvPr/>
        </p:nvSpPr>
        <p:spPr>
          <a:xfrm>
            <a:off x="530648" y="3348606"/>
            <a:ext cx="2587568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미국으로부터 도입</a:t>
            </a:r>
            <a:endParaRPr lang="en-US" altLang="ko-KR" sz="20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자유민주주의 바탕으로 한</a:t>
            </a:r>
            <a:r>
              <a:rPr lang="en-US" altLang="ko-KR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/>
            </a:r>
            <a:br>
              <a:rPr lang="en-US" altLang="ko-KR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</a:br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민주적 관료제</a:t>
            </a:r>
            <a:endParaRPr lang="en-US" altLang="ko-KR" sz="20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직원공무원제와 </a:t>
            </a:r>
            <a:r>
              <a:rPr lang="ko-KR" altLang="en-US" sz="20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실적제를</a:t>
            </a:r>
            <a:r>
              <a:rPr lang="en-US" altLang="ko-KR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/>
            </a:r>
            <a:br>
              <a:rPr lang="en-US" altLang="ko-KR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</a:br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뼈대로 하고 있다</a:t>
            </a:r>
            <a:r>
              <a:rPr lang="en-US" altLang="ko-KR" sz="1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</a:p>
          <a:p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4554333" y="2653655"/>
            <a:ext cx="3235366" cy="2412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07" name="직선 연결선 106"/>
          <p:cNvCxnSpPr/>
          <p:nvPr/>
        </p:nvCxnSpPr>
        <p:spPr>
          <a:xfrm>
            <a:off x="4549502" y="2534789"/>
            <a:ext cx="2111180" cy="0"/>
          </a:xfrm>
          <a:prstGeom prst="line">
            <a:avLst/>
          </a:prstGeom>
          <a:ln w="158750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직사각형 109"/>
          <p:cNvSpPr/>
          <p:nvPr/>
        </p:nvSpPr>
        <p:spPr>
          <a:xfrm>
            <a:off x="4653904" y="3348606"/>
            <a:ext cx="313579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주아" panose="02020603020101020101"/>
              </a:rPr>
              <a:t>전후 내각제도 하에서</a:t>
            </a:r>
            <a:r>
              <a:rPr lang="en-US" altLang="ko-KR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주아" panose="02020603020101020101"/>
              </a:rPr>
              <a:t/>
            </a:r>
            <a:br>
              <a:rPr lang="en-US" altLang="ko-KR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주아" panose="02020603020101020101"/>
              </a:rPr>
            </a:br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주아" panose="02020603020101020101"/>
              </a:rPr>
              <a:t>생성</a:t>
            </a:r>
            <a:r>
              <a:rPr lang="en-US" altLang="ko-KR" sz="2000" dirty="0" smtClean="0"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주아" panose="02020603020101020101"/>
              </a:rPr>
              <a:t>·</a:t>
            </a:r>
            <a:r>
              <a:rPr lang="ko-KR" altLang="en-US" sz="2000" dirty="0" smtClean="0"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주아" panose="02020603020101020101"/>
              </a:rPr>
              <a:t>발전한 것</a:t>
            </a:r>
            <a:endParaRPr lang="en-US" altLang="ko-KR" sz="2000" dirty="0" smtClean="0">
              <a:solidFill>
                <a:schemeClr val="bg2">
                  <a:lumMod val="75000"/>
                </a:schemeClr>
              </a:solidFill>
              <a:latin typeface="배달의 민족"/>
              <a:ea typeface="배달의민족 주아" panose="02020603020101020101"/>
            </a:endParaRPr>
          </a:p>
          <a:p>
            <a:r>
              <a:rPr lang="ko-KR" altLang="en-US" sz="2000" dirty="0" smtClean="0"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주아" panose="02020603020101020101"/>
              </a:rPr>
              <a:t>관료조직의 </a:t>
            </a:r>
            <a:r>
              <a:rPr lang="ko-KR" altLang="en-US" sz="2000" dirty="0" err="1" smtClean="0"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주아" panose="02020603020101020101"/>
              </a:rPr>
              <a:t>특권집단화</a:t>
            </a:r>
            <a:r>
              <a:rPr lang="ko-KR" altLang="en-US" sz="2000" dirty="0" smtClean="0"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주아" panose="02020603020101020101"/>
              </a:rPr>
              <a:t> 현상</a:t>
            </a:r>
            <a:endParaRPr lang="en-US" altLang="ko-KR" sz="2000" dirty="0" smtClean="0">
              <a:solidFill>
                <a:schemeClr val="bg2">
                  <a:lumMod val="75000"/>
                </a:schemeClr>
              </a:solidFill>
              <a:latin typeface="배달의 민족"/>
              <a:ea typeface="배달의민족 주아" panose="02020603020101020101"/>
            </a:endParaRPr>
          </a:p>
          <a:p>
            <a:r>
              <a:rPr lang="ko-KR" altLang="en-US" sz="2000" dirty="0" smtClean="0"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주아" panose="02020603020101020101"/>
              </a:rPr>
              <a:t>관리는 천황의 복</a:t>
            </a:r>
            <a:endParaRPr lang="en-US" altLang="ko-KR" sz="2000" dirty="0">
              <a:solidFill>
                <a:schemeClr val="bg2">
                  <a:lumMod val="75000"/>
                </a:schemeClr>
              </a:solidFill>
              <a:latin typeface="배달의 민족"/>
              <a:ea typeface="배달의민족 주아" panose="02020603020101020101"/>
            </a:endParaRPr>
          </a:p>
          <a:p>
            <a:r>
              <a:rPr lang="ko-KR" altLang="en-US" sz="2000" dirty="0" smtClean="0">
                <a:solidFill>
                  <a:schemeClr val="bg2">
                    <a:lumMod val="75000"/>
                  </a:schemeClr>
                </a:solidFill>
                <a:latin typeface="배달의 민족"/>
                <a:ea typeface="배달의민족 주아" panose="02020603020101020101"/>
              </a:rPr>
              <a:t>국가운영을 위한 엘리트로 양성</a:t>
            </a:r>
            <a:endParaRPr lang="en-US" altLang="ko-KR" sz="2000" dirty="0">
              <a:solidFill>
                <a:schemeClr val="bg2">
                  <a:lumMod val="75000"/>
                </a:schemeClr>
              </a:solidFill>
              <a:latin typeface="배달의 민족"/>
              <a:ea typeface="배달의민족 주아" panose="02020603020101020101"/>
            </a:endParaRPr>
          </a:p>
        </p:txBody>
      </p:sp>
      <p:sp>
        <p:nvSpPr>
          <p:cNvPr id="111" name="직사각형 110"/>
          <p:cNvSpPr/>
          <p:nvPr/>
        </p:nvSpPr>
        <p:spPr>
          <a:xfrm>
            <a:off x="8650345" y="2653655"/>
            <a:ext cx="3083333" cy="2412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12" name="직선 연결선 111"/>
          <p:cNvCxnSpPr/>
          <p:nvPr/>
        </p:nvCxnSpPr>
        <p:spPr>
          <a:xfrm>
            <a:off x="8645514" y="2534789"/>
            <a:ext cx="2592383" cy="0"/>
          </a:xfrm>
          <a:prstGeom prst="line">
            <a:avLst/>
          </a:prstGeom>
          <a:ln w="158750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직사각형 114"/>
          <p:cNvSpPr/>
          <p:nvPr/>
        </p:nvSpPr>
        <p:spPr>
          <a:xfrm>
            <a:off x="8732141" y="3348606"/>
            <a:ext cx="300755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1978~1982</a:t>
            </a:r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</a:t>
            </a:r>
            <a:endParaRPr lang="en-US" altLang="ko-KR" sz="20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공무원인사제도 개혁</a:t>
            </a:r>
            <a:endParaRPr lang="en-US" altLang="ko-KR" sz="20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사회주의 </a:t>
            </a:r>
            <a:r>
              <a:rPr lang="ko-KR" altLang="en-US" sz="20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체제내의</a:t>
            </a:r>
            <a:r>
              <a:rPr lang="en-US" altLang="ko-KR" sz="2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/>
            </a:r>
            <a:br>
              <a:rPr lang="en-US" altLang="ko-KR" sz="2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</a:br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국가 목적을 달성</a:t>
            </a:r>
            <a:endParaRPr lang="en-US" altLang="ko-KR" sz="20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인민에의 봉사</a:t>
            </a:r>
            <a:r>
              <a:rPr lang="en-US" altLang="ko-KR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효율성</a:t>
            </a:r>
            <a:r>
              <a:rPr lang="en-US" altLang="ko-KR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개방성</a:t>
            </a:r>
            <a:endParaRPr lang="en-US" altLang="ko-KR" sz="2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116" name="그림 1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22" y="8632733"/>
            <a:ext cx="552322" cy="552322"/>
          </a:xfrm>
          <a:prstGeom prst="rect">
            <a:avLst/>
          </a:prstGeom>
        </p:spPr>
      </p:pic>
      <p:pic>
        <p:nvPicPr>
          <p:cNvPr id="117" name="그림 1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216112" y="8663985"/>
            <a:ext cx="529904" cy="458679"/>
          </a:xfrm>
          <a:prstGeom prst="rect">
            <a:avLst/>
          </a:prstGeom>
        </p:spPr>
      </p:pic>
      <p:grpSp>
        <p:nvGrpSpPr>
          <p:cNvPr id="121" name="그룹 120"/>
          <p:cNvGrpSpPr/>
          <p:nvPr/>
        </p:nvGrpSpPr>
        <p:grpSpPr>
          <a:xfrm>
            <a:off x="9033260" y="5575795"/>
            <a:ext cx="467418" cy="821010"/>
            <a:chOff x="8895601" y="5415212"/>
            <a:chExt cx="467418" cy="821010"/>
          </a:xfrm>
          <a:solidFill>
            <a:srgbClr val="FDE0DF"/>
          </a:solidFill>
        </p:grpSpPr>
        <p:sp>
          <p:nvSpPr>
            <p:cNvPr id="128" name="직사각형 127"/>
            <p:cNvSpPr/>
            <p:nvPr/>
          </p:nvSpPr>
          <p:spPr>
            <a:xfrm>
              <a:off x="8895601" y="6061388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32" name="직사각형 131"/>
            <p:cNvSpPr/>
            <p:nvPr/>
          </p:nvSpPr>
          <p:spPr>
            <a:xfrm>
              <a:off x="8895601" y="5738300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37" name="직사각형 136"/>
            <p:cNvSpPr/>
            <p:nvPr/>
          </p:nvSpPr>
          <p:spPr>
            <a:xfrm>
              <a:off x="8895601" y="5415212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38" name="그룹 137"/>
          <p:cNvGrpSpPr/>
          <p:nvPr/>
        </p:nvGrpSpPr>
        <p:grpSpPr>
          <a:xfrm>
            <a:off x="10266650" y="5575795"/>
            <a:ext cx="467418" cy="821010"/>
            <a:chOff x="10312537" y="5415212"/>
            <a:chExt cx="467418" cy="821010"/>
          </a:xfrm>
          <a:solidFill>
            <a:srgbClr val="FDE0DF"/>
          </a:solidFill>
        </p:grpSpPr>
        <p:sp>
          <p:nvSpPr>
            <p:cNvPr id="142" name="직사각형 141"/>
            <p:cNvSpPr/>
            <p:nvPr/>
          </p:nvSpPr>
          <p:spPr>
            <a:xfrm>
              <a:off x="10312537" y="6061388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43" name="직사각형 142"/>
            <p:cNvSpPr/>
            <p:nvPr/>
          </p:nvSpPr>
          <p:spPr>
            <a:xfrm>
              <a:off x="10312537" y="5738300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53" name="직사각형 152"/>
            <p:cNvSpPr/>
            <p:nvPr/>
          </p:nvSpPr>
          <p:spPr>
            <a:xfrm>
              <a:off x="10312537" y="5415212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54" name="그룹 153"/>
          <p:cNvGrpSpPr/>
          <p:nvPr/>
        </p:nvGrpSpPr>
        <p:grpSpPr>
          <a:xfrm>
            <a:off x="9649955" y="5252707"/>
            <a:ext cx="467418" cy="1144098"/>
            <a:chOff x="9604069" y="5092124"/>
            <a:chExt cx="467418" cy="1144098"/>
          </a:xfrm>
          <a:solidFill>
            <a:srgbClr val="FCC3C0"/>
          </a:solidFill>
        </p:grpSpPr>
        <p:sp>
          <p:nvSpPr>
            <p:cNvPr id="157" name="직사각형 156"/>
            <p:cNvSpPr/>
            <p:nvPr/>
          </p:nvSpPr>
          <p:spPr>
            <a:xfrm>
              <a:off x="9604069" y="6061388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9604069" y="5738300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9604069" y="5415212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9604069" y="5092124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67" name="그룹 166"/>
          <p:cNvGrpSpPr/>
          <p:nvPr/>
        </p:nvGrpSpPr>
        <p:grpSpPr>
          <a:xfrm>
            <a:off x="10883344" y="5252707"/>
            <a:ext cx="467418" cy="1144098"/>
            <a:chOff x="11021004" y="5092124"/>
            <a:chExt cx="467418" cy="1144098"/>
          </a:xfrm>
          <a:solidFill>
            <a:srgbClr val="FDE0DF"/>
          </a:solidFill>
        </p:grpSpPr>
        <p:sp>
          <p:nvSpPr>
            <p:cNvPr id="168" name="직사각형 167"/>
            <p:cNvSpPr/>
            <p:nvPr/>
          </p:nvSpPr>
          <p:spPr>
            <a:xfrm>
              <a:off x="11021004" y="6061388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11021004" y="5738300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11021004" y="5415212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11021004" y="5092124"/>
              <a:ext cx="467418" cy="174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175" name="직각 삼각형 174"/>
          <p:cNvSpPr/>
          <p:nvPr/>
        </p:nvSpPr>
        <p:spPr>
          <a:xfrm flipH="1">
            <a:off x="3322823" y="4839187"/>
            <a:ext cx="151192" cy="151192"/>
          </a:xfrm>
          <a:prstGeom prst="rtTriangle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6" name="직각 삼각형 175"/>
          <p:cNvSpPr/>
          <p:nvPr/>
        </p:nvSpPr>
        <p:spPr>
          <a:xfrm flipH="1">
            <a:off x="7530068" y="4848518"/>
            <a:ext cx="151192" cy="151192"/>
          </a:xfrm>
          <a:prstGeom prst="rtTriangle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7" name="직각 삼각형 176"/>
          <p:cNvSpPr/>
          <p:nvPr/>
        </p:nvSpPr>
        <p:spPr>
          <a:xfrm flipH="1">
            <a:off x="11532031" y="4839187"/>
            <a:ext cx="151192" cy="151192"/>
          </a:xfrm>
          <a:prstGeom prst="rtTriangle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8" name="직사각형 177"/>
          <p:cNvSpPr/>
          <p:nvPr/>
        </p:nvSpPr>
        <p:spPr>
          <a:xfrm>
            <a:off x="4937249" y="6221971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9" name="직사각형 178"/>
          <p:cNvSpPr/>
          <p:nvPr/>
        </p:nvSpPr>
        <p:spPr>
          <a:xfrm>
            <a:off x="4937249" y="5898883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0" name="직사각형 179"/>
          <p:cNvSpPr/>
          <p:nvPr/>
        </p:nvSpPr>
        <p:spPr>
          <a:xfrm>
            <a:off x="4937249" y="5575795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1" name="직사각형 180"/>
          <p:cNvSpPr/>
          <p:nvPr/>
        </p:nvSpPr>
        <p:spPr>
          <a:xfrm>
            <a:off x="6170639" y="6221971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2" name="직사각형 181"/>
          <p:cNvSpPr/>
          <p:nvPr/>
        </p:nvSpPr>
        <p:spPr>
          <a:xfrm>
            <a:off x="6170639" y="5898883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3" name="직사각형 182"/>
          <p:cNvSpPr/>
          <p:nvPr/>
        </p:nvSpPr>
        <p:spPr>
          <a:xfrm>
            <a:off x="6170639" y="5575795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4" name="직사각형 183"/>
          <p:cNvSpPr/>
          <p:nvPr/>
        </p:nvSpPr>
        <p:spPr>
          <a:xfrm>
            <a:off x="5553944" y="6221971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5" name="직사각형 184"/>
          <p:cNvSpPr/>
          <p:nvPr/>
        </p:nvSpPr>
        <p:spPr>
          <a:xfrm>
            <a:off x="5553944" y="5898883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6" name="직사각형 185"/>
          <p:cNvSpPr/>
          <p:nvPr/>
        </p:nvSpPr>
        <p:spPr>
          <a:xfrm>
            <a:off x="6787333" y="6221971"/>
            <a:ext cx="467418" cy="174834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7" name="직사각형 186"/>
          <p:cNvSpPr/>
          <p:nvPr/>
        </p:nvSpPr>
        <p:spPr>
          <a:xfrm>
            <a:off x="6787333" y="5898883"/>
            <a:ext cx="467418" cy="174834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8" name="직사각형 187"/>
          <p:cNvSpPr/>
          <p:nvPr/>
        </p:nvSpPr>
        <p:spPr>
          <a:xfrm>
            <a:off x="6787333" y="5575795"/>
            <a:ext cx="467418" cy="174834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9" name="직사각형 188"/>
          <p:cNvSpPr/>
          <p:nvPr/>
        </p:nvSpPr>
        <p:spPr>
          <a:xfrm>
            <a:off x="6787333" y="5252707"/>
            <a:ext cx="467418" cy="174834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0" name="직사각형 189"/>
          <p:cNvSpPr/>
          <p:nvPr/>
        </p:nvSpPr>
        <p:spPr>
          <a:xfrm>
            <a:off x="841238" y="6221971"/>
            <a:ext cx="467418" cy="174834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1" name="직사각형 190"/>
          <p:cNvSpPr/>
          <p:nvPr/>
        </p:nvSpPr>
        <p:spPr>
          <a:xfrm>
            <a:off x="841238" y="5898883"/>
            <a:ext cx="467418" cy="174834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2" name="직사각형 191"/>
          <p:cNvSpPr/>
          <p:nvPr/>
        </p:nvSpPr>
        <p:spPr>
          <a:xfrm>
            <a:off x="841238" y="5575795"/>
            <a:ext cx="467418" cy="174834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3" name="직사각형 192"/>
          <p:cNvSpPr/>
          <p:nvPr/>
        </p:nvSpPr>
        <p:spPr>
          <a:xfrm>
            <a:off x="2074628" y="6221971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4" name="직사각형 193"/>
          <p:cNvSpPr/>
          <p:nvPr/>
        </p:nvSpPr>
        <p:spPr>
          <a:xfrm>
            <a:off x="2074628" y="5898883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5" name="직사각형 194"/>
          <p:cNvSpPr/>
          <p:nvPr/>
        </p:nvSpPr>
        <p:spPr>
          <a:xfrm>
            <a:off x="2074628" y="5575795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6" name="직사각형 195"/>
          <p:cNvSpPr/>
          <p:nvPr/>
        </p:nvSpPr>
        <p:spPr>
          <a:xfrm>
            <a:off x="1457933" y="6221971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7" name="직사각형 196"/>
          <p:cNvSpPr/>
          <p:nvPr/>
        </p:nvSpPr>
        <p:spPr>
          <a:xfrm>
            <a:off x="1457933" y="5898883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8" name="직사각형 197"/>
          <p:cNvSpPr/>
          <p:nvPr/>
        </p:nvSpPr>
        <p:spPr>
          <a:xfrm>
            <a:off x="2691322" y="6221971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9" name="직사각형 198"/>
          <p:cNvSpPr/>
          <p:nvPr/>
        </p:nvSpPr>
        <p:spPr>
          <a:xfrm>
            <a:off x="2691322" y="5898883"/>
            <a:ext cx="467418" cy="174834"/>
          </a:xfrm>
          <a:prstGeom prst="rect">
            <a:avLst/>
          </a:prstGeom>
          <a:solidFill>
            <a:srgbClr val="FD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0" name="직사각형 199"/>
          <p:cNvSpPr/>
          <p:nvPr/>
        </p:nvSpPr>
        <p:spPr>
          <a:xfrm>
            <a:off x="843326" y="5252887"/>
            <a:ext cx="467418" cy="174834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1" name="그림 200" descr="Provisional Government of the Republic of Korea -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37" y="2877444"/>
            <a:ext cx="593190" cy="395557"/>
          </a:xfrm>
          <a:prstGeom prst="rect">
            <a:avLst/>
          </a:prstGeom>
        </p:spPr>
      </p:pic>
      <p:pic>
        <p:nvPicPr>
          <p:cNvPr id="202" name="그림 201" descr="日本國旗 - 維基百科，自由的百科全書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06" y="2877443"/>
            <a:ext cx="593190" cy="395557"/>
          </a:xfrm>
          <a:prstGeom prst="rect">
            <a:avLst/>
          </a:prstGeom>
        </p:spPr>
      </p:pic>
      <p:pic>
        <p:nvPicPr>
          <p:cNvPr id="203" name="그림 202" descr="파일:&lt;strong&gt;중국국기&lt;/strong&gt;.png - HUFS KContents Wik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846" y="2853375"/>
            <a:ext cx="533930" cy="44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7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5" grpId="0"/>
      <p:bldP spid="106" grpId="0" animBg="1"/>
      <p:bldP spid="110" grpId="0"/>
      <p:bldP spid="111" grpId="0" animBg="1"/>
      <p:bldP spid="115" grpId="0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3010</TotalTime>
  <Words>515</Words>
  <Application>Microsoft Office PowerPoint</Application>
  <PresentationFormat>와이드스크린</PresentationFormat>
  <Paragraphs>160</Paragraphs>
  <Slides>13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0" baseType="lpstr">
      <vt:lpstr>맑은 고딕</vt:lpstr>
      <vt:lpstr>배달의 민족</vt:lpstr>
      <vt:lpstr>배달의민족 도현</vt:lpstr>
      <vt:lpstr>배달의민족 주아</vt:lpstr>
      <vt:lpstr>Arial</vt:lpstr>
      <vt:lpstr>Bauhaus 93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HP</dc:creator>
  <cp:lastModifiedBy>first953@naver.com</cp:lastModifiedBy>
  <cp:revision>96</cp:revision>
  <dcterms:created xsi:type="dcterms:W3CDTF">2017-10-09T06:18:45Z</dcterms:created>
  <dcterms:modified xsi:type="dcterms:W3CDTF">2019-05-21T01:34:48Z</dcterms:modified>
</cp:coreProperties>
</file>