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6" r:id="rId3"/>
    <p:sldId id="262" r:id="rId4"/>
    <p:sldId id="263" r:id="rId5"/>
    <p:sldId id="257" r:id="rId6"/>
    <p:sldId id="260" r:id="rId7"/>
    <p:sldId id="268" r:id="rId8"/>
    <p:sldId id="265" r:id="rId9"/>
    <p:sldId id="269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유정 배" initials="유배" lastIdx="2" clrIdx="0">
    <p:extLst>
      <p:ext uri="{19B8F6BF-5375-455C-9EA6-DF929625EA0E}">
        <p15:presenceInfo xmlns:p15="http://schemas.microsoft.com/office/powerpoint/2012/main" userId="b95e49572d64f56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F42E1C-4E23-4004-9C8E-0FC96955777F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F8D24AD8-2304-4C7F-A343-F3CF75E6ADF5}">
      <dgm:prSet/>
      <dgm:spPr/>
      <dgm:t>
        <a:bodyPr/>
        <a:lstStyle/>
        <a:p>
          <a:pPr latinLnBrk="1"/>
          <a:r>
            <a:rPr lang="ko-KR" altLang="en-US" dirty="0"/>
            <a:t>적</a:t>
          </a:r>
          <a:endParaRPr lang="en-US" altLang="ko-KR" dirty="0"/>
        </a:p>
      </dgm:t>
    </dgm:pt>
    <dgm:pt modelId="{98D57300-4857-4B3F-94E5-E51E8D75A611}" type="parTrans" cxnId="{6C76B5F5-D284-4FB8-89BF-50EFDA405530}">
      <dgm:prSet/>
      <dgm:spPr/>
      <dgm:t>
        <a:bodyPr/>
        <a:lstStyle/>
        <a:p>
          <a:pPr latinLnBrk="1"/>
          <a:endParaRPr lang="ko-KR" altLang="en-US"/>
        </a:p>
      </dgm:t>
    </dgm:pt>
    <dgm:pt modelId="{98E7E262-6FA0-4ED4-A311-432CDFF71E0D}" type="sibTrans" cxnId="{6C76B5F5-D284-4FB8-89BF-50EFDA405530}">
      <dgm:prSet/>
      <dgm:spPr/>
      <dgm:t>
        <a:bodyPr/>
        <a:lstStyle/>
        <a:p>
          <a:pPr latinLnBrk="1"/>
          <a:endParaRPr lang="ko-KR" altLang="en-US"/>
        </a:p>
      </dgm:t>
    </dgm:pt>
    <dgm:pt modelId="{09BA9D2C-C324-4E00-91C6-007A021949DE}">
      <dgm:prSet/>
      <dgm:spPr/>
      <dgm:t>
        <a:bodyPr/>
        <a:lstStyle/>
        <a:p>
          <a:pPr latinLnBrk="1"/>
          <a:r>
            <a:rPr lang="ko-KR" altLang="en-US" dirty="0"/>
            <a:t>유</a:t>
          </a:r>
        </a:p>
      </dgm:t>
    </dgm:pt>
    <dgm:pt modelId="{CEECD832-7A33-47AE-B1EA-683D7F7B1A74}" type="parTrans" cxnId="{C437A477-1644-4BCF-9167-A0AE6D942AF0}">
      <dgm:prSet/>
      <dgm:spPr/>
      <dgm:t>
        <a:bodyPr/>
        <a:lstStyle/>
        <a:p>
          <a:pPr latinLnBrk="1"/>
          <a:endParaRPr lang="ko-KR" altLang="en-US"/>
        </a:p>
      </dgm:t>
    </dgm:pt>
    <dgm:pt modelId="{9EF9D9DF-5292-46AD-A56B-BB35F27893F8}" type="sibTrans" cxnId="{C437A477-1644-4BCF-9167-A0AE6D942AF0}">
      <dgm:prSet/>
      <dgm:spPr/>
      <dgm:t>
        <a:bodyPr/>
        <a:lstStyle/>
        <a:p>
          <a:pPr latinLnBrk="1"/>
          <a:endParaRPr lang="ko-KR" altLang="en-US"/>
        </a:p>
      </dgm:t>
    </dgm:pt>
    <dgm:pt modelId="{187A20DA-BA55-4918-815C-DDC154E9FA47}">
      <dgm:prSet/>
      <dgm:spPr/>
      <dgm:t>
        <a:bodyPr/>
        <a:lstStyle/>
        <a:p>
          <a:pPr latinLnBrk="1"/>
          <a:r>
            <a:rPr lang="ko-KR" altLang="en-US" dirty="0"/>
            <a:t>기</a:t>
          </a:r>
        </a:p>
      </dgm:t>
    </dgm:pt>
    <dgm:pt modelId="{F961C7EA-88F8-4F77-AB09-52335CA5A502}" type="parTrans" cxnId="{81BF7531-1C62-4A6F-AC3D-71B8756B05D0}">
      <dgm:prSet/>
      <dgm:spPr/>
      <dgm:t>
        <a:bodyPr/>
        <a:lstStyle/>
        <a:p>
          <a:pPr latinLnBrk="1"/>
          <a:endParaRPr lang="ko-KR" altLang="en-US"/>
        </a:p>
      </dgm:t>
    </dgm:pt>
    <dgm:pt modelId="{2595F0A8-3750-4AA8-BA59-3B4609E02C60}" type="sibTrans" cxnId="{81BF7531-1C62-4A6F-AC3D-71B8756B05D0}">
      <dgm:prSet/>
      <dgm:spPr/>
      <dgm:t>
        <a:bodyPr/>
        <a:lstStyle/>
        <a:p>
          <a:pPr latinLnBrk="1"/>
          <a:endParaRPr lang="ko-KR" altLang="en-US"/>
        </a:p>
      </dgm:t>
    </dgm:pt>
    <dgm:pt modelId="{CCDA52B2-1947-4F3A-98AF-EFFC411BF396}" type="pres">
      <dgm:prSet presAssocID="{D5F42E1C-4E23-4004-9C8E-0FC96955777F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FAA202-364C-4460-BB33-F050F08D2064}" type="pres">
      <dgm:prSet presAssocID="{F8D24AD8-2304-4C7F-A343-F3CF75E6ADF5}" presName="gear1" presStyleLbl="node1" presStyleIdx="0" presStyleCnt="3" custLinFactNeighborX="1453" custLinFactNeighborY="3147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886AC1D-DD03-4519-9A15-F6887830DDEA}" type="pres">
      <dgm:prSet presAssocID="{F8D24AD8-2304-4C7F-A343-F3CF75E6ADF5}" presName="gear1srcNode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40957F0F-73DF-477F-B462-DDF73A6421E9}" type="pres">
      <dgm:prSet presAssocID="{F8D24AD8-2304-4C7F-A343-F3CF75E6ADF5}" presName="gear1dstNode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4DDD4DC7-7353-4D91-B5B6-702EAFC39E0F}" type="pres">
      <dgm:prSet presAssocID="{187A20DA-BA55-4918-815C-DDC154E9FA47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FC1EC85-CDC7-4753-A73A-9E819D0916CE}" type="pres">
      <dgm:prSet presAssocID="{187A20DA-BA55-4918-815C-DDC154E9FA47}" presName="gear2srcNode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A3D91C36-F7BB-4581-BE31-395FE3168FF8}" type="pres">
      <dgm:prSet presAssocID="{187A20DA-BA55-4918-815C-DDC154E9FA47}" presName="gear2dstNode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E378A06E-D050-4E0F-87EA-C0E2035869C3}" type="pres">
      <dgm:prSet presAssocID="{09BA9D2C-C324-4E00-91C6-007A021949DE}" presName="gear3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D0933C7A-B18A-4F5E-8242-EF3281683C13}" type="pres">
      <dgm:prSet presAssocID="{09BA9D2C-C324-4E00-91C6-007A021949D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D6F1D8B-4414-442B-AE05-F0C2ADC84D67}" type="pres">
      <dgm:prSet presAssocID="{09BA9D2C-C324-4E00-91C6-007A021949DE}" presName="gear3srcNode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2FDE56EF-605D-4A46-A005-DAA398E62B3B}" type="pres">
      <dgm:prSet presAssocID="{09BA9D2C-C324-4E00-91C6-007A021949DE}" presName="gear3dstNode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E5929C15-FD75-487B-84BF-1D623CD6DCFE}" type="pres">
      <dgm:prSet presAssocID="{98E7E262-6FA0-4ED4-A311-432CDFF71E0D}" presName="connector1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5D094644-9D00-4F8E-BC68-B5803E78EC26}" type="pres">
      <dgm:prSet presAssocID="{2595F0A8-3750-4AA8-BA59-3B4609E02C60}" presName="connector2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75E3E54B-4A59-4395-B13D-7B9EBBDA50E3}" type="pres">
      <dgm:prSet presAssocID="{9EF9D9DF-5292-46AD-A56B-BB35F27893F8}" presName="connector3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</dgm:ptLst>
  <dgm:cxnLst>
    <dgm:cxn modelId="{FF045BB9-00DF-4929-98F3-8F9DA42E45CB}" type="presOf" srcId="{9EF9D9DF-5292-46AD-A56B-BB35F27893F8}" destId="{75E3E54B-4A59-4395-B13D-7B9EBBDA50E3}" srcOrd="0" destOrd="0" presId="urn:microsoft.com/office/officeart/2005/8/layout/gear1"/>
    <dgm:cxn modelId="{83662C29-FBE2-452B-A9A6-34A874774582}" type="presOf" srcId="{09BA9D2C-C324-4E00-91C6-007A021949DE}" destId="{D0933C7A-B18A-4F5E-8242-EF3281683C13}" srcOrd="1" destOrd="0" presId="urn:microsoft.com/office/officeart/2005/8/layout/gear1"/>
    <dgm:cxn modelId="{07D558C6-5129-4FFC-98FA-A674D4DEED15}" type="presOf" srcId="{F8D24AD8-2304-4C7F-A343-F3CF75E6ADF5}" destId="{40957F0F-73DF-477F-B462-DDF73A6421E9}" srcOrd="2" destOrd="0" presId="urn:microsoft.com/office/officeart/2005/8/layout/gear1"/>
    <dgm:cxn modelId="{35702C16-536E-42A9-80A9-62B806268E80}" type="presOf" srcId="{09BA9D2C-C324-4E00-91C6-007A021949DE}" destId="{E378A06E-D050-4E0F-87EA-C0E2035869C3}" srcOrd="0" destOrd="0" presId="urn:microsoft.com/office/officeart/2005/8/layout/gear1"/>
    <dgm:cxn modelId="{6C76B5F5-D284-4FB8-89BF-50EFDA405530}" srcId="{D5F42E1C-4E23-4004-9C8E-0FC96955777F}" destId="{F8D24AD8-2304-4C7F-A343-F3CF75E6ADF5}" srcOrd="0" destOrd="0" parTransId="{98D57300-4857-4B3F-94E5-E51E8D75A611}" sibTransId="{98E7E262-6FA0-4ED4-A311-432CDFF71E0D}"/>
    <dgm:cxn modelId="{760DB716-A14A-438A-97B6-BAA20A786C03}" type="presOf" srcId="{D5F42E1C-4E23-4004-9C8E-0FC96955777F}" destId="{CCDA52B2-1947-4F3A-98AF-EFFC411BF396}" srcOrd="0" destOrd="0" presId="urn:microsoft.com/office/officeart/2005/8/layout/gear1"/>
    <dgm:cxn modelId="{06684D8E-1EA8-4EB3-8ECC-0EADF32B85E4}" type="presOf" srcId="{187A20DA-BA55-4918-815C-DDC154E9FA47}" destId="{FFC1EC85-CDC7-4753-A73A-9E819D0916CE}" srcOrd="1" destOrd="0" presId="urn:microsoft.com/office/officeart/2005/8/layout/gear1"/>
    <dgm:cxn modelId="{5AFB1D2C-337D-4192-A67B-BA550923BA36}" type="presOf" srcId="{2595F0A8-3750-4AA8-BA59-3B4609E02C60}" destId="{5D094644-9D00-4F8E-BC68-B5803E78EC26}" srcOrd="0" destOrd="0" presId="urn:microsoft.com/office/officeart/2005/8/layout/gear1"/>
    <dgm:cxn modelId="{26E18D03-0A60-43C7-8AAB-1A89A1F07FF3}" type="presOf" srcId="{09BA9D2C-C324-4E00-91C6-007A021949DE}" destId="{2FDE56EF-605D-4A46-A005-DAA398E62B3B}" srcOrd="3" destOrd="0" presId="urn:microsoft.com/office/officeart/2005/8/layout/gear1"/>
    <dgm:cxn modelId="{4FB62A88-8759-4A7B-9D9E-84AEDBA0836D}" type="presOf" srcId="{F8D24AD8-2304-4C7F-A343-F3CF75E6ADF5}" destId="{6FFAA202-364C-4460-BB33-F050F08D2064}" srcOrd="0" destOrd="0" presId="urn:microsoft.com/office/officeart/2005/8/layout/gear1"/>
    <dgm:cxn modelId="{81BF7531-1C62-4A6F-AC3D-71B8756B05D0}" srcId="{D5F42E1C-4E23-4004-9C8E-0FC96955777F}" destId="{187A20DA-BA55-4918-815C-DDC154E9FA47}" srcOrd="1" destOrd="0" parTransId="{F961C7EA-88F8-4F77-AB09-52335CA5A502}" sibTransId="{2595F0A8-3750-4AA8-BA59-3B4609E02C60}"/>
    <dgm:cxn modelId="{6F47B6AB-FEAF-4883-BC5D-204BC9F500F7}" type="presOf" srcId="{98E7E262-6FA0-4ED4-A311-432CDFF71E0D}" destId="{E5929C15-FD75-487B-84BF-1D623CD6DCFE}" srcOrd="0" destOrd="0" presId="urn:microsoft.com/office/officeart/2005/8/layout/gear1"/>
    <dgm:cxn modelId="{B1DF16CE-69C6-4F0B-993A-539C2550ED48}" type="presOf" srcId="{09BA9D2C-C324-4E00-91C6-007A021949DE}" destId="{DD6F1D8B-4414-442B-AE05-F0C2ADC84D67}" srcOrd="2" destOrd="0" presId="urn:microsoft.com/office/officeart/2005/8/layout/gear1"/>
    <dgm:cxn modelId="{C437A477-1644-4BCF-9167-A0AE6D942AF0}" srcId="{D5F42E1C-4E23-4004-9C8E-0FC96955777F}" destId="{09BA9D2C-C324-4E00-91C6-007A021949DE}" srcOrd="2" destOrd="0" parTransId="{CEECD832-7A33-47AE-B1EA-683D7F7B1A74}" sibTransId="{9EF9D9DF-5292-46AD-A56B-BB35F27893F8}"/>
    <dgm:cxn modelId="{00FD983B-8F8E-45B7-9E5F-F4F57C99F131}" type="presOf" srcId="{187A20DA-BA55-4918-815C-DDC154E9FA47}" destId="{4DDD4DC7-7353-4D91-B5B6-702EAFC39E0F}" srcOrd="0" destOrd="0" presId="urn:microsoft.com/office/officeart/2005/8/layout/gear1"/>
    <dgm:cxn modelId="{7FFBC334-21CB-46A2-9C6D-D9C3F5472A4B}" type="presOf" srcId="{187A20DA-BA55-4918-815C-DDC154E9FA47}" destId="{A3D91C36-F7BB-4581-BE31-395FE3168FF8}" srcOrd="2" destOrd="0" presId="urn:microsoft.com/office/officeart/2005/8/layout/gear1"/>
    <dgm:cxn modelId="{B6B398DE-FEA3-4E52-B54F-7AAF766FCB69}" type="presOf" srcId="{F8D24AD8-2304-4C7F-A343-F3CF75E6ADF5}" destId="{A886AC1D-DD03-4519-9A15-F6887830DDEA}" srcOrd="1" destOrd="0" presId="urn:microsoft.com/office/officeart/2005/8/layout/gear1"/>
    <dgm:cxn modelId="{5DB429F7-51B4-4AE8-999A-98C904D49ACD}" type="presParOf" srcId="{CCDA52B2-1947-4F3A-98AF-EFFC411BF396}" destId="{6FFAA202-364C-4460-BB33-F050F08D2064}" srcOrd="0" destOrd="0" presId="urn:microsoft.com/office/officeart/2005/8/layout/gear1"/>
    <dgm:cxn modelId="{A94652CB-916F-4621-942D-72408DE940B6}" type="presParOf" srcId="{CCDA52B2-1947-4F3A-98AF-EFFC411BF396}" destId="{A886AC1D-DD03-4519-9A15-F6887830DDEA}" srcOrd="1" destOrd="0" presId="urn:microsoft.com/office/officeart/2005/8/layout/gear1"/>
    <dgm:cxn modelId="{159A1818-F490-4956-99E6-D716608A6DA9}" type="presParOf" srcId="{CCDA52B2-1947-4F3A-98AF-EFFC411BF396}" destId="{40957F0F-73DF-477F-B462-DDF73A6421E9}" srcOrd="2" destOrd="0" presId="urn:microsoft.com/office/officeart/2005/8/layout/gear1"/>
    <dgm:cxn modelId="{B65378C4-E943-4A01-AEE7-2B19C143A6E3}" type="presParOf" srcId="{CCDA52B2-1947-4F3A-98AF-EFFC411BF396}" destId="{4DDD4DC7-7353-4D91-B5B6-702EAFC39E0F}" srcOrd="3" destOrd="0" presId="urn:microsoft.com/office/officeart/2005/8/layout/gear1"/>
    <dgm:cxn modelId="{9CA2DD4F-7575-405A-A209-26605101C86E}" type="presParOf" srcId="{CCDA52B2-1947-4F3A-98AF-EFFC411BF396}" destId="{FFC1EC85-CDC7-4753-A73A-9E819D0916CE}" srcOrd="4" destOrd="0" presId="urn:microsoft.com/office/officeart/2005/8/layout/gear1"/>
    <dgm:cxn modelId="{2742B5CD-3CD7-4E62-B68D-759434E2C328}" type="presParOf" srcId="{CCDA52B2-1947-4F3A-98AF-EFFC411BF396}" destId="{A3D91C36-F7BB-4581-BE31-395FE3168FF8}" srcOrd="5" destOrd="0" presId="urn:microsoft.com/office/officeart/2005/8/layout/gear1"/>
    <dgm:cxn modelId="{203F3144-7ECC-4706-8801-F96EBC0AF4E9}" type="presParOf" srcId="{CCDA52B2-1947-4F3A-98AF-EFFC411BF396}" destId="{E378A06E-D050-4E0F-87EA-C0E2035869C3}" srcOrd="6" destOrd="0" presId="urn:microsoft.com/office/officeart/2005/8/layout/gear1"/>
    <dgm:cxn modelId="{A65FBB4F-F480-40BE-BA61-CE2042494097}" type="presParOf" srcId="{CCDA52B2-1947-4F3A-98AF-EFFC411BF396}" destId="{D0933C7A-B18A-4F5E-8242-EF3281683C13}" srcOrd="7" destOrd="0" presId="urn:microsoft.com/office/officeart/2005/8/layout/gear1"/>
    <dgm:cxn modelId="{30B111CC-0952-4E3C-806D-C9204697365F}" type="presParOf" srcId="{CCDA52B2-1947-4F3A-98AF-EFFC411BF396}" destId="{DD6F1D8B-4414-442B-AE05-F0C2ADC84D67}" srcOrd="8" destOrd="0" presId="urn:microsoft.com/office/officeart/2005/8/layout/gear1"/>
    <dgm:cxn modelId="{45FD8E1D-8E3B-4E54-9428-7A42057472B8}" type="presParOf" srcId="{CCDA52B2-1947-4F3A-98AF-EFFC411BF396}" destId="{2FDE56EF-605D-4A46-A005-DAA398E62B3B}" srcOrd="9" destOrd="0" presId="urn:microsoft.com/office/officeart/2005/8/layout/gear1"/>
    <dgm:cxn modelId="{16796542-8FF4-4115-84F0-0778C91F5188}" type="presParOf" srcId="{CCDA52B2-1947-4F3A-98AF-EFFC411BF396}" destId="{E5929C15-FD75-487B-84BF-1D623CD6DCFE}" srcOrd="10" destOrd="0" presId="urn:microsoft.com/office/officeart/2005/8/layout/gear1"/>
    <dgm:cxn modelId="{1BF85CCD-5F75-46E4-9140-5A41F6C92909}" type="presParOf" srcId="{CCDA52B2-1947-4F3A-98AF-EFFC411BF396}" destId="{5D094644-9D00-4F8E-BC68-B5803E78EC26}" srcOrd="11" destOrd="0" presId="urn:microsoft.com/office/officeart/2005/8/layout/gear1"/>
    <dgm:cxn modelId="{0D448786-96DA-4922-BE86-5F63199CED71}" type="presParOf" srcId="{CCDA52B2-1947-4F3A-98AF-EFFC411BF396}" destId="{75E3E54B-4A59-4395-B13D-7B9EBBDA50E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FAA202-364C-4460-BB33-F050F08D2064}">
      <dsp:nvSpPr>
        <dsp:cNvPr id="0" name=""/>
        <dsp:cNvSpPr/>
      </dsp:nvSpPr>
      <dsp:spPr>
        <a:xfrm>
          <a:off x="2022820" y="2378743"/>
          <a:ext cx="2472335" cy="2472335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/>
            <a:t>적</a:t>
          </a:r>
          <a:endParaRPr lang="en-US" altLang="ko-KR" sz="3800" kern="1200" dirty="0"/>
        </a:p>
      </dsp:txBody>
      <dsp:txXfrm>
        <a:off x="2519869" y="2957876"/>
        <a:ext cx="1478237" cy="1270831"/>
      </dsp:txXfrm>
    </dsp:sp>
    <dsp:sp modelId="{4DDD4DC7-7353-4D91-B5B6-702EAFC39E0F}">
      <dsp:nvSpPr>
        <dsp:cNvPr id="0" name=""/>
        <dsp:cNvSpPr/>
      </dsp:nvSpPr>
      <dsp:spPr>
        <a:xfrm>
          <a:off x="584370" y="1716568"/>
          <a:ext cx="1798062" cy="1798062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/>
            <a:t>기</a:t>
          </a:r>
        </a:p>
      </dsp:txBody>
      <dsp:txXfrm>
        <a:off x="1037038" y="2171971"/>
        <a:ext cx="892726" cy="887256"/>
      </dsp:txXfrm>
    </dsp:sp>
    <dsp:sp modelId="{E378A06E-D050-4E0F-87EA-C0E2035869C3}">
      <dsp:nvSpPr>
        <dsp:cNvPr id="0" name=""/>
        <dsp:cNvSpPr/>
      </dsp:nvSpPr>
      <dsp:spPr>
        <a:xfrm rot="20700000">
          <a:off x="1591468" y="476089"/>
          <a:ext cx="1761734" cy="176173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1689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800" kern="1200" dirty="0"/>
            <a:t>유</a:t>
          </a:r>
        </a:p>
      </dsp:txBody>
      <dsp:txXfrm rot="-20700000">
        <a:off x="1977868" y="862489"/>
        <a:ext cx="988934" cy="988934"/>
      </dsp:txXfrm>
    </dsp:sp>
    <dsp:sp modelId="{E5929C15-FD75-487B-84BF-1D623CD6DCFE}">
      <dsp:nvSpPr>
        <dsp:cNvPr id="0" name=""/>
        <dsp:cNvSpPr/>
      </dsp:nvSpPr>
      <dsp:spPr>
        <a:xfrm>
          <a:off x="1836026" y="1925982"/>
          <a:ext cx="3164589" cy="3164589"/>
        </a:xfrm>
        <a:prstGeom prst="circularArrow">
          <a:avLst>
            <a:gd name="adj1" fmla="val 4687"/>
            <a:gd name="adj2" fmla="val 299029"/>
            <a:gd name="adj3" fmla="val 2522932"/>
            <a:gd name="adj4" fmla="val 15846777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094644-9D00-4F8E-BC68-B5803E78EC26}">
      <dsp:nvSpPr>
        <dsp:cNvPr id="0" name=""/>
        <dsp:cNvSpPr/>
      </dsp:nvSpPr>
      <dsp:spPr>
        <a:xfrm>
          <a:off x="265936" y="1317434"/>
          <a:ext cx="2299272" cy="2299272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3E54B-4A59-4395-B13D-7B9EBBDA50E3}">
      <dsp:nvSpPr>
        <dsp:cNvPr id="0" name=""/>
        <dsp:cNvSpPr/>
      </dsp:nvSpPr>
      <dsp:spPr>
        <a:xfrm>
          <a:off x="1183961" y="88912"/>
          <a:ext cx="2479078" cy="247907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7182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886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6358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324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6804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1234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363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847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4260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658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E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95942-47D3-404C-B103-7B583040FA3D}" type="datetimeFigureOut">
              <a:rPr lang="ko-KR" altLang="en-US" smtClean="0"/>
              <a:t>2019-05-21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626AC-2772-4801-AC0D-6CFD678F46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762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iRNzE6nmA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aily.co.kr/news/read?newsId=01177526616156552&amp;mediaCodeNo=257&amp;OutLnkChk=Y" TargetMode="External"/><Relationship Id="rId2" Type="http://schemas.openxmlformats.org/officeDocument/2006/relationships/hyperlink" Target="https://blog.naver.com/ohohoms/9003165566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ews.joins.com/article/22215435" TargetMode="External"/><Relationship Id="rId5" Type="http://schemas.openxmlformats.org/officeDocument/2006/relationships/hyperlink" Target="https://blog.naver.com/wooramzzz/220436166184" TargetMode="External"/><Relationship Id="rId4" Type="http://schemas.openxmlformats.org/officeDocument/2006/relationships/hyperlink" Target="https://news.joins.com/article/2295933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8617495" y="-989494"/>
            <a:ext cx="769575" cy="769575"/>
          </a:xfrm>
          <a:prstGeom prst="rect">
            <a:avLst/>
          </a:prstGeom>
          <a:solidFill>
            <a:srgbClr val="FCC3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0019960" y="-989494"/>
            <a:ext cx="769575" cy="769575"/>
          </a:xfrm>
          <a:prstGeom prst="rect">
            <a:avLst/>
          </a:prstGeom>
          <a:solidFill>
            <a:srgbClr val="F7EE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1422425" y="-989494"/>
            <a:ext cx="769575" cy="769575"/>
          </a:xfrm>
          <a:prstGeom prst="rect">
            <a:avLst/>
          </a:prstGeom>
          <a:solidFill>
            <a:srgbClr val="8C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3339873" y="1890867"/>
            <a:ext cx="649197" cy="144000"/>
          </a:xfrm>
          <a:prstGeom prst="rect">
            <a:avLst/>
          </a:prstGeom>
          <a:solidFill>
            <a:srgbClr val="FCC3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 rot="16200000">
            <a:off x="10183356" y="171839"/>
            <a:ext cx="487680" cy="144000"/>
          </a:xfrm>
          <a:prstGeom prst="rect">
            <a:avLst/>
          </a:prstGeom>
          <a:solidFill>
            <a:srgbClr val="FCC3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 rot="16200000">
            <a:off x="8395449" y="4543205"/>
            <a:ext cx="822018" cy="142157"/>
          </a:xfrm>
          <a:prstGeom prst="rect">
            <a:avLst/>
          </a:prstGeom>
          <a:solidFill>
            <a:srgbClr val="FCC3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845223" y="2204720"/>
            <a:ext cx="45015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600" dirty="0"/>
              <a:t>관료제의 인사시스템</a:t>
            </a:r>
            <a:endParaRPr lang="ko-KR" altLang="en-US" sz="3600" dirty="0">
              <a:solidFill>
                <a:schemeClr val="tx1">
                  <a:lumMod val="65000"/>
                  <a:lumOff val="35000"/>
                </a:schemeClr>
              </a:solidFill>
              <a:latin typeface="배달의민족 도현" panose="020B0600000101010101" pitchFamily="50" charset="-127"/>
              <a:ea typeface="배달의민족 도현" panose="020B0600000101010101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-1" y="4185747"/>
            <a:ext cx="516255" cy="144000"/>
          </a:xfrm>
          <a:prstGeom prst="rect">
            <a:avLst/>
          </a:prstGeom>
          <a:solidFill>
            <a:srgbClr val="FCC3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6879556" y="4106429"/>
            <a:ext cx="20489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4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조 </a:t>
            </a:r>
            <a:r>
              <a:rPr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2131****</a:t>
            </a:r>
            <a:r>
              <a:rPr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 </a:t>
            </a:r>
            <a:r>
              <a:rPr lang="ko-KR" alt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무역학과 </a:t>
            </a:r>
            <a:r>
              <a:rPr lang="ko-KR" altLang="en-U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배</a:t>
            </a:r>
            <a:r>
              <a:rPr lang="en-US" altLang="ko-K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*</a:t>
            </a:r>
            <a:r>
              <a:rPr lang="ko-KR" altLang="en-U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현</a:t>
            </a:r>
            <a:endParaRPr lang="ko-KR" altLang="en-US" sz="1200" b="1" dirty="0">
              <a:solidFill>
                <a:schemeClr val="tx1">
                  <a:lumMod val="50000"/>
                  <a:lumOff val="50000"/>
                </a:schemeClr>
              </a:solidFill>
              <a:latin typeface="배달의민족 도현" panose="020B0600000101010101" pitchFamily="50" charset="-127"/>
              <a:ea typeface="배달의민족 도현" panose="020B0600000101010101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02200" y="2850928"/>
            <a:ext cx="2488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FEAT. </a:t>
            </a:r>
            <a:r>
              <a:rPr lang="ko-KR" alt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배달의민족 도현" panose="020B0600000101010101" pitchFamily="50" charset="-127"/>
                <a:ea typeface="배달의민족 도현" panose="020B0600000101010101" pitchFamily="50" charset="-127"/>
              </a:rPr>
              <a:t>조이름적으시오</a:t>
            </a:r>
            <a:endParaRPr lang="ko-KR" altLang="en-US" dirty="0">
              <a:solidFill>
                <a:schemeClr val="tx1">
                  <a:lumMod val="65000"/>
                  <a:lumOff val="35000"/>
                </a:schemeClr>
              </a:solidFill>
              <a:latin typeface="배달의민족 도현" panose="020B0600000101010101" pitchFamily="50" charset="-127"/>
              <a:ea typeface="배달의민족 도현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8247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527FA5-F1FB-4572-B454-5B769E939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1360"/>
            <a:ext cx="10515600" cy="1325563"/>
          </a:xfrm>
        </p:spPr>
        <p:txBody>
          <a:bodyPr>
            <a:normAutofit/>
          </a:bodyPr>
          <a:lstStyle/>
          <a:p>
            <a:r>
              <a:rPr lang="ko-KR" altLang="en-US" sz="3600" dirty="0"/>
              <a:t>파견근무제도 </a:t>
            </a:r>
            <a:r>
              <a:rPr lang="ko-KR" altLang="en-US" sz="3600" dirty="0" err="1"/>
              <a:t>슈코</a:t>
            </a:r>
            <a:r>
              <a:rPr lang="en-US" altLang="ko-KR" sz="3600" dirty="0"/>
              <a:t>(</a:t>
            </a:r>
            <a:r>
              <a:rPr lang="ko-KR" altLang="en-US" sz="3600" dirty="0"/>
              <a:t>出向</a:t>
            </a:r>
            <a:r>
              <a:rPr lang="en-US" altLang="ko-KR" sz="3600" dirty="0"/>
              <a:t>)</a:t>
            </a:r>
            <a:endParaRPr lang="ko-KR" altLang="en-US" sz="36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639080C-C8BD-4F87-9CE3-C142A7DC1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dirty="0"/>
              <a:t>성</a:t>
            </a:r>
            <a:r>
              <a:rPr lang="en-US" altLang="ko-KR" sz="2000" dirty="0"/>
              <a:t>·</a:t>
            </a:r>
            <a:r>
              <a:rPr lang="ko-KR" altLang="en-US" sz="2000" dirty="0"/>
              <a:t>청간</a:t>
            </a:r>
            <a:r>
              <a:rPr lang="en-US" altLang="ko-KR" sz="2000" dirty="0"/>
              <a:t>,</a:t>
            </a:r>
            <a:r>
              <a:rPr lang="ko-KR" altLang="en-US" sz="2000" dirty="0"/>
              <a:t> 지방 또는 정부와 민간기관</a:t>
            </a:r>
            <a:r>
              <a:rPr lang="en-US" altLang="ko-KR" sz="2000" dirty="0"/>
              <a:t>,</a:t>
            </a:r>
            <a:r>
              <a:rPr lang="ko-KR" altLang="en-US" sz="2000" dirty="0"/>
              <a:t>기업과 협력업체 사이에 인사를 주고 받는 제도</a:t>
            </a:r>
            <a:endParaRPr lang="en-US" altLang="ko-KR" sz="2000" dirty="0"/>
          </a:p>
          <a:p>
            <a:endParaRPr lang="en-US" altLang="ko-KR" sz="2000" dirty="0"/>
          </a:p>
          <a:p>
            <a:r>
              <a:rPr lang="ko-KR" altLang="en-US" sz="2000" dirty="0"/>
              <a:t>본적</a:t>
            </a:r>
            <a:r>
              <a:rPr lang="en-US" altLang="ko-KR" sz="2000" dirty="0"/>
              <a:t>(</a:t>
            </a:r>
            <a:r>
              <a:rPr lang="ko-KR" altLang="en-US" sz="2000" dirty="0"/>
              <a:t>籍</a:t>
            </a:r>
            <a:r>
              <a:rPr lang="en-US" altLang="ko-KR" sz="2000" dirty="0"/>
              <a:t>)</a:t>
            </a:r>
            <a:r>
              <a:rPr lang="ko-KR" altLang="en-US" sz="2000" dirty="0"/>
              <a:t>은 본사에 두고 근무는 협력사에서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2000" dirty="0"/>
          </a:p>
          <a:p>
            <a:r>
              <a:rPr lang="ko-KR" altLang="en-US" sz="2000" dirty="0"/>
              <a:t>장래의 간부급 공무원의</a:t>
            </a:r>
            <a:r>
              <a:rPr lang="en-US" altLang="ko-KR" sz="2000" dirty="0"/>
              <a:t> </a:t>
            </a:r>
            <a:r>
              <a:rPr lang="ko-KR" altLang="en-US" sz="2000" dirty="0"/>
              <a:t>많은 경험을 통해 신장을 도모한다는 취지에서 여러 부서를 옮겨 다니며 </a:t>
            </a:r>
            <a:r>
              <a:rPr lang="ko-KR" altLang="en-US" sz="2000" dirty="0" err="1"/>
              <a:t>근무하게하는</a:t>
            </a:r>
            <a:r>
              <a:rPr lang="ko-KR" altLang="en-US" sz="2000" dirty="0"/>
              <a:t> 인사 방법</a:t>
            </a:r>
            <a:r>
              <a:rPr lang="en-US" altLang="ko-KR" sz="2000" dirty="0"/>
              <a:t>(</a:t>
            </a:r>
            <a:r>
              <a:rPr lang="ko-KR" altLang="en-US" sz="2000" dirty="0"/>
              <a:t>관행</a:t>
            </a:r>
            <a:r>
              <a:rPr lang="en-US" altLang="ko-KR" sz="2000" dirty="0"/>
              <a:t>)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36790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3CD994BD-0DDC-4202-813A-38F6FEE32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252" y="162267"/>
            <a:ext cx="7062926" cy="531184"/>
          </a:xfrm>
        </p:spPr>
        <p:txBody>
          <a:bodyPr>
            <a:noAutofit/>
          </a:bodyPr>
          <a:lstStyle/>
          <a:p>
            <a:r>
              <a:rPr lang="ko-KR" altLang="en-US" sz="3600" dirty="0"/>
              <a:t>파견근무제도 </a:t>
            </a:r>
            <a:r>
              <a:rPr lang="ko-KR" altLang="en-US" sz="3600" dirty="0" err="1"/>
              <a:t>슈코</a:t>
            </a:r>
            <a:r>
              <a:rPr lang="en-US" altLang="ko-KR" sz="3600" dirty="0"/>
              <a:t>(</a:t>
            </a:r>
            <a:r>
              <a:rPr lang="ko-KR" altLang="en-US" sz="3600" dirty="0"/>
              <a:t>出向</a:t>
            </a:r>
            <a:r>
              <a:rPr lang="en-US" altLang="ko-KR" sz="3600" dirty="0"/>
              <a:t>)</a:t>
            </a:r>
            <a:endParaRPr lang="ko-KR" altLang="en-US" sz="3600" dirty="0"/>
          </a:p>
        </p:txBody>
      </p:sp>
      <p:pic>
        <p:nvPicPr>
          <p:cNvPr id="7" name="내용 개체 틀 4">
            <a:extLst>
              <a:ext uri="{FF2B5EF4-FFF2-40B4-BE49-F238E27FC236}">
                <a16:creationId xmlns:a16="http://schemas.microsoft.com/office/drawing/2014/main" id="{8227891A-D6E3-41B7-9E06-2E9EC8FA772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/>
          <a:srcRect l="10558" t="18174" r="50000" b="9787"/>
          <a:stretch/>
        </p:blipFill>
        <p:spPr>
          <a:xfrm>
            <a:off x="6288750" y="1074615"/>
            <a:ext cx="5654675" cy="3962400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FC7A3FD7-FB80-46DE-B1B2-E4AD4A272FFD}"/>
              </a:ext>
            </a:extLst>
          </p:cNvPr>
          <p:cNvSpPr/>
          <p:nvPr/>
        </p:nvSpPr>
        <p:spPr>
          <a:xfrm>
            <a:off x="36991" y="2052929"/>
            <a:ext cx="609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1600" b="0" i="0" dirty="0">
                <a:solidFill>
                  <a:srgbClr val="00B050"/>
                </a:solidFill>
                <a:effectLst/>
                <a:latin typeface="Tahoma" panose="020B0604030504040204" pitchFamily="34" charset="0"/>
              </a:rPr>
              <a:t>지난 </a:t>
            </a:r>
            <a:r>
              <a:rPr lang="en-US" altLang="ko-KR" sz="1600" b="0" i="0" dirty="0">
                <a:solidFill>
                  <a:srgbClr val="00B050"/>
                </a:solidFill>
                <a:effectLst/>
                <a:latin typeface="Tahoma" panose="020B0604030504040204" pitchFamily="34" charset="0"/>
              </a:rPr>
              <a:t>2014</a:t>
            </a:r>
            <a:r>
              <a:rPr lang="ko-KR" altLang="en-US" sz="1600" b="0" i="0" dirty="0">
                <a:solidFill>
                  <a:srgbClr val="00B050"/>
                </a:solidFill>
                <a:effectLst/>
                <a:latin typeface="Tahoma" panose="020B0604030504040204" pitchFamily="34" charset="0"/>
              </a:rPr>
              <a:t>년 전 세계 자동차 제조사 사상 최초로 </a:t>
            </a:r>
            <a:r>
              <a:rPr lang="en-US" altLang="ko-KR" sz="1600" b="0" i="0" dirty="0">
                <a:solidFill>
                  <a:srgbClr val="00B050"/>
                </a:solidFill>
                <a:effectLst/>
                <a:latin typeface="Tahoma" panose="020B0604030504040204" pitchFamily="34" charset="0"/>
              </a:rPr>
              <a:t>1000</a:t>
            </a:r>
            <a:r>
              <a:rPr lang="ko-KR" altLang="en-US" sz="1600" b="0" i="0" dirty="0">
                <a:solidFill>
                  <a:srgbClr val="00B050"/>
                </a:solidFill>
                <a:effectLst/>
                <a:latin typeface="Tahoma" panose="020B0604030504040204" pitchFamily="34" charset="0"/>
              </a:rPr>
              <a:t>만대 판매를 돌파한 바 있다</a:t>
            </a:r>
            <a:r>
              <a:rPr lang="en-US" altLang="ko-KR" sz="1600" b="0" i="0" dirty="0">
                <a:solidFill>
                  <a:srgbClr val="00B050"/>
                </a:solidFill>
                <a:effectLst/>
                <a:latin typeface="Tahoma" panose="020B0604030504040204" pitchFamily="34" charset="0"/>
              </a:rPr>
              <a:t>. </a:t>
            </a:r>
            <a:endParaRPr lang="ko-KR" altLang="en-US" dirty="0">
              <a:solidFill>
                <a:srgbClr val="00B050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1359F99-CA91-430D-BC5D-0BAF2E4D06D8}"/>
              </a:ext>
            </a:extLst>
          </p:cNvPr>
          <p:cNvSpPr/>
          <p:nvPr/>
        </p:nvSpPr>
        <p:spPr>
          <a:xfrm>
            <a:off x="0" y="2637704"/>
            <a:ext cx="6096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성장성이 큰 아프리카 시장을 개척하기 위한 전략으로</a:t>
            </a: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 </a:t>
            </a: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부품업체로 이직했던 </a:t>
            </a:r>
            <a:r>
              <a:rPr lang="ko-KR" altLang="en-US" sz="1600" b="0" i="0" dirty="0">
                <a:solidFill>
                  <a:srgbClr val="00B050"/>
                </a:solidFill>
                <a:effectLst/>
                <a:latin typeface="Tahoma" panose="020B0604030504040204" pitchFamily="34" charset="0"/>
              </a:rPr>
              <a:t>전직 멤버를 다시 영입하며 부품사와 연계도 강화</a:t>
            </a: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했다</a:t>
            </a: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.</a:t>
            </a:r>
          </a:p>
          <a:p>
            <a:endParaRPr lang="en-US" altLang="ko-KR" sz="1600" dirty="0">
              <a:solidFill>
                <a:srgbClr val="3C3E40"/>
              </a:solidFill>
              <a:latin typeface="Tahoma" panose="020B0604030504040204" pitchFamily="34" charset="0"/>
            </a:endParaRPr>
          </a:p>
          <a:p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김태기 단국대 경제학과 교수는 “도요타가 적</a:t>
            </a: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(</a:t>
            </a: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籍</a:t>
            </a: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)</a:t>
            </a: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은 본사에 두고 협력사에 근무하는 </a:t>
            </a:r>
            <a:r>
              <a:rPr lang="ko-KR" altLang="en-US" sz="1600" b="0" i="0" dirty="0" err="1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슈코</a:t>
            </a: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(</a:t>
            </a: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出向</a:t>
            </a: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)</a:t>
            </a: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제도를 운영하는 </a:t>
            </a:r>
            <a:r>
              <a:rPr lang="ko-KR" altLang="en-US" sz="1700" b="1" i="0" u="sng" dirty="0">
                <a:solidFill>
                  <a:srgbClr val="FF0000"/>
                </a:solidFill>
                <a:effectLst/>
                <a:latin typeface="Tahoma" panose="020B0604030504040204" pitchFamily="34" charset="0"/>
              </a:rPr>
              <a:t>이유는 부품사와 톱니바퀴처럼 신규 전략을 추진할 수 있기 </a:t>
            </a:r>
            <a:r>
              <a:rPr lang="ko-KR" altLang="en-US" sz="1700" b="1" i="0" u="sng" dirty="0" err="1">
                <a:solidFill>
                  <a:srgbClr val="FF0000"/>
                </a:solidFill>
                <a:effectLst/>
                <a:latin typeface="Tahoma" panose="020B0604030504040204" pitchFamily="34" charset="0"/>
              </a:rPr>
              <a:t>때문</a:t>
            </a:r>
            <a:r>
              <a:rPr lang="ko-KR" altLang="en-US" sz="1600" b="0" i="0" dirty="0" err="1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”이라고</a:t>
            </a: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 설명했다</a:t>
            </a: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. </a:t>
            </a: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[</a:t>
            </a: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출처</a:t>
            </a: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: </a:t>
            </a: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중앙일보</a:t>
            </a: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] 5</a:t>
            </a: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년 연속 </a:t>
            </a: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1000</a:t>
            </a: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만대 판매한 </a:t>
            </a:r>
            <a:r>
              <a:rPr lang="ko-KR" altLang="en-US" sz="1600" b="0" i="0" dirty="0" err="1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도요타</a:t>
            </a:r>
            <a:r>
              <a:rPr lang="en-US" altLang="ko-KR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, </a:t>
            </a:r>
            <a:r>
              <a:rPr lang="ko-KR" altLang="en-US" sz="1600" b="0" i="0" dirty="0">
                <a:solidFill>
                  <a:srgbClr val="3C3E40"/>
                </a:solidFill>
                <a:effectLst/>
                <a:latin typeface="Tahoma" panose="020B0604030504040204" pitchFamily="34" charset="0"/>
              </a:rPr>
              <a:t>현대차는</a:t>
            </a:r>
            <a:endParaRPr lang="ko-KR" altLang="en-US" sz="1600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03471879-854F-4B05-84C4-22F3D396917E}"/>
              </a:ext>
            </a:extLst>
          </p:cNvPr>
          <p:cNvSpPr/>
          <p:nvPr/>
        </p:nvSpPr>
        <p:spPr>
          <a:xfrm>
            <a:off x="55487" y="896309"/>
            <a:ext cx="613151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>
                <a:solidFill>
                  <a:srgbClr val="3C3E40"/>
                </a:solidFill>
                <a:latin typeface="Tahoma" panose="020B0604030504040204" pitchFamily="34" charset="0"/>
              </a:rPr>
              <a:t>일본 </a:t>
            </a:r>
            <a:r>
              <a:rPr lang="ko-KR" altLang="en-US" sz="1600" dirty="0" err="1">
                <a:solidFill>
                  <a:srgbClr val="3C3E40"/>
                </a:solidFill>
                <a:latin typeface="Tahoma" panose="020B0604030504040204" pitchFamily="34" charset="0"/>
              </a:rPr>
              <a:t>도요타</a:t>
            </a:r>
            <a:r>
              <a:rPr lang="ko-KR" altLang="en-US" sz="1600" dirty="0">
                <a:solidFill>
                  <a:srgbClr val="3C3E40"/>
                </a:solidFill>
                <a:latin typeface="Tahoma" panose="020B0604030504040204" pitchFamily="34" charset="0"/>
              </a:rPr>
              <a:t> 자동차그룹의 올해 글로벌 판매 대수가 </a:t>
            </a:r>
            <a:r>
              <a:rPr lang="en-US" altLang="ko-KR" sz="1600" dirty="0">
                <a:solidFill>
                  <a:srgbClr val="3C3E40"/>
                </a:solidFill>
                <a:latin typeface="Tahoma" panose="020B0604030504040204" pitchFamily="34" charset="0"/>
              </a:rPr>
              <a:t>1000</a:t>
            </a:r>
            <a:r>
              <a:rPr lang="ko-KR" altLang="en-US" sz="1600" dirty="0">
                <a:solidFill>
                  <a:srgbClr val="3C3E40"/>
                </a:solidFill>
                <a:latin typeface="Tahoma" panose="020B0604030504040204" pitchFamily="34" charset="0"/>
              </a:rPr>
              <a:t>만대를 돌파할 가능성이 매우 커졌다</a:t>
            </a:r>
            <a:r>
              <a:rPr lang="en-US" altLang="ko-KR" sz="1600" dirty="0">
                <a:solidFill>
                  <a:srgbClr val="3C3E40"/>
                </a:solidFill>
                <a:latin typeface="Tahoma" panose="020B0604030504040204" pitchFamily="34" charset="0"/>
              </a:rPr>
              <a:t>. </a:t>
            </a:r>
            <a:r>
              <a:rPr lang="ko-KR" altLang="en-US" sz="1600" dirty="0">
                <a:solidFill>
                  <a:srgbClr val="3C3E40"/>
                </a:solidFill>
                <a:latin typeface="Tahoma" panose="020B0604030504040204" pitchFamily="34" charset="0"/>
              </a:rPr>
              <a:t>글로벌 판매 대수가 감소한 현대차그룹과 명확히 대비된다</a:t>
            </a:r>
            <a:r>
              <a:rPr lang="en-US" altLang="ko-KR" sz="1600" dirty="0">
                <a:solidFill>
                  <a:srgbClr val="3C3E40"/>
                </a:solidFill>
                <a:latin typeface="Tahoma" panose="020B0604030504040204" pitchFamily="34" charset="0"/>
              </a:rPr>
              <a:t>. </a:t>
            </a:r>
            <a:r>
              <a:rPr lang="en-US" altLang="ko-KR" dirty="0"/>
              <a:t>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875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제목 1">
            <a:extLst>
              <a:ext uri="{FF2B5EF4-FFF2-40B4-BE49-F238E27FC236}">
                <a16:creationId xmlns:a16="http://schemas.microsoft.com/office/drawing/2014/main" id="{EC11DE71-2627-43CD-9B41-9A06AB828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5350"/>
            <a:ext cx="10515600" cy="1325563"/>
          </a:xfrm>
        </p:spPr>
        <p:txBody>
          <a:bodyPr>
            <a:normAutofit/>
          </a:bodyPr>
          <a:lstStyle/>
          <a:p>
            <a:r>
              <a:rPr lang="ko-KR" altLang="en-US" sz="3600" dirty="0"/>
              <a:t>파견근무제도 </a:t>
            </a:r>
            <a:r>
              <a:rPr lang="ko-KR" altLang="en-US" sz="3600" dirty="0" err="1"/>
              <a:t>슈코</a:t>
            </a:r>
            <a:r>
              <a:rPr lang="en-US" altLang="ko-KR" sz="3600" dirty="0"/>
              <a:t>(</a:t>
            </a:r>
            <a:r>
              <a:rPr lang="ko-KR" altLang="en-US" sz="3600" dirty="0"/>
              <a:t>出向</a:t>
            </a:r>
            <a:r>
              <a:rPr lang="en-US" altLang="ko-KR" sz="3600" dirty="0"/>
              <a:t>)</a:t>
            </a:r>
            <a:endParaRPr lang="ko-KR" altLang="en-US" sz="3600" dirty="0"/>
          </a:p>
        </p:txBody>
      </p:sp>
      <p:sp>
        <p:nvSpPr>
          <p:cNvPr id="5" name="내용 개체 틀 3">
            <a:extLst>
              <a:ext uri="{FF2B5EF4-FFF2-40B4-BE49-F238E27FC236}">
                <a16:creationId xmlns:a16="http://schemas.microsoft.com/office/drawing/2014/main" id="{5283C485-63BA-4A48-8377-CAFFC60A63DF}"/>
              </a:ext>
            </a:extLst>
          </p:cNvPr>
          <p:cNvSpPr txBox="1">
            <a:spLocks/>
          </p:cNvSpPr>
          <p:nvPr/>
        </p:nvSpPr>
        <p:spPr>
          <a:xfrm rot="10800000">
            <a:off x="1080562" y="3484908"/>
            <a:ext cx="3008819" cy="2967964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 dirty="0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3562E7D5-FD91-4630-AA2A-6A7FEADE2B85}"/>
              </a:ext>
            </a:extLst>
          </p:cNvPr>
          <p:cNvSpPr/>
          <p:nvPr/>
        </p:nvSpPr>
        <p:spPr>
          <a:xfrm>
            <a:off x="220839" y="3484908"/>
            <a:ext cx="1293963" cy="13255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정부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4946E6E-8664-4BD9-8A22-F27446CDED29}"/>
              </a:ext>
            </a:extLst>
          </p:cNvPr>
          <p:cNvSpPr/>
          <p:nvPr/>
        </p:nvSpPr>
        <p:spPr>
          <a:xfrm>
            <a:off x="3735609" y="3536157"/>
            <a:ext cx="1273900" cy="132556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민간기관</a:t>
            </a:r>
          </a:p>
        </p:txBody>
      </p:sp>
      <p:sp>
        <p:nvSpPr>
          <p:cNvPr id="10" name="화살표: 왼쪽/오른쪽 9">
            <a:extLst>
              <a:ext uri="{FF2B5EF4-FFF2-40B4-BE49-F238E27FC236}">
                <a16:creationId xmlns:a16="http://schemas.microsoft.com/office/drawing/2014/main" id="{5FB7D8BD-4778-478B-AD59-4E30DBDF635F}"/>
              </a:ext>
            </a:extLst>
          </p:cNvPr>
          <p:cNvSpPr/>
          <p:nvPr/>
        </p:nvSpPr>
        <p:spPr>
          <a:xfrm>
            <a:off x="1705135" y="3645953"/>
            <a:ext cx="1817894" cy="994173"/>
          </a:xfrm>
          <a:prstGeom prst="leftRight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인사교환</a:t>
            </a:r>
            <a:r>
              <a:rPr lang="en-US" altLang="ko-KR" dirty="0"/>
              <a:t>(</a:t>
            </a:r>
            <a:r>
              <a:rPr lang="ko-KR" altLang="en-US" dirty="0"/>
              <a:t>파견</a:t>
            </a:r>
            <a:r>
              <a:rPr lang="en-US" altLang="ko-KR" dirty="0"/>
              <a:t>,</a:t>
            </a:r>
            <a:r>
              <a:rPr lang="ko-KR" altLang="en-US" dirty="0"/>
              <a:t>이직</a:t>
            </a:r>
            <a:r>
              <a:rPr lang="en-US" altLang="ko-KR" dirty="0"/>
              <a:t>)</a:t>
            </a:r>
            <a:endParaRPr lang="ko-KR" altLang="en-US" dirty="0"/>
          </a:p>
        </p:txBody>
      </p:sp>
      <p:graphicFrame>
        <p:nvGraphicFramePr>
          <p:cNvPr id="6" name="다이어그램 5">
            <a:extLst>
              <a:ext uri="{FF2B5EF4-FFF2-40B4-BE49-F238E27FC236}">
                <a16:creationId xmlns:a16="http://schemas.microsoft.com/office/drawing/2014/main" id="{91D6D259-BAFE-4E2D-87E2-F3EB7C4D56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685576"/>
              </p:ext>
            </p:extLst>
          </p:nvPr>
        </p:nvGraphicFramePr>
        <p:xfrm>
          <a:off x="6858644" y="1176159"/>
          <a:ext cx="4495156" cy="5051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내용 개체 틀 3">
            <a:extLst>
              <a:ext uri="{FF2B5EF4-FFF2-40B4-BE49-F238E27FC236}">
                <a16:creationId xmlns:a16="http://schemas.microsoft.com/office/drawing/2014/main" id="{438E1F6B-36A1-444F-B78F-B49289F1958C}"/>
              </a:ext>
            </a:extLst>
          </p:cNvPr>
          <p:cNvSpPr txBox="1">
            <a:spLocks/>
          </p:cNvSpPr>
          <p:nvPr/>
        </p:nvSpPr>
        <p:spPr>
          <a:xfrm>
            <a:off x="1080563" y="1672162"/>
            <a:ext cx="3008819" cy="2967964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 dirty="0"/>
          </a:p>
        </p:txBody>
      </p:sp>
      <p:sp>
        <p:nvSpPr>
          <p:cNvPr id="7" name="화살표: 오른쪽 6">
            <a:extLst>
              <a:ext uri="{FF2B5EF4-FFF2-40B4-BE49-F238E27FC236}">
                <a16:creationId xmlns:a16="http://schemas.microsoft.com/office/drawing/2014/main" id="{7EBC303D-A3CF-4B57-BB6E-B5F21234AF34}"/>
              </a:ext>
            </a:extLst>
          </p:cNvPr>
          <p:cNvSpPr/>
          <p:nvPr/>
        </p:nvSpPr>
        <p:spPr>
          <a:xfrm>
            <a:off x="5468645" y="3151498"/>
            <a:ext cx="1389998" cy="157142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4631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F96FBF-3BD5-46EE-B838-C72DE37DB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err="1"/>
              <a:t>아마쿠다리</a:t>
            </a:r>
            <a:r>
              <a:rPr lang="ja-JP" altLang="en-US" sz="3600" b="1" dirty="0"/>
              <a:t>あまくだり</a:t>
            </a:r>
            <a:r>
              <a:rPr lang="en-US" altLang="ja-JP" sz="3600" b="1" dirty="0"/>
              <a:t>[</a:t>
            </a:r>
            <a:r>
              <a:rPr lang="ja-JP" altLang="en-US" sz="3600" b="1" dirty="0"/>
              <a:t>天下り</a:t>
            </a:r>
            <a:r>
              <a:rPr lang="en-US" altLang="ja-JP" sz="3600" b="1" dirty="0"/>
              <a:t>·</a:t>
            </a:r>
            <a:r>
              <a:rPr lang="ja-JP" altLang="en-US" sz="3600" b="1" dirty="0"/>
              <a:t>天降り</a:t>
            </a:r>
            <a:r>
              <a:rPr lang="en-US" altLang="ja-JP" sz="3600" b="1" dirty="0"/>
              <a:t>]</a:t>
            </a:r>
            <a:endParaRPr lang="ko-KR" altLang="en-US" sz="36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5C1714-408D-4926-B0EE-AC349ECCA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b="1" dirty="0"/>
              <a:t>사전적의미 </a:t>
            </a:r>
            <a:r>
              <a:rPr lang="en-US" altLang="ko-KR" sz="2000" b="1" dirty="0"/>
              <a:t>: </a:t>
            </a:r>
            <a:r>
              <a:rPr lang="ko-KR" altLang="en-US" sz="2000" b="1" dirty="0"/>
              <a:t>강림</a:t>
            </a:r>
            <a:r>
              <a:rPr lang="en-US" altLang="ko-KR" sz="2000" b="1" dirty="0"/>
              <a:t>;</a:t>
            </a:r>
            <a:r>
              <a:rPr lang="ko-KR" altLang="en-US" sz="2000" b="1" dirty="0"/>
              <a:t>하림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전하여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관청</a:t>
            </a:r>
            <a:r>
              <a:rPr lang="en-US" altLang="ko-KR" sz="2000" b="1" dirty="0"/>
              <a:t>·</a:t>
            </a:r>
            <a:r>
              <a:rPr lang="ko-KR" altLang="en-US" sz="2000" b="1" dirty="0"/>
              <a:t>상관 등으로부터의 강압적 명령</a:t>
            </a:r>
            <a:endParaRPr lang="en-US" altLang="ko-KR" sz="2000" b="1" dirty="0"/>
          </a:p>
          <a:p>
            <a:r>
              <a:rPr lang="ko-KR" altLang="en-US" sz="2000" b="1" dirty="0"/>
              <a:t>낙하산인사</a:t>
            </a:r>
            <a:endParaRPr lang="en-US" altLang="ko-KR" sz="2000" b="1" dirty="0"/>
          </a:p>
          <a:p>
            <a:r>
              <a:rPr lang="en-US" altLang="ko-KR" sz="2000" b="1" dirty="0">
                <a:hlinkClick r:id="rId2"/>
              </a:rPr>
              <a:t>https://www.youtube.com/watch?v=riRNzE6nmAc</a:t>
            </a:r>
            <a:endParaRPr lang="en-US" altLang="ko-KR" sz="2000" b="1" dirty="0"/>
          </a:p>
          <a:p>
            <a:endParaRPr lang="en-US" altLang="ko-KR" b="1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21095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AB4D04-DDC7-47EB-B91F-7A7973C28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err="1"/>
              <a:t>아마쿠다리</a:t>
            </a:r>
            <a:r>
              <a:rPr lang="ja-JP" altLang="en-US" sz="3600" b="1" dirty="0"/>
              <a:t>あまくだり</a:t>
            </a:r>
            <a:r>
              <a:rPr lang="en-US" altLang="ja-JP" sz="3600" b="1" dirty="0"/>
              <a:t>[</a:t>
            </a:r>
            <a:r>
              <a:rPr lang="ja-JP" altLang="en-US" sz="3600" b="1" dirty="0"/>
              <a:t>天下り</a:t>
            </a:r>
            <a:r>
              <a:rPr lang="en-US" altLang="ja-JP" sz="3600" b="1" dirty="0"/>
              <a:t>·</a:t>
            </a:r>
            <a:r>
              <a:rPr lang="ja-JP" altLang="en-US" sz="3600" b="1" dirty="0"/>
              <a:t>天降り</a:t>
            </a:r>
            <a:r>
              <a:rPr lang="en-US" altLang="ja-JP" sz="3600" b="1" dirty="0"/>
              <a:t>]</a:t>
            </a:r>
            <a:endParaRPr lang="ko-KR" altLang="en-US" sz="36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959FBCF-A7EC-4000-95D8-F36643D40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805"/>
            <a:ext cx="10515600" cy="489806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2000" dirty="0"/>
              <a:t>정의</a:t>
            </a:r>
            <a:r>
              <a:rPr lang="en-US" altLang="ko-KR" sz="2000" dirty="0"/>
              <a:t>:</a:t>
            </a:r>
            <a:r>
              <a:rPr lang="ko-KR" altLang="en-US" sz="2000" dirty="0"/>
              <a:t>동기생 중 한명이 </a:t>
            </a:r>
            <a:r>
              <a:rPr lang="ko-KR" altLang="en-US" sz="2000" dirty="0" err="1"/>
              <a:t>진급시</a:t>
            </a:r>
            <a:r>
              <a:rPr lang="ko-KR" altLang="en-US" sz="2000" dirty="0"/>
              <a:t> 나머지는 관직을 사임 하는 관례에 따라 공직을 </a:t>
            </a:r>
            <a:r>
              <a:rPr lang="ko-KR" altLang="en-US" sz="2000" dirty="0" err="1"/>
              <a:t>사임한뒤</a:t>
            </a:r>
            <a:r>
              <a:rPr lang="ko-KR" altLang="en-US" sz="2000" dirty="0"/>
              <a:t> 공사</a:t>
            </a:r>
            <a:r>
              <a:rPr lang="en-US" altLang="ko-KR" sz="2000" dirty="0"/>
              <a:t>(</a:t>
            </a:r>
            <a:r>
              <a:rPr lang="ko-KR" altLang="en-US" sz="2000" dirty="0"/>
              <a:t>公社</a:t>
            </a:r>
            <a:r>
              <a:rPr lang="en-US" altLang="ko-KR" sz="2000" dirty="0"/>
              <a:t>),</a:t>
            </a:r>
            <a:r>
              <a:rPr lang="ko-KR" altLang="en-US" sz="2000" dirty="0"/>
              <a:t>공단</a:t>
            </a:r>
            <a:r>
              <a:rPr lang="en-US" altLang="ko-KR" sz="2000" dirty="0"/>
              <a:t>(</a:t>
            </a:r>
            <a:r>
              <a:rPr lang="ko-KR" altLang="en-US" sz="2000" dirty="0"/>
              <a:t>公團</a:t>
            </a:r>
            <a:r>
              <a:rPr lang="en-US" altLang="ko-KR" sz="2000" dirty="0"/>
              <a:t>) </a:t>
            </a:r>
            <a:r>
              <a:rPr lang="ko-KR" altLang="en-US" sz="2000" dirty="0"/>
              <a:t>또는 민간기업의 간부로 내려가는 이른바 관료들의 전직</a:t>
            </a:r>
            <a:endParaRPr lang="en-US" altLang="ko-KR" sz="2000" dirty="0"/>
          </a:p>
          <a:p>
            <a:endParaRPr lang="en-US" altLang="ko-KR" sz="2000" dirty="0"/>
          </a:p>
          <a:p>
            <a:r>
              <a:rPr lang="ko-KR" altLang="en-US" sz="2000" dirty="0"/>
              <a:t>관료 전직의 형태</a:t>
            </a:r>
            <a:endParaRPr lang="en-US" altLang="ko-KR" sz="2000" dirty="0"/>
          </a:p>
          <a:p>
            <a:pPr marL="0" indent="0">
              <a:buNone/>
            </a:pPr>
            <a:r>
              <a:rPr lang="en-US" altLang="ko-KR" sz="1800" dirty="0"/>
              <a:t>    -</a:t>
            </a:r>
            <a:r>
              <a:rPr lang="ko-KR" altLang="en-US" sz="1800" dirty="0"/>
              <a:t>민간 기업에 재취업</a:t>
            </a:r>
            <a:endParaRPr lang="en-US" altLang="ko-KR" sz="1800" dirty="0"/>
          </a:p>
          <a:p>
            <a:pPr marL="0" indent="0">
              <a:buNone/>
            </a:pPr>
            <a:r>
              <a:rPr lang="en-US" altLang="ko-KR" sz="1800" dirty="0"/>
              <a:t>    -</a:t>
            </a:r>
            <a:r>
              <a:rPr lang="ko-KR" altLang="en-US" sz="1800" dirty="0"/>
              <a:t>특수법인에 낙하산식 인사</a:t>
            </a:r>
            <a:endParaRPr lang="en-US" altLang="ko-KR" sz="1800" dirty="0"/>
          </a:p>
          <a:p>
            <a:pPr marL="0" indent="0">
              <a:buNone/>
            </a:pPr>
            <a:r>
              <a:rPr lang="en-US" altLang="ko-KR" sz="1800" dirty="0"/>
              <a:t>    -</a:t>
            </a:r>
            <a:r>
              <a:rPr lang="ko-KR" altLang="en-US" sz="1800" dirty="0" err="1"/>
              <a:t>중앙관정에서</a:t>
            </a:r>
            <a:r>
              <a:rPr lang="ko-KR" altLang="en-US" sz="1800" dirty="0"/>
              <a:t> 지방자치단체로의 이동</a:t>
            </a:r>
            <a:endParaRPr lang="en-US" altLang="ko-KR" sz="1800" dirty="0"/>
          </a:p>
          <a:p>
            <a:endParaRPr lang="en-US" altLang="ko-KR" sz="2000" dirty="0"/>
          </a:p>
          <a:p>
            <a:r>
              <a:rPr lang="ko-KR" altLang="en-US" sz="2000" dirty="0"/>
              <a:t>현직시절엔 막강한 권한</a:t>
            </a:r>
            <a:r>
              <a:rPr lang="en-US" altLang="ko-KR" sz="2000" dirty="0"/>
              <a:t>, </a:t>
            </a:r>
            <a:r>
              <a:rPr lang="ko-KR" altLang="en-US" sz="2000" dirty="0"/>
              <a:t>퇴직후에는 돈과 일자리 보장</a:t>
            </a:r>
            <a:endParaRPr lang="en-US" altLang="ko-KR" sz="2000" dirty="0"/>
          </a:p>
          <a:p>
            <a:endParaRPr lang="en-US" altLang="ko-KR" sz="2000" dirty="0"/>
          </a:p>
          <a:p>
            <a:r>
              <a:rPr lang="ko-KR" altLang="en-US" sz="2000" dirty="0"/>
              <a:t>장점</a:t>
            </a:r>
            <a:r>
              <a:rPr lang="en-US" altLang="ko-KR" sz="2000" dirty="0"/>
              <a:t>: </a:t>
            </a:r>
            <a:r>
              <a:rPr lang="ko-KR" altLang="en-US" sz="2000" dirty="0"/>
              <a:t>관청이 직접 기업을 상대하지 않고 관계를 유지할 수 있는 완충적인 측면</a:t>
            </a:r>
            <a:endParaRPr lang="en-US" altLang="ko-KR" sz="2000" dirty="0"/>
          </a:p>
          <a:p>
            <a:r>
              <a:rPr lang="ko-KR" altLang="en-US" sz="2000" dirty="0"/>
              <a:t>단점</a:t>
            </a:r>
            <a:r>
              <a:rPr lang="en-US" altLang="ko-KR" sz="2000" dirty="0"/>
              <a:t>: </a:t>
            </a:r>
            <a:r>
              <a:rPr lang="ko-KR" altLang="en-US" sz="2000" dirty="0" err="1"/>
              <a:t>아마쿠다라나</a:t>
            </a:r>
            <a:r>
              <a:rPr lang="ko-KR" altLang="en-US" sz="2000" dirty="0"/>
              <a:t> </a:t>
            </a:r>
            <a:r>
              <a:rPr lang="ko-KR" altLang="en-US" sz="2000" dirty="0" err="1"/>
              <a:t>슈코가</a:t>
            </a:r>
            <a:r>
              <a:rPr lang="ko-KR" altLang="en-US" sz="2000" dirty="0"/>
              <a:t> 업계에 압력을 넣거나 관청과 기업의 담합을 조장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1501418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9EF3A7-3B0D-4ED2-8BE3-C57044675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/>
              <a:t>결론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39687D-929C-49A6-AF5B-3504D6E2B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/>
              <a:t>이러한 시스템</a:t>
            </a:r>
            <a:r>
              <a:rPr lang="en-US" altLang="ko-KR" dirty="0"/>
              <a:t>(</a:t>
            </a:r>
            <a:r>
              <a:rPr lang="ko-KR" altLang="en-US" dirty="0"/>
              <a:t>관습</a:t>
            </a:r>
            <a:r>
              <a:rPr lang="en-US" altLang="ko-KR" dirty="0"/>
              <a:t>)</a:t>
            </a:r>
            <a:r>
              <a:rPr lang="ko-KR" altLang="en-US" dirty="0"/>
              <a:t>들이 일본의 관료제가 발전 할 수 있도록 한 원동력이자 곧 국가 경쟁력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한국도 비슷한 부분이 많다</a:t>
            </a:r>
            <a:r>
              <a:rPr lang="en-US" altLang="ko-KR" dirty="0"/>
              <a:t>. </a:t>
            </a:r>
            <a:r>
              <a:rPr lang="ko-KR" altLang="en-US" dirty="0"/>
              <a:t>일본의 사례를 보고 우리나라에 어떻게 적용 및 대비를 할 수 있을지 생각해 봐야한다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296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584FE9-FD80-442D-8CA4-8C4BD8123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출처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17EE11A-74F5-4456-9F9B-E73088F98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1800" dirty="0">
                <a:hlinkClick r:id="rId2"/>
              </a:rPr>
              <a:t>https://blog.naver.com/ohohoms/90031655665</a:t>
            </a:r>
            <a:endParaRPr lang="en-US" altLang="ko-KR" sz="1800" dirty="0"/>
          </a:p>
          <a:p>
            <a:r>
              <a:rPr lang="en-US" altLang="ko-KR" sz="1800" dirty="0">
                <a:hlinkClick r:id="rId3"/>
              </a:rPr>
              <a:t>http://www.edaily.co.kr/news/read?newsId=01177526616156552&amp;mediaCodeNo=257&amp;OutLnkChk=Y</a:t>
            </a:r>
            <a:endParaRPr lang="en-US" altLang="ko-KR" sz="1800" dirty="0"/>
          </a:p>
          <a:p>
            <a:r>
              <a:rPr lang="en-US" altLang="ko-KR" sz="1800" dirty="0">
                <a:hlinkClick r:id="rId4"/>
              </a:rPr>
              <a:t>https://news.joins.com/article/22959331</a:t>
            </a:r>
            <a:endParaRPr lang="en-US" altLang="ko-KR" sz="1800" dirty="0"/>
          </a:p>
          <a:p>
            <a:r>
              <a:rPr lang="en-US" altLang="ko-KR" sz="1800" dirty="0">
                <a:hlinkClick r:id="rId5"/>
              </a:rPr>
              <a:t>https://blog.naver.com/wooramzzz/220436166184</a:t>
            </a:r>
            <a:endParaRPr lang="en-US" altLang="ko-KR" sz="1800" dirty="0"/>
          </a:p>
          <a:p>
            <a:r>
              <a:rPr lang="en-US" altLang="ko-KR" sz="1800" dirty="0">
                <a:solidFill>
                  <a:srgbClr val="3C3E40"/>
                </a:solidFill>
                <a:latin typeface="Tahoma" panose="020B0604030504040204" pitchFamily="34" charset="0"/>
                <a:hlinkClick r:id="rId6"/>
              </a:rPr>
              <a:t>https://news.joins.com/article/22215435</a:t>
            </a:r>
            <a:endParaRPr lang="en-US" altLang="ko-KR" sz="1800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33110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4AF4C7-F511-4032-9F85-EEDEF66FA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061B8E6-54ED-4A73-9232-C1B57A113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1994</a:t>
            </a:r>
            <a:r>
              <a:rPr lang="ko-KR" altLang="en-US" dirty="0"/>
              <a:t>년 인사원의 발표자료에 따르면</a:t>
            </a:r>
            <a:r>
              <a:rPr lang="en-US" altLang="ko-KR" dirty="0"/>
              <a:t>, </a:t>
            </a:r>
            <a:r>
              <a:rPr lang="ko-KR" altLang="en-US" dirty="0"/>
              <a:t>본청 과장급 중에서 </a:t>
            </a:r>
            <a:r>
              <a:rPr lang="en-US" altLang="ko-KR" dirty="0"/>
              <a:t>46%, </a:t>
            </a:r>
            <a:r>
              <a:rPr lang="ko-KR" altLang="en-US" dirty="0"/>
              <a:t>국장급 </a:t>
            </a:r>
            <a:r>
              <a:rPr lang="en-US" altLang="ko-KR" dirty="0"/>
              <a:t>56%</a:t>
            </a:r>
            <a:r>
              <a:rPr lang="ko-KR" altLang="en-US" dirty="0"/>
              <a:t>가 타 기관에서 근무한 경험을 갖고 있었다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4D72FF20-46E1-4FBE-AF30-EA85AE01E05D}"/>
              </a:ext>
            </a:extLst>
          </p:cNvPr>
          <p:cNvSpPr/>
          <p:nvPr/>
        </p:nvSpPr>
        <p:spPr>
          <a:xfrm>
            <a:off x="2012271" y="3525966"/>
            <a:ext cx="7865616" cy="7368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파견근무제도는 하나의 인재양성 수단으로 봄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974076B-78E0-4578-B32F-25FEEB6B6866}"/>
              </a:ext>
            </a:extLst>
          </p:cNvPr>
          <p:cNvSpPr/>
          <p:nvPr/>
        </p:nvSpPr>
        <p:spPr>
          <a:xfrm>
            <a:off x="2675138" y="4643118"/>
            <a:ext cx="6096000" cy="13891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dirty="0"/>
              <a:t>정의</a:t>
            </a:r>
            <a:r>
              <a:rPr lang="en-US" altLang="ko-KR" dirty="0"/>
              <a:t>:</a:t>
            </a:r>
            <a:r>
              <a:rPr lang="ko-KR" altLang="en-US" dirty="0"/>
              <a:t>동기생 중 한명이 </a:t>
            </a:r>
            <a:r>
              <a:rPr lang="ko-KR" altLang="en-US" dirty="0" err="1"/>
              <a:t>진급시</a:t>
            </a:r>
            <a:r>
              <a:rPr lang="ko-KR" altLang="en-US" dirty="0"/>
              <a:t> 나머지는 관직을 사임 하는 관례에 따라 </a:t>
            </a:r>
            <a:r>
              <a:rPr lang="en-US" altLang="ko-KR" dirty="0"/>
              <a:t>50</a:t>
            </a:r>
            <a:r>
              <a:rPr lang="ko-KR" altLang="en-US" dirty="0"/>
              <a:t>대에 국</a:t>
            </a:r>
            <a:r>
              <a:rPr lang="en-US" altLang="ko-KR" dirty="0"/>
              <a:t>,</a:t>
            </a:r>
            <a:r>
              <a:rPr lang="ko-KR" altLang="en-US" dirty="0"/>
              <a:t>과장으로 공직을 </a:t>
            </a:r>
            <a:r>
              <a:rPr lang="ko-KR" altLang="en-US" dirty="0" err="1"/>
              <a:t>사임한뒤</a:t>
            </a:r>
            <a:r>
              <a:rPr lang="ko-KR" altLang="en-US" dirty="0"/>
              <a:t> 낙하산 인사로 공사</a:t>
            </a:r>
            <a:r>
              <a:rPr lang="en-US" altLang="ko-KR" dirty="0"/>
              <a:t>(</a:t>
            </a:r>
            <a:r>
              <a:rPr lang="ko-KR" altLang="en-US" dirty="0"/>
              <a:t>公社</a:t>
            </a:r>
            <a:r>
              <a:rPr lang="en-US" altLang="ko-KR" dirty="0"/>
              <a:t>),</a:t>
            </a:r>
            <a:r>
              <a:rPr lang="ko-KR" altLang="en-US" dirty="0"/>
              <a:t>공단</a:t>
            </a:r>
            <a:r>
              <a:rPr lang="en-US" altLang="ko-KR" dirty="0"/>
              <a:t>(</a:t>
            </a:r>
            <a:r>
              <a:rPr lang="ko-KR" altLang="en-US" dirty="0"/>
              <a:t>公團</a:t>
            </a:r>
            <a:r>
              <a:rPr lang="en-US" altLang="ko-KR" dirty="0"/>
              <a:t>) </a:t>
            </a:r>
            <a:r>
              <a:rPr lang="ko-KR" altLang="en-US" dirty="0"/>
              <a:t>또는 민간기업의 간부로 내려가는 이른바 관료들의 전직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63063500"/>
      </p:ext>
    </p:extLst>
  </p:cSld>
  <p:clrMapOvr>
    <a:masterClrMapping/>
  </p:clrMapOvr>
</p:sld>
</file>

<file path=ppt/theme/theme1.xml><?xml version="1.0" encoding="utf-8"?>
<a:theme xmlns:a="http://schemas.openxmlformats.org/drawingml/2006/main" name="PreviewFiles가볍게 만든 템플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PreviewFiles가볍게 만든 템플릿</Template>
  <TotalTime>392</TotalTime>
  <Words>371</Words>
  <Application>Microsoft Office PowerPoint</Application>
  <PresentationFormat>와이드스크린</PresentationFormat>
  <Paragraphs>53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5" baseType="lpstr">
      <vt:lpstr>ＭＳ Ｐゴシック</vt:lpstr>
      <vt:lpstr>맑은 고딕</vt:lpstr>
      <vt:lpstr>배달의민족 도현</vt:lpstr>
      <vt:lpstr>Arial</vt:lpstr>
      <vt:lpstr>Tahoma</vt:lpstr>
      <vt:lpstr>PreviewFiles가볍게 만든 템플릿</vt:lpstr>
      <vt:lpstr>PowerPoint 프레젠테이션</vt:lpstr>
      <vt:lpstr>파견근무제도 슈코(出向)</vt:lpstr>
      <vt:lpstr>파견근무제도 슈코(出向)</vt:lpstr>
      <vt:lpstr>파견근무제도 슈코(出向)</vt:lpstr>
      <vt:lpstr>아마쿠다리あまくだり[天下り·天降り]</vt:lpstr>
      <vt:lpstr>아마쿠다리あまくだり[天下り·天降り]</vt:lpstr>
      <vt:lpstr>결론</vt:lpstr>
      <vt:lpstr>출처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유정 배</dc:creator>
  <cp:lastModifiedBy>first953@naver.com</cp:lastModifiedBy>
  <cp:revision>43</cp:revision>
  <dcterms:created xsi:type="dcterms:W3CDTF">2019-03-19T16:54:14Z</dcterms:created>
  <dcterms:modified xsi:type="dcterms:W3CDTF">2019-05-21T01:39:15Z</dcterms:modified>
</cp:coreProperties>
</file>